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E9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33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12.gif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79712" y="476672"/>
            <a:ext cx="511256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827584" y="476672"/>
            <a:ext cx="7673504" cy="1152128"/>
          </a:xfrm>
          <a:prstGeom prst="rect">
            <a:avLst/>
          </a:prstGeom>
        </p:spPr>
        <p:txBody>
          <a:bodyPr wrap="none" fromWordArt="1">
            <a:prstTxWarp prst="textChevronInverted">
              <a:avLst>
                <a:gd name="adj" fmla="val 75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3F315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B050"/>
                    </a:gs>
                    <a:gs pos="100000">
                      <a:srgbClr val="00B050">
                        <a:gamma/>
                        <a:shade val="60000"/>
                        <a:invGamma/>
                      </a:srgbClr>
                    </a:gs>
                  </a:gsLst>
                  <a:path path="rect">
                    <a:fillToRect l="50000" t="50000" r="50000" b="50000"/>
                  </a:path>
                </a:gradFill>
                <a:effectLst/>
                <a:latin typeface="Arial Black"/>
              </a:rPr>
              <a:t>Волк и семеро козлят</a:t>
            </a:r>
            <a:endParaRPr lang="ru-RU" sz="3600" kern="10" spc="0" dirty="0">
              <a:ln w="19050">
                <a:solidFill>
                  <a:srgbClr val="3F3151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B050"/>
                  </a:gs>
                  <a:gs pos="100000">
                    <a:srgbClr val="00B050">
                      <a:gamma/>
                      <a:shade val="60000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effectLst/>
              <a:latin typeface="Arial Black"/>
            </a:endParaRPr>
          </a:p>
        </p:txBody>
      </p:sp>
      <p:pic>
        <p:nvPicPr>
          <p:cNvPr id="1027" name="Picture 3" descr="G:\Волк и семеро козлят\kozl-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316748">
            <a:off x="706353" y="2345433"/>
            <a:ext cx="1764038" cy="2376264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G:\Волк и семеро козлят\8357368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2036">
            <a:off x="6675386" y="2532098"/>
            <a:ext cx="1728192" cy="2355659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volk_i_semero_kozl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1772816"/>
            <a:ext cx="396044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11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2339752" y="239150"/>
            <a:ext cx="4248473" cy="4882658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827584" y="4653136"/>
            <a:ext cx="7560840" cy="24756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9" y="5301208"/>
            <a:ext cx="64087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Comic Sans MS" pitchFamily="66" charset="0"/>
              </a:rPr>
              <a:t>Услышал это волк и говорит козе:</a:t>
            </a:r>
          </a:p>
          <a:p>
            <a:pPr algn="ctr"/>
            <a:r>
              <a:rPr lang="ru-RU" sz="1600" dirty="0" smtClean="0">
                <a:latin typeface="Comic Sans MS" pitchFamily="66" charset="0"/>
              </a:rPr>
              <a:t>- Что ты, кума! Не ел я твоих козлят!</a:t>
            </a:r>
          </a:p>
          <a:p>
            <a:pPr algn="ctr"/>
            <a:r>
              <a:rPr lang="ru-RU" sz="1600" dirty="0" smtClean="0">
                <a:latin typeface="Comic Sans MS" pitchFamily="66" charset="0"/>
              </a:rPr>
              <a:t>А коза боднула волка рогами в брюхо, оно у него лопнуло. Козлятки выскочили оттуда, да прыг к матери.</a:t>
            </a:r>
          </a:p>
          <a:p>
            <a:pPr algn="ctr"/>
            <a:r>
              <a:rPr lang="ru-RU" sz="1600" dirty="0" smtClean="0">
                <a:latin typeface="Comic Sans MS" pitchFamily="66" charset="0"/>
              </a:rPr>
              <a:t>И стали они жить-поживать да ума наживать.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478377">
            <a:off x="438005" y="544028"/>
            <a:ext cx="1552575" cy="1419225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334000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2276872"/>
            <a:ext cx="56646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atin typeface="Gabriola" pitchFamily="82" charset="0"/>
              </a:rPr>
              <a:t>Конец</a:t>
            </a:r>
            <a:endParaRPr lang="ru-RU" sz="8000" b="1" dirty="0">
              <a:latin typeface="Gabriola" pitchFamily="82" charset="0"/>
            </a:endParaRPr>
          </a:p>
        </p:txBody>
      </p:sp>
      <p:pic>
        <p:nvPicPr>
          <p:cNvPr id="7" name="Рисунок 6" descr="bb1e276854d492619bd577115f9fbe6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0"/>
            <a:ext cx="4064000" cy="386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1.jpg"/>
          <p:cNvPicPr>
            <a:picLocks noChangeAspect="1"/>
          </p:cNvPicPr>
          <p:nvPr/>
        </p:nvPicPr>
        <p:blipFill>
          <a:blip r:embed="rId3" cstate="print">
            <a:lum bright="-20000" contrast="20000"/>
          </a:blip>
          <a:stretch>
            <a:fillRect/>
          </a:stretch>
        </p:blipFill>
        <p:spPr>
          <a:xfrm>
            <a:off x="1979712" y="476672"/>
            <a:ext cx="4888493" cy="5135481"/>
          </a:xfrm>
          <a:prstGeom prst="round2DiagRect">
            <a:avLst>
              <a:gd name="adj1" fmla="val 16667"/>
              <a:gd name="adj2" fmla="val 0"/>
            </a:avLst>
          </a:prstGeom>
          <a:ln w="1905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043608" y="4437112"/>
            <a:ext cx="7920880" cy="266429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51720" y="5229200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Жила-была в избушке в лесу коза с козлятками. Коза часто уходила в лес искать корм, а козлятам наказывала: «Дверь никому не открывайте, по лесу бродит злой голодный волк».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9144000" cy="6858000"/>
          </a:xfrm>
          <a:prstGeom prst="rect">
            <a:avLst/>
          </a:prstGeom>
        </p:spPr>
      </p:pic>
      <p:pic>
        <p:nvPicPr>
          <p:cNvPr id="3" name="Рисунок 2" descr="vsk3.jpg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2123728" y="764704"/>
            <a:ext cx="4608512" cy="4764733"/>
          </a:xfrm>
          <a:prstGeom prst="round2DiagRect">
            <a:avLst>
              <a:gd name="adj1" fmla="val 16667"/>
              <a:gd name="adj2" fmla="val 0"/>
            </a:avLst>
          </a:prstGeom>
          <a:ln w="28575" cap="sq">
            <a:solidFill>
              <a:srgbClr val="B6E937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043608" y="4581128"/>
            <a:ext cx="7416824" cy="28083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547664" y="5380672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mic Sans MS" pitchFamily="66" charset="0"/>
              </a:rPr>
              <a:t>Жила-была в избушке в лесу коза с козлятками. Коза часто уходила в лес искать корм, а козлятам наказывала: «Дверь никому не открывайте, по лесу бродит злой голодный волк».</a:t>
            </a: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82278">
            <a:off x="587473" y="486581"/>
            <a:ext cx="2736304" cy="1862314"/>
          </a:xfrm>
          <a:prstGeom prst="rect">
            <a:avLst/>
          </a:prstGeo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727452">
            <a:off x="976172" y="1280609"/>
            <a:ext cx="1429132" cy="972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3.jpg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827584" y="188640"/>
            <a:ext cx="5184576" cy="5457085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2195736" y="4077072"/>
            <a:ext cx="7200800" cy="29969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39752" y="4869160"/>
            <a:ext cx="712879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>
                <a:latin typeface="Comic Sans MS" pitchFamily="66" charset="0"/>
              </a:rPr>
              <a:t>Воротится коза, постучится в дверь и запоёт:</a:t>
            </a:r>
          </a:p>
          <a:p>
            <a:pPr algn="ctr"/>
            <a:r>
              <a:rPr lang="ru-RU" sz="1700" dirty="0" err="1" smtClean="0">
                <a:latin typeface="Comic Sans MS" pitchFamily="66" charset="0"/>
              </a:rPr>
              <a:t>Козлятушки</a:t>
            </a:r>
            <a:r>
              <a:rPr lang="ru-RU" sz="1700" dirty="0" smtClean="0">
                <a:latin typeface="Comic Sans MS" pitchFamily="66" charset="0"/>
              </a:rPr>
              <a:t>, ребятушки! </a:t>
            </a:r>
            <a:r>
              <a:rPr lang="ru-RU" sz="1700" dirty="0" err="1" smtClean="0">
                <a:latin typeface="Comic Sans MS" pitchFamily="66" charset="0"/>
              </a:rPr>
              <a:t>Отопритеся</a:t>
            </a:r>
            <a:r>
              <a:rPr lang="ru-RU" sz="1700" dirty="0" smtClean="0">
                <a:latin typeface="Comic Sans MS" pitchFamily="66" charset="0"/>
              </a:rPr>
              <a:t>, </a:t>
            </a:r>
            <a:r>
              <a:rPr lang="ru-RU" sz="1700" dirty="0" err="1" smtClean="0">
                <a:latin typeface="Comic Sans MS" pitchFamily="66" charset="0"/>
              </a:rPr>
              <a:t>отворитеся</a:t>
            </a:r>
            <a:r>
              <a:rPr lang="ru-RU" sz="1700" dirty="0" smtClean="0">
                <a:latin typeface="Comic Sans MS" pitchFamily="66" charset="0"/>
              </a:rPr>
              <a:t>!</a:t>
            </a:r>
          </a:p>
          <a:p>
            <a:pPr algn="ctr"/>
            <a:r>
              <a:rPr lang="ru-RU" sz="1700" dirty="0" smtClean="0">
                <a:latin typeface="Comic Sans MS" pitchFamily="66" charset="0"/>
              </a:rPr>
              <a:t>Ваша мать пришла, молока принесла.</a:t>
            </a:r>
          </a:p>
          <a:p>
            <a:pPr algn="ctr"/>
            <a:r>
              <a:rPr lang="ru-RU" sz="1700" dirty="0" smtClean="0">
                <a:latin typeface="Comic Sans MS" pitchFamily="66" charset="0"/>
              </a:rPr>
              <a:t>Козлятки тотчас отопрут дверь и пустят мать.                                                           Она покормит их и опять уйдёт в лес.</a:t>
            </a:r>
            <a:endParaRPr lang="ru-RU" sz="1700" dirty="0"/>
          </a:p>
        </p:txBody>
      </p:sp>
      <p:pic>
        <p:nvPicPr>
          <p:cNvPr id="9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365104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4.jpg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tretch>
            <a:fillRect/>
          </a:stretch>
        </p:blipFill>
        <p:spPr>
          <a:xfrm>
            <a:off x="2123728" y="260648"/>
            <a:ext cx="4608512" cy="4752528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0" y="4149080"/>
            <a:ext cx="9144000" cy="309634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4919008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 smtClean="0">
                <a:latin typeface="Comic Sans MS" pitchFamily="66" charset="0"/>
              </a:rPr>
              <a:t>Волк всё это подслушал, и только коза ушла в лес, подошёл к избушке и запел:</a:t>
            </a:r>
          </a:p>
          <a:p>
            <a:pPr algn="ctr"/>
            <a:r>
              <a:rPr lang="ru-RU" sz="1700" dirty="0" err="1" smtClean="0">
                <a:latin typeface="Comic Sans MS" pitchFamily="66" charset="0"/>
              </a:rPr>
              <a:t>Козлятушки</a:t>
            </a:r>
            <a:r>
              <a:rPr lang="ru-RU" sz="1700" dirty="0" smtClean="0">
                <a:latin typeface="Comic Sans MS" pitchFamily="66" charset="0"/>
              </a:rPr>
              <a:t>, ребятушки! </a:t>
            </a:r>
            <a:r>
              <a:rPr lang="ru-RU" sz="1700" dirty="0" err="1" smtClean="0">
                <a:latin typeface="Comic Sans MS" pitchFamily="66" charset="0"/>
              </a:rPr>
              <a:t>Отопритеся</a:t>
            </a:r>
            <a:r>
              <a:rPr lang="ru-RU" sz="1700" dirty="0" smtClean="0">
                <a:latin typeface="Comic Sans MS" pitchFamily="66" charset="0"/>
              </a:rPr>
              <a:t>, </a:t>
            </a:r>
            <a:r>
              <a:rPr lang="ru-RU" sz="1700" dirty="0" err="1" smtClean="0">
                <a:latin typeface="Comic Sans MS" pitchFamily="66" charset="0"/>
              </a:rPr>
              <a:t>отворитеся</a:t>
            </a:r>
            <a:r>
              <a:rPr lang="ru-RU" sz="1700" dirty="0" smtClean="0">
                <a:latin typeface="Comic Sans MS" pitchFamily="66" charset="0"/>
              </a:rPr>
              <a:t>!</a:t>
            </a:r>
          </a:p>
          <a:p>
            <a:pPr algn="ctr"/>
            <a:r>
              <a:rPr lang="ru-RU" sz="1700" dirty="0" smtClean="0">
                <a:latin typeface="Comic Sans MS" pitchFamily="66" charset="0"/>
              </a:rPr>
              <a:t>Ваша мать </a:t>
            </a:r>
            <a:r>
              <a:rPr lang="ru-RU" sz="1700" dirty="0" err="1" smtClean="0">
                <a:latin typeface="Comic Sans MS" pitchFamily="66" charset="0"/>
              </a:rPr>
              <a:t>пришла,молока</a:t>
            </a:r>
            <a:r>
              <a:rPr lang="ru-RU" sz="1700" dirty="0" smtClean="0">
                <a:latin typeface="Comic Sans MS" pitchFamily="66" charset="0"/>
              </a:rPr>
              <a:t> принесла.</a:t>
            </a:r>
          </a:p>
          <a:p>
            <a:pPr algn="ctr"/>
            <a:r>
              <a:rPr lang="ru-RU" sz="1700" dirty="0" smtClean="0">
                <a:latin typeface="Comic Sans MS" pitchFamily="66" charset="0"/>
              </a:rPr>
              <a:t>А козлятки отвечают: «Слышим, слышим — не матушкин голосок! Наша матушка поёт тонким голоском. Уходи, волк, прочь».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08874">
            <a:off x="251520" y="476672"/>
            <a:ext cx="1552575" cy="1419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5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467544" y="188640"/>
            <a:ext cx="4872541" cy="4718601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187624" y="4077072"/>
            <a:ext cx="8388424" cy="305172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979712" y="4725144"/>
            <a:ext cx="676875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Воротилась коза, постучалась в дверь и запела: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Козлятушки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ребятушки!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Отопритеся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отворитеся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Ваша мать пришла,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Молока принесла.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Козлятки открыли дверь, впустили мать и рассказали ей, как приходил к ним волк и хотел их съесть. Она покормила их и, уходя в лес, строго-настрого наказала никому, кроме неё, дверь не открывать.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6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1115617" y="332656"/>
            <a:ext cx="4104455" cy="4518503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1979712" y="4437112"/>
            <a:ext cx="7380312" cy="2619672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059832" y="4992852"/>
            <a:ext cx="57606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Только коза ушла, волк прибежал к избе, постучался и запел тоненьким голоском: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Козлятушки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ребятушки!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Отопритеся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отворитеся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Ваша мать пришла,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Молока принесла».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645024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0710300152516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vsk7.jpg"/>
          <p:cNvPicPr>
            <a:picLocks noChangeAspect="1"/>
          </p:cNvPicPr>
          <p:nvPr/>
        </p:nvPicPr>
        <p:blipFill>
          <a:blip r:embed="rId3" cstate="print">
            <a:lum bright="-10000" contrast="30000"/>
          </a:blip>
          <a:stretch>
            <a:fillRect/>
          </a:stretch>
        </p:blipFill>
        <p:spPr>
          <a:xfrm>
            <a:off x="2339752" y="476672"/>
            <a:ext cx="4224469" cy="4696169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755576" y="4725144"/>
            <a:ext cx="7560840" cy="24756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79712" y="5445224"/>
            <a:ext cx="504056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Comic Sans MS" pitchFamily="66" charset="0"/>
              </a:rPr>
              <a:t>Козлятки не признали волчьего голоса и открыли дверь. Волк вбежал в избу и проглотил козлят. Только один козлёночек уцелел — в печь спрятался.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C1000E"/>
              </a:clrFrom>
              <a:clrTo>
                <a:srgbClr val="C1000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56176" y="548680"/>
            <a:ext cx="1080120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 descr="vsk10.jpg"/>
          <p:cNvPicPr>
            <a:picLocks noChangeAspect="1"/>
          </p:cNvPicPr>
          <p:nvPr/>
        </p:nvPicPr>
        <p:blipFill>
          <a:blip r:embed="rId3" cstate="print">
            <a:lum bright="-10000" contrast="20000"/>
          </a:blip>
          <a:stretch>
            <a:fillRect/>
          </a:stretch>
        </p:blipFill>
        <p:spPr>
          <a:xfrm>
            <a:off x="2123728" y="465871"/>
            <a:ext cx="4032448" cy="4637315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C:\Users\Библиотека\Pictures\Заставки\vignette_11.pn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539552" y="4382344"/>
            <a:ext cx="7560840" cy="2475656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259632" y="5013176"/>
            <a:ext cx="6144683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Пришла коза домой, дверь открыта, а в избе пусто. Заглянула в печь и нашла одного козлёночка. Как узнала коза о своей беде, горько заплакала и запричитала: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Ох вы детушки мои,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козлятушки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На что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отпиралися-отворялися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Злому волку </a:t>
            </a:r>
            <a:r>
              <a:rPr kumimoji="0" lang="ru-RU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доставалися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?</a:t>
            </a:r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386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Библиотека</dc:creator>
  <cp:lastModifiedBy>Библиотека</cp:lastModifiedBy>
  <cp:revision>32</cp:revision>
  <dcterms:created xsi:type="dcterms:W3CDTF">2015-02-02T03:59:44Z</dcterms:created>
  <dcterms:modified xsi:type="dcterms:W3CDTF">2015-02-04T03:13:46Z</dcterms:modified>
</cp:coreProperties>
</file>