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BC8E6-8E02-4E74-B3C9-954E93263236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8E72-F390-4962-84A3-4F8274539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85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83206-7B76-45F6-85B9-9E8F131604DE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6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EAF12-0ADB-4B3C-AFCB-935C22690500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0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180A-2AE7-4373-9508-8D525CFA7C15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499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A94D2-04CC-4964-A123-B0C52A8144F8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69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3A65-E425-4FB2-97D4-4D8A201BE156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812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C383-41DD-48D0-9707-8CD95BEBEF5F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3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751-736D-4CC8-87C0-8D2F33F02F69}" type="datetime1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F9DB-42CB-4EEB-9E84-5B7F03A59D64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19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C912-6ADE-4EA2-A3D6-12B36645B137}" type="datetime1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33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D8970-6B61-4A62-B0FD-5235273B9A06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76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93360-2EC4-4175-9702-119A245A782C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328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A07DF-E606-4080-B8E6-277FC3ED5C9C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570CD-C341-490F-AF47-64F80EA72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Вычисление количества информации</a:t>
            </a:r>
            <a:br>
              <a:rPr lang="ru-RU" dirty="0" smtClean="0"/>
            </a:br>
            <a:r>
              <a:rPr lang="ru-RU" dirty="0" smtClean="0"/>
              <a:t>7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Двоичное кодирование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033854"/>
              </p:ext>
            </p:extLst>
          </p:nvPr>
        </p:nvGraphicFramePr>
        <p:xfrm>
          <a:off x="971600" y="692696"/>
          <a:ext cx="7296471" cy="5354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784"/>
                <a:gridCol w="4320480"/>
                <a:gridCol w="1872207"/>
              </a:tblGrid>
              <a:tr h="6914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кодирует</a:t>
                      </a:r>
                      <a:r>
                        <a:rPr lang="ru-RU" baseline="0" dirty="0" smtClean="0"/>
                        <a:t>  2 кода: горит – 1 и не горит - 0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= 2</a:t>
                      </a:r>
                      <a:r>
                        <a:rPr lang="ru-RU" baseline="30000" dirty="0" smtClean="0"/>
                        <a:t>1</a:t>
                      </a:r>
                      <a:endParaRPr lang="ru-RU" baseline="300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кодируют 4 кода:  00 </a:t>
                      </a:r>
                    </a:p>
                    <a:p>
                      <a:r>
                        <a:rPr lang="ru-RU" dirty="0" smtClean="0"/>
                        <a:t>                                  01</a:t>
                      </a:r>
                    </a:p>
                    <a:p>
                      <a:r>
                        <a:rPr lang="ru-RU" dirty="0" smtClean="0"/>
                        <a:t>                                  10</a:t>
                      </a:r>
                    </a:p>
                    <a:p>
                      <a:r>
                        <a:rPr lang="ru-RU" dirty="0" smtClean="0"/>
                        <a:t>                                  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=</a:t>
                      </a:r>
                      <a:r>
                        <a:rPr lang="ru-RU" baseline="0" dirty="0" smtClean="0"/>
                        <a:t> 2*2 = 2</a:t>
                      </a:r>
                      <a:r>
                        <a:rPr lang="ru-RU" baseline="30000" dirty="0" smtClean="0"/>
                        <a:t>2</a:t>
                      </a:r>
                      <a:endParaRPr lang="ru-RU" baseline="300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кодируют 8 кодов:  000    100</a:t>
                      </a:r>
                    </a:p>
                    <a:p>
                      <a:r>
                        <a:rPr lang="ru-RU" dirty="0" smtClean="0"/>
                        <a:t>                                    001    101</a:t>
                      </a:r>
                    </a:p>
                    <a:p>
                      <a:r>
                        <a:rPr lang="ru-RU" dirty="0" smtClean="0"/>
                        <a:t>                                    010    110</a:t>
                      </a:r>
                    </a:p>
                    <a:p>
                      <a:r>
                        <a:rPr lang="ru-RU" dirty="0" smtClean="0"/>
                        <a:t>                                    011    111                     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= 2*2*2 =</a:t>
                      </a:r>
                      <a:r>
                        <a:rPr lang="ru-RU" baseline="0" dirty="0" smtClean="0"/>
                        <a:t> 2</a:t>
                      </a:r>
                      <a:r>
                        <a:rPr lang="ru-RU" baseline="30000" dirty="0" smtClean="0"/>
                        <a:t>3</a:t>
                      </a:r>
                      <a:endParaRPr lang="ru-RU" baseline="30000" dirty="0"/>
                    </a:p>
                  </a:txBody>
                  <a:tcPr/>
                </a:tc>
              </a:tr>
              <a:tr h="6914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кодируют</a:t>
                      </a:r>
                      <a:r>
                        <a:rPr lang="ru-RU" baseline="0" dirty="0" smtClean="0"/>
                        <a:t> 16 кодов:  0000  1000</a:t>
                      </a:r>
                    </a:p>
                    <a:p>
                      <a:r>
                        <a:rPr lang="ru-RU" baseline="0" dirty="0" smtClean="0"/>
                        <a:t>                                      0001  1001</a:t>
                      </a:r>
                    </a:p>
                    <a:p>
                      <a:r>
                        <a:rPr lang="ru-RU" baseline="0" dirty="0" smtClean="0"/>
                        <a:t>                                      0010  1010</a:t>
                      </a:r>
                    </a:p>
                    <a:p>
                      <a:r>
                        <a:rPr lang="ru-RU" baseline="0" dirty="0" smtClean="0"/>
                        <a:t>                                      0011  1011</a:t>
                      </a:r>
                    </a:p>
                    <a:p>
                      <a:r>
                        <a:rPr lang="ru-RU" baseline="0" dirty="0" smtClean="0"/>
                        <a:t>                                      0100  1100</a:t>
                      </a:r>
                    </a:p>
                    <a:p>
                      <a:r>
                        <a:rPr lang="ru-RU" baseline="0" dirty="0" smtClean="0"/>
                        <a:t>                                      0101  1101</a:t>
                      </a:r>
                    </a:p>
                    <a:p>
                      <a:r>
                        <a:rPr lang="ru-RU" baseline="0" dirty="0" smtClean="0"/>
                        <a:t>                                      0110  1110</a:t>
                      </a:r>
                    </a:p>
                    <a:p>
                      <a:r>
                        <a:rPr lang="ru-RU" baseline="0" dirty="0" smtClean="0"/>
                        <a:t>                                      1000  1111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 = 2*2*2*2*2*2*2*2</a:t>
                      </a:r>
                      <a:r>
                        <a:rPr lang="ru-RU" baseline="0" dirty="0" smtClean="0"/>
                        <a:t> = 2</a:t>
                      </a:r>
                      <a:r>
                        <a:rPr lang="ru-RU" baseline="30000" dirty="0" smtClean="0"/>
                        <a:t>4</a:t>
                      </a:r>
                      <a:endParaRPr lang="ru-RU" baseline="30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65814"/>
            <a:ext cx="504055" cy="504055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871955" y="1371607"/>
            <a:ext cx="808855" cy="510213"/>
            <a:chOff x="1454440" y="2221631"/>
            <a:chExt cx="808855" cy="510213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9240" y="2227789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440" y="2221631"/>
              <a:ext cx="504055" cy="504055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>
          <a:xfrm>
            <a:off x="899592" y="2543447"/>
            <a:ext cx="1054965" cy="504056"/>
            <a:chOff x="1507213" y="2852935"/>
            <a:chExt cx="1054965" cy="50405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8123" y="2852935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4376" y="2852936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7213" y="2852936"/>
              <a:ext cx="504055" cy="504055"/>
            </a:xfrm>
            <a:prstGeom prst="rect">
              <a:avLst/>
            </a:prstGeom>
            <a:noFill/>
          </p:spPr>
        </p:pic>
      </p:grpSp>
      <p:grpSp>
        <p:nvGrpSpPr>
          <p:cNvPr id="16" name="Группа 15"/>
          <p:cNvGrpSpPr/>
          <p:nvPr/>
        </p:nvGrpSpPr>
        <p:grpSpPr>
          <a:xfrm>
            <a:off x="871955" y="3717777"/>
            <a:ext cx="1272431" cy="504059"/>
            <a:chOff x="1454440" y="3573012"/>
            <a:chExt cx="1272431" cy="504059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2816" y="3573012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788" y="3573013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8761" y="3573014"/>
              <a:ext cx="504055" cy="504055"/>
            </a:xfrm>
            <a:prstGeom prst="rect">
              <a:avLst/>
            </a:prstGeom>
            <a:noFill/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4440" y="3573016"/>
              <a:ext cx="504055" cy="504055"/>
            </a:xfrm>
            <a:prstGeom prst="rect">
              <a:avLst/>
            </a:prstGeom>
            <a:noFill/>
          </p:spPr>
        </p:pic>
      </p:grpSp>
      <p:sp>
        <p:nvSpPr>
          <p:cNvPr id="18" name="TextBox 17"/>
          <p:cNvSpPr txBox="1"/>
          <p:nvPr/>
        </p:nvSpPr>
        <p:spPr>
          <a:xfrm>
            <a:off x="1857836" y="6160627"/>
            <a:ext cx="572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Одна лампочка увеличивает количество кодов в 2 раза!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52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количество кодов = 2 </a:t>
            </a:r>
            <a:r>
              <a:rPr lang="ru-RU" baseline="30000" dirty="0" smtClean="0"/>
              <a:t>количество лампочек </a:t>
            </a:r>
          </a:p>
          <a:p>
            <a:pPr marL="0" indent="0">
              <a:buNone/>
            </a:pPr>
            <a:endParaRPr lang="ru-RU" baseline="30000" dirty="0"/>
          </a:p>
          <a:p>
            <a:pPr marL="0" indent="0">
              <a:buNone/>
            </a:pPr>
            <a:endParaRPr lang="ru-RU" baseline="3000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 лампочка – это 1 бит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>
                <a:solidFill>
                  <a:srgbClr val="00B0F0"/>
                </a:solidFill>
              </a:rPr>
              <a:t>к</a:t>
            </a:r>
            <a:r>
              <a:rPr lang="ru-RU" dirty="0" smtClean="0">
                <a:solidFill>
                  <a:srgbClr val="00B0F0"/>
                </a:solidFill>
              </a:rPr>
              <a:t>оличество кодов = 2 </a:t>
            </a:r>
            <a:r>
              <a:rPr lang="ru-RU" baseline="30000" dirty="0" smtClean="0">
                <a:solidFill>
                  <a:srgbClr val="00B0F0"/>
                </a:solidFill>
              </a:rPr>
              <a:t>количество бит </a:t>
            </a:r>
            <a:endParaRPr lang="ru-RU" baseline="30000" dirty="0">
              <a:solidFill>
                <a:srgbClr val="00B0F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Нахождение информационного объема(ИО) текста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Текст</a:t>
            </a:r>
            <a:r>
              <a:rPr lang="ru-RU" dirty="0" smtClean="0"/>
              <a:t> состоит из символов( буквы заглавные, маленькие, латинские, русские, цифры, знаки, пробел)</a:t>
            </a:r>
          </a:p>
          <a:p>
            <a:r>
              <a:rPr lang="ru-RU" b="1" u="sng" dirty="0" smtClean="0"/>
              <a:t>Алфавит</a:t>
            </a:r>
            <a:r>
              <a:rPr lang="ru-RU" dirty="0" smtClean="0"/>
              <a:t> – конечный набор символов, используемых для представления информации</a:t>
            </a:r>
          </a:p>
          <a:p>
            <a:r>
              <a:rPr lang="ru-RU" b="1" u="sng" dirty="0" smtClean="0"/>
              <a:t>Мощность алфавита </a:t>
            </a:r>
            <a:r>
              <a:rPr lang="ru-RU" dirty="0" smtClean="0"/>
              <a:t>– количество символов в алфавите</a:t>
            </a:r>
          </a:p>
          <a:p>
            <a:r>
              <a:rPr lang="ru-RU" b="1" u="sng" dirty="0" smtClean="0"/>
              <a:t>Информационный вес символа </a:t>
            </a:r>
            <a:r>
              <a:rPr lang="ru-RU" dirty="0" smtClean="0"/>
              <a:t>– количество бит(лампочек), необходимых для его кодирования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587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0106"/>
          </a:xfrm>
        </p:spPr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Находим количество символов тексте.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Находим информационный вес 1 символа: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B0F0"/>
                </a:solidFill>
              </a:rPr>
              <a:t>мощность алфавита = 2</a:t>
            </a:r>
            <a:r>
              <a:rPr lang="ru-RU" baseline="30000" dirty="0" smtClean="0">
                <a:solidFill>
                  <a:srgbClr val="00B0F0"/>
                </a:solidFill>
              </a:rPr>
              <a:t>информационный вес 1 символа</a:t>
            </a:r>
            <a:endParaRPr lang="ru-RU" baseline="30000" dirty="0">
              <a:solidFill>
                <a:srgbClr val="00B0F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3458" y="4869160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ИО текста = количество символов * информационный вес 1 символа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34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Нахождение информационного объема(ИО) картинки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Картинка</a:t>
            </a:r>
            <a:r>
              <a:rPr lang="ru-RU" dirty="0" smtClean="0"/>
              <a:t> состоит из пикселей</a:t>
            </a:r>
          </a:p>
          <a:p>
            <a:r>
              <a:rPr lang="ru-RU" b="1" u="sng" dirty="0" smtClean="0"/>
              <a:t>Пиксель</a:t>
            </a:r>
            <a:r>
              <a:rPr lang="ru-RU" dirty="0" smtClean="0"/>
              <a:t> имеет цвет</a:t>
            </a:r>
          </a:p>
          <a:p>
            <a:r>
              <a:rPr lang="ru-RU" b="1" u="sng" dirty="0" smtClean="0"/>
              <a:t>Глубина цвета </a:t>
            </a:r>
            <a:r>
              <a:rPr lang="ru-RU" dirty="0" smtClean="0"/>
              <a:t>– длина двоичного кода, который используется для кодирования цвета пикселя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321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0106"/>
          </a:xfrm>
        </p:spPr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283691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Находим количество пикселей в картинке.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Находим глубину цвета: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>
                <a:solidFill>
                  <a:srgbClr val="00B0F0"/>
                </a:solidFill>
              </a:rPr>
              <a:t>к</a:t>
            </a:r>
            <a:r>
              <a:rPr lang="ru-RU" dirty="0" smtClean="0">
                <a:solidFill>
                  <a:srgbClr val="00B0F0"/>
                </a:solidFill>
              </a:rPr>
              <a:t>оличество цветов = 2</a:t>
            </a:r>
            <a:r>
              <a:rPr lang="ru-RU" baseline="30000" dirty="0" smtClean="0">
                <a:solidFill>
                  <a:srgbClr val="00B0F0"/>
                </a:solidFill>
              </a:rPr>
              <a:t>глубина цвета</a:t>
            </a:r>
            <a:endParaRPr lang="ru-RU" baseline="30000" dirty="0">
              <a:solidFill>
                <a:srgbClr val="00B0F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Поплаухина С.Н. МБОУ "Школа №73"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3458" y="4725144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ИО картинки = количество пикселей * глубина цвета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41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313</Words>
  <Application>Microsoft Office PowerPoint</Application>
  <PresentationFormat>Экран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Вычисление количества информации 7 класс</vt:lpstr>
      <vt:lpstr>Двоичное кодирование</vt:lpstr>
      <vt:lpstr>Презентация PowerPoint</vt:lpstr>
      <vt:lpstr>Нахождение информационного объема(ИО) текста</vt:lpstr>
      <vt:lpstr>Алгоритм</vt:lpstr>
      <vt:lpstr>Нахождение информационного объема(ИО) картинки</vt:lpstr>
      <vt:lpstr>Алгоритм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Вычисление количества информации 7 класс</dc:title>
  <dc:creator>Жители Луны</dc:creator>
  <cp:lastModifiedBy>Жители Луны</cp:lastModifiedBy>
  <cp:revision>16</cp:revision>
  <dcterms:created xsi:type="dcterms:W3CDTF">2022-04-01T15:30:51Z</dcterms:created>
  <dcterms:modified xsi:type="dcterms:W3CDTF">2022-04-01T17:52:29Z</dcterms:modified>
</cp:coreProperties>
</file>