
<file path=[Content_Types].xml><?xml version="1.0" encoding="utf-8"?>
<Types xmlns="http://schemas.openxmlformats.org/package/2006/content-types">
  <Default Extension="png" ContentType="image/png"/>
  <Default Extension="jpeg" ContentType="image/jpeg"/>
  <Default Extension="m4a" ContentType="audio/mp4"/>
  <Default Extension="wma" ContentType="audio/x-ms-wma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sldIdLst>
    <p:sldId id="269" r:id="rId2"/>
    <p:sldId id="258" r:id="rId3"/>
    <p:sldId id="259" r:id="rId4"/>
    <p:sldId id="257" r:id="rId5"/>
    <p:sldId id="263" r:id="rId6"/>
    <p:sldId id="260" r:id="rId7"/>
    <p:sldId id="261" r:id="rId8"/>
    <p:sldId id="262" r:id="rId9"/>
    <p:sldId id="264" r:id="rId10"/>
    <p:sldId id="271" r:id="rId11"/>
    <p:sldId id="272" r:id="rId12"/>
    <p:sldId id="274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FBF9"/>
    <a:srgbClr val="DDDDDD"/>
    <a:srgbClr val="000000"/>
    <a:srgbClr val="EAEAE7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235" autoAdjust="0"/>
    <p:restoredTop sz="94660"/>
  </p:normalViewPr>
  <p:slideViewPr>
    <p:cSldViewPr snapToGrid="0">
      <p:cViewPr varScale="1">
        <p:scale>
          <a:sx n="74" d="100"/>
          <a:sy n="74" d="100"/>
        </p:scale>
        <p:origin x="63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69060-45B3-4758-AAE3-1541D7E345B8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5A5A307-D0B7-4F27-99B8-F0AF268A14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19202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69060-45B3-4758-AAE3-1541D7E345B8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A5A307-D0B7-4F27-99B8-F0AF268A14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51852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69060-45B3-4758-AAE3-1541D7E345B8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A5A307-D0B7-4F27-99B8-F0AF268A147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959902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69060-45B3-4758-AAE3-1541D7E345B8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A5A307-D0B7-4F27-99B8-F0AF268A14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11057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69060-45B3-4758-AAE3-1541D7E345B8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A5A307-D0B7-4F27-99B8-F0AF268A147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775456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69060-45B3-4758-AAE3-1541D7E345B8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A5A307-D0B7-4F27-99B8-F0AF268A14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75361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69060-45B3-4758-AAE3-1541D7E345B8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5A307-D0B7-4F27-99B8-F0AF268A14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37829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69060-45B3-4758-AAE3-1541D7E345B8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5A307-D0B7-4F27-99B8-F0AF268A14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35910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69060-45B3-4758-AAE3-1541D7E345B8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5A307-D0B7-4F27-99B8-F0AF268A14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4210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69060-45B3-4758-AAE3-1541D7E345B8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A5A307-D0B7-4F27-99B8-F0AF268A14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8249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69060-45B3-4758-AAE3-1541D7E345B8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5A5A307-D0B7-4F27-99B8-F0AF268A14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58119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69060-45B3-4758-AAE3-1541D7E345B8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5A5A307-D0B7-4F27-99B8-F0AF268A14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31322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69060-45B3-4758-AAE3-1541D7E345B8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5A307-D0B7-4F27-99B8-F0AF268A14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28212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69060-45B3-4758-AAE3-1541D7E345B8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5A307-D0B7-4F27-99B8-F0AF268A14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35378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69060-45B3-4758-AAE3-1541D7E345B8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5A307-D0B7-4F27-99B8-F0AF268A14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60166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69060-45B3-4758-AAE3-1541D7E345B8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A5A307-D0B7-4F27-99B8-F0AF268A14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0160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769060-45B3-4758-AAE3-1541D7E345B8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5A5A307-D0B7-4F27-99B8-F0AF268A14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9607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  <p:sldLayoutId id="2147483726" r:id="rId14"/>
    <p:sldLayoutId id="2147483727" r:id="rId15"/>
    <p:sldLayoutId id="214748372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1.png"/><Relationship Id="rId2" Type="http://schemas.openxmlformats.org/officeDocument/2006/relationships/audio" Target="../media/media4.wma"/><Relationship Id="rId1" Type="http://schemas.microsoft.com/office/2007/relationships/media" Target="../media/media4.wma"/><Relationship Id="rId6" Type="http://schemas.openxmlformats.org/officeDocument/2006/relationships/image" Target="../media/image44.png"/><Relationship Id="rId5" Type="http://schemas.openxmlformats.org/officeDocument/2006/relationships/image" Target="../media/image43.jpeg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8.png"/><Relationship Id="rId2" Type="http://schemas.openxmlformats.org/officeDocument/2006/relationships/audio" Target="../media/media4.wma"/><Relationship Id="rId1" Type="http://schemas.microsoft.com/office/2007/relationships/media" Target="../media/media4.wma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jpeg"/><Relationship Id="rId3" Type="http://schemas.openxmlformats.org/officeDocument/2006/relationships/image" Target="../media/image51.jpeg"/><Relationship Id="rId7" Type="http://schemas.openxmlformats.org/officeDocument/2006/relationships/image" Target="../media/image55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image" Target="../media/image11.jpeg"/><Relationship Id="rId18" Type="http://schemas.openxmlformats.org/officeDocument/2006/relationships/image" Target="../media/image14.jpeg"/><Relationship Id="rId3" Type="http://schemas.openxmlformats.org/officeDocument/2006/relationships/image" Target="../media/image4.jpeg"/><Relationship Id="rId21" Type="http://schemas.openxmlformats.org/officeDocument/2006/relationships/slide" Target="slide6.xml"/><Relationship Id="rId7" Type="http://schemas.openxmlformats.org/officeDocument/2006/relationships/image" Target="../media/image8.jpeg"/><Relationship Id="rId12" Type="http://schemas.openxmlformats.org/officeDocument/2006/relationships/slide" Target="slide5.xml"/><Relationship Id="rId17" Type="http://schemas.openxmlformats.org/officeDocument/2006/relationships/image" Target="../media/image13.jpeg"/><Relationship Id="rId2" Type="http://schemas.openxmlformats.org/officeDocument/2006/relationships/image" Target="../media/image3.jpeg"/><Relationship Id="rId16" Type="http://schemas.openxmlformats.org/officeDocument/2006/relationships/slide" Target="slide4.xml"/><Relationship Id="rId20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eg"/><Relationship Id="rId11" Type="http://schemas.openxmlformats.org/officeDocument/2006/relationships/image" Target="../media/image10.jpeg"/><Relationship Id="rId5" Type="http://schemas.openxmlformats.org/officeDocument/2006/relationships/image" Target="../media/image6.jpeg"/><Relationship Id="rId15" Type="http://schemas.openxmlformats.org/officeDocument/2006/relationships/image" Target="../media/image12.jpeg"/><Relationship Id="rId10" Type="http://schemas.openxmlformats.org/officeDocument/2006/relationships/slide" Target="slide8.xml"/><Relationship Id="rId19" Type="http://schemas.openxmlformats.org/officeDocument/2006/relationships/slide" Target="slide3.xml"/><Relationship Id="rId4" Type="http://schemas.openxmlformats.org/officeDocument/2006/relationships/image" Target="../media/image5.jpeg"/><Relationship Id="rId9" Type="http://schemas.openxmlformats.org/officeDocument/2006/relationships/image" Target="../media/image9.jpeg"/><Relationship Id="rId14" Type="http://schemas.openxmlformats.org/officeDocument/2006/relationships/slide" Target="slide9.xml"/><Relationship Id="rId22" Type="http://schemas.openxmlformats.org/officeDocument/2006/relationships/image" Target="../media/image16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13" Type="http://schemas.openxmlformats.org/officeDocument/2006/relationships/image" Target="../media/image12.jpeg"/><Relationship Id="rId18" Type="http://schemas.openxmlformats.org/officeDocument/2006/relationships/slide" Target="slide5.xml"/><Relationship Id="rId3" Type="http://schemas.openxmlformats.org/officeDocument/2006/relationships/image" Target="../media/image18.jpeg"/><Relationship Id="rId7" Type="http://schemas.openxmlformats.org/officeDocument/2006/relationships/image" Target="../media/image21.jpeg"/><Relationship Id="rId12" Type="http://schemas.openxmlformats.org/officeDocument/2006/relationships/image" Target="../media/image11.jpeg"/><Relationship Id="rId17" Type="http://schemas.openxmlformats.org/officeDocument/2006/relationships/image" Target="../media/image15.jpeg"/><Relationship Id="rId2" Type="http://schemas.openxmlformats.org/officeDocument/2006/relationships/image" Target="../media/image17.jpeg"/><Relationship Id="rId16" Type="http://schemas.openxmlformats.org/officeDocument/2006/relationships/slide" Target="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jpeg"/><Relationship Id="rId11" Type="http://schemas.openxmlformats.org/officeDocument/2006/relationships/image" Target="../media/image10.jpeg"/><Relationship Id="rId5" Type="http://schemas.openxmlformats.org/officeDocument/2006/relationships/hyperlink" Target="https://yandex.ru/video/preview/?filmId=2348011399381708258&amp;text=&#1083;&#1077;&#1076;&#1086;&#1093;&#1086;&#1076;+&#1085;&#1072;+&#1085;&#1077;&#1074;&#1077;+&#1074;&#1080;&#1076;&#1077;&#1086;+&#1076;&#1083;&#1103;+&#1076;&#1077;&#1090;&#1077;&#1081;" TargetMode="External"/><Relationship Id="rId15" Type="http://schemas.openxmlformats.org/officeDocument/2006/relationships/image" Target="../media/image14.jpeg"/><Relationship Id="rId10" Type="http://schemas.openxmlformats.org/officeDocument/2006/relationships/image" Target="../media/image9.jpeg"/><Relationship Id="rId19" Type="http://schemas.openxmlformats.org/officeDocument/2006/relationships/image" Target="../media/image23.jpeg"/><Relationship Id="rId4" Type="http://schemas.openxmlformats.org/officeDocument/2006/relationships/image" Target="../media/image19.png"/><Relationship Id="rId9" Type="http://schemas.openxmlformats.org/officeDocument/2006/relationships/hyperlink" Target="https://yandex.ru/video/preview/?filmId=10251031161750935043&amp;from=tabbar&amp;parent-reqid=1648370598288094-14391898470953084851-vla1-4651-vla-l7-balancer-8080-BAL-2341&amp;text=&#1082;&#1072;&#1087;&#1077;&#1083;&#1100;" TargetMode="External"/><Relationship Id="rId1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jpeg"/><Relationship Id="rId5" Type="http://schemas.openxmlformats.org/officeDocument/2006/relationships/image" Target="../media/image12.jpeg"/><Relationship Id="rId10" Type="http://schemas.openxmlformats.org/officeDocument/2006/relationships/image" Target="../media/image27.jpeg"/><Relationship Id="rId4" Type="http://schemas.openxmlformats.org/officeDocument/2006/relationships/image" Target="../media/image11.jpeg"/><Relationship Id="rId9" Type="http://schemas.openxmlformats.org/officeDocument/2006/relationships/image" Target="../media/image26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10" Type="http://schemas.openxmlformats.org/officeDocument/2006/relationships/image" Target="../media/image28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slide" Target="slide3.xml"/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9.jpeg"/><Relationship Id="rId12" Type="http://schemas.openxmlformats.org/officeDocument/2006/relationships/image" Target="../media/image14.jpeg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31.png"/><Relationship Id="rId11" Type="http://schemas.openxmlformats.org/officeDocument/2006/relationships/image" Target="../media/image13.jpeg"/><Relationship Id="rId5" Type="http://schemas.openxmlformats.org/officeDocument/2006/relationships/image" Target="../media/image30.jpeg"/><Relationship Id="rId15" Type="http://schemas.openxmlformats.org/officeDocument/2006/relationships/image" Target="../media/image16.jpeg"/><Relationship Id="rId10" Type="http://schemas.openxmlformats.org/officeDocument/2006/relationships/image" Target="../media/image12.jpeg"/><Relationship Id="rId4" Type="http://schemas.openxmlformats.org/officeDocument/2006/relationships/image" Target="../media/image29.jpeg"/><Relationship Id="rId9" Type="http://schemas.openxmlformats.org/officeDocument/2006/relationships/image" Target="../media/image11.jpeg"/><Relationship Id="rId1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jpeg"/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9.jpeg"/><Relationship Id="rId12" Type="http://schemas.openxmlformats.org/officeDocument/2006/relationships/image" Target="../media/image14.jpeg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6" Type="http://schemas.openxmlformats.org/officeDocument/2006/relationships/image" Target="../media/image31.png"/><Relationship Id="rId11" Type="http://schemas.openxmlformats.org/officeDocument/2006/relationships/image" Target="../media/image13.jpeg"/><Relationship Id="rId5" Type="http://schemas.openxmlformats.org/officeDocument/2006/relationships/image" Target="../media/image33.jpeg"/><Relationship Id="rId10" Type="http://schemas.openxmlformats.org/officeDocument/2006/relationships/image" Target="../media/image12.jpeg"/><Relationship Id="rId4" Type="http://schemas.openxmlformats.org/officeDocument/2006/relationships/image" Target="../media/image32.png"/><Relationship Id="rId9" Type="http://schemas.openxmlformats.org/officeDocument/2006/relationships/image" Target="../media/image11.jpeg"/><Relationship Id="rId1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jpeg"/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9.jpeg"/><Relationship Id="rId12" Type="http://schemas.openxmlformats.org/officeDocument/2006/relationships/image" Target="../media/image14.jpeg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6" Type="http://schemas.openxmlformats.org/officeDocument/2006/relationships/image" Target="../media/image31.png"/><Relationship Id="rId11" Type="http://schemas.openxmlformats.org/officeDocument/2006/relationships/image" Target="../media/image13.jpeg"/><Relationship Id="rId5" Type="http://schemas.openxmlformats.org/officeDocument/2006/relationships/image" Target="../media/image35.jpeg"/><Relationship Id="rId10" Type="http://schemas.openxmlformats.org/officeDocument/2006/relationships/image" Target="../media/image12.jpeg"/><Relationship Id="rId4" Type="http://schemas.openxmlformats.org/officeDocument/2006/relationships/image" Target="../media/image34.png"/><Relationship Id="rId9" Type="http://schemas.openxmlformats.org/officeDocument/2006/relationships/image" Target="../media/image11.jpeg"/><Relationship Id="rId1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40.jpeg"/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9.jpeg"/><Relationship Id="rId12" Type="http://schemas.openxmlformats.org/officeDocument/2006/relationships/image" Target="../media/image39.jpeg"/><Relationship Id="rId17" Type="http://schemas.microsoft.com/office/2007/relationships/hdphoto" Target="../media/hdphoto1.wdp"/><Relationship Id="rId2" Type="http://schemas.openxmlformats.org/officeDocument/2006/relationships/audio" Target="../media/media4.wma"/><Relationship Id="rId16" Type="http://schemas.openxmlformats.org/officeDocument/2006/relationships/image" Target="../media/image42.png"/><Relationship Id="rId1" Type="http://schemas.microsoft.com/office/2007/relationships/media" Target="../media/media4.wma"/><Relationship Id="rId6" Type="http://schemas.openxmlformats.org/officeDocument/2006/relationships/image" Target="../media/image37.png"/><Relationship Id="rId11" Type="http://schemas.openxmlformats.org/officeDocument/2006/relationships/image" Target="../media/image38.jpeg"/><Relationship Id="rId5" Type="http://schemas.openxmlformats.org/officeDocument/2006/relationships/image" Target="../media/image36.png"/><Relationship Id="rId15" Type="http://schemas.openxmlformats.org/officeDocument/2006/relationships/image" Target="../media/image41.png"/><Relationship Id="rId10" Type="http://schemas.openxmlformats.org/officeDocument/2006/relationships/image" Target="../media/image12.jpeg"/><Relationship Id="rId4" Type="http://schemas.openxmlformats.org/officeDocument/2006/relationships/image" Target="../media/image31.png"/><Relationship Id="rId9" Type="http://schemas.openxmlformats.org/officeDocument/2006/relationships/image" Target="../media/image11.jpeg"/><Relationship Id="rId1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1077" y="1171977"/>
            <a:ext cx="7276562" cy="323259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Интерактивная презентация для детей старшего дошкольного возраста</a:t>
            </a:r>
            <a:br>
              <a:rPr lang="ru-RU" sz="2400" dirty="0" smtClean="0"/>
            </a:br>
            <a:r>
              <a:rPr lang="ru-RU" sz="4800" dirty="0" smtClean="0">
                <a:solidFill>
                  <a:schemeClr val="accent1"/>
                </a:solidFill>
              </a:rPr>
              <a:t>«Весенние приметы».</a:t>
            </a:r>
            <a:endParaRPr lang="ru-RU" sz="4800" dirty="0">
              <a:solidFill>
                <a:schemeClr val="accent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27313" y="5847008"/>
            <a:ext cx="5477299" cy="566822"/>
          </a:xfrm>
        </p:spPr>
        <p:txBody>
          <a:bodyPr>
            <a:normAutofit/>
          </a:bodyPr>
          <a:lstStyle/>
          <a:p>
            <a:r>
              <a:rPr lang="ru-RU" dirty="0" smtClean="0"/>
              <a:t>Воспитатель - Романцова Ирина Викторовна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43944" y="231820"/>
            <a:ext cx="87061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Государственное бюджетное дошкольное образовательное учреждение детский сад № </a:t>
            </a:r>
            <a:r>
              <a:rPr lang="ru-RU" b="1" dirty="0" smtClean="0"/>
              <a:t>60 </a:t>
            </a:r>
            <a:r>
              <a:rPr lang="ru-RU" b="1" dirty="0" err="1"/>
              <a:t>Колпинского</a:t>
            </a:r>
            <a:r>
              <a:rPr lang="ru-RU" b="1" dirty="0"/>
              <a:t> района Санкт-Петербурга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67616" y="92177"/>
            <a:ext cx="3024384" cy="2159599"/>
          </a:xfrm>
          <a:prstGeom prst="rect">
            <a:avLst/>
          </a:prstGeom>
        </p:spPr>
      </p:pic>
      <p:pic>
        <p:nvPicPr>
          <p:cNvPr id="7" name="Рисунок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377417" y="5161208"/>
            <a:ext cx="1564105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11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341245" y="4519812"/>
            <a:ext cx="609600" cy="6096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413679" y="488324"/>
            <a:ext cx="2521301" cy="274427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6975" y="3953814"/>
            <a:ext cx="2728005" cy="249783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742938" y="194824"/>
            <a:ext cx="5499278" cy="58477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chemeClr val="accent1"/>
                </a:solidFill>
                <a:latin typeface="Segoe Script" panose="030B0504020000000003" pitchFamily="66" charset="0"/>
              </a:rPr>
              <a:t>Четвёртый лишний</a:t>
            </a:r>
            <a:r>
              <a:rPr lang="ru-RU" b="1" dirty="0">
                <a:solidFill>
                  <a:schemeClr val="tx1">
                    <a:lumMod val="65000"/>
                    <a:lumOff val="35000"/>
                  </a:schemeClr>
                </a:solidFill>
                <a:latin typeface="Segoe Script" panose="030B0504020000000003" pitchFamily="66" charset="0"/>
              </a:rPr>
              <a:t>.</a:t>
            </a:r>
            <a:endParaRPr lang="ru-RU" b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2561" y="1048197"/>
            <a:ext cx="2490982" cy="21844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086892" y="3799840"/>
            <a:ext cx="2170614" cy="2377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2670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303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1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387678" y="1950699"/>
            <a:ext cx="609600" cy="6096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400865" y="1370343"/>
            <a:ext cx="2268972" cy="177031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5063" y="3391634"/>
            <a:ext cx="3000576" cy="300057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453453" y="3863662"/>
            <a:ext cx="3472954" cy="211213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196766" y="306564"/>
            <a:ext cx="48878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chemeClr val="accent1"/>
                </a:solidFill>
                <a:latin typeface="Segoe Script" panose="030B0504020000000003" pitchFamily="66" charset="0"/>
              </a:rPr>
              <a:t>Четвёртый</a:t>
            </a:r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  <a:latin typeface="Segoe Script" panose="030B0504020000000003" pitchFamily="66" charset="0"/>
              </a:rPr>
              <a:t> </a:t>
            </a:r>
            <a:r>
              <a:rPr lang="ru-RU" sz="3200" b="1" dirty="0">
                <a:solidFill>
                  <a:schemeClr val="accent1"/>
                </a:solidFill>
                <a:latin typeface="Segoe Script" panose="030B0504020000000003" pitchFamily="66" charset="0"/>
              </a:rPr>
              <a:t>лишний</a:t>
            </a:r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  <a:latin typeface="Segoe Script" panose="030B0504020000000003" pitchFamily="66" charset="0"/>
              </a:rPr>
              <a:t>.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640704" y="1119364"/>
            <a:ext cx="2415483" cy="2272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3771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303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1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34337" y="1557201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b="1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8578824" y="-38637"/>
            <a:ext cx="3626056" cy="914400"/>
          </a:xfrm>
          <a:prstGeom prst="horizontalScroll">
            <a:avLst/>
          </a:prstGeom>
          <a:solidFill>
            <a:srgbClr val="DDDDD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rgbClr val="00B050"/>
                </a:solidFill>
                <a:latin typeface="Arial Black" panose="020B0A04020102020204" pitchFamily="34" charset="0"/>
              </a:rPr>
              <a:t>Игра «Подбери слово»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93554" y="1218647"/>
            <a:ext cx="244874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Греет</a:t>
            </a:r>
            <a:r>
              <a:rPr lang="ru-RU" sz="4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 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9727" y="875764"/>
            <a:ext cx="1278752" cy="114622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800713" y="2391077"/>
            <a:ext cx="276511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Журчит</a:t>
            </a:r>
            <a:r>
              <a:rPr lang="ru-RU" sz="4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2782" y="2364867"/>
            <a:ext cx="1190432" cy="756421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722485" y="3563507"/>
            <a:ext cx="375891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Прилетают</a:t>
            </a:r>
            <a:r>
              <a:rPr lang="ru-RU" sz="4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62086" y="3348507"/>
            <a:ext cx="1090742" cy="956497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1187079" y="4758206"/>
            <a:ext cx="191911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Тает</a:t>
            </a:r>
            <a:r>
              <a:rPr lang="ru-RU" sz="4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 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887963" y="4735937"/>
            <a:ext cx="676141" cy="676141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5503434" y="1706361"/>
            <a:ext cx="307538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Набухают…</a:t>
            </a:r>
            <a:endParaRPr lang="ru-RU" sz="4000" dirty="0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79757" y="1620044"/>
            <a:ext cx="1193169" cy="794203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503434" y="2953013"/>
            <a:ext cx="33409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00B050"/>
                </a:solidFill>
                <a:latin typeface="Arial Narrow" panose="020B0606020202030204" pitchFamily="34" charset="0"/>
              </a:rPr>
              <a:t>Распускаются…</a:t>
            </a:r>
            <a:endParaRPr lang="ru-RU" sz="4000" dirty="0">
              <a:solidFill>
                <a:srgbClr val="00B050"/>
              </a:solidFill>
              <a:latin typeface="Arial Narrow" panose="020B0606020202030204" pitchFamily="34" charset="0"/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79757" y="2953013"/>
            <a:ext cx="1186549" cy="847270"/>
          </a:xfrm>
          <a:prstGeom prst="rect">
            <a:avLst/>
          </a:prstGeom>
        </p:spPr>
      </p:pic>
      <p:sp>
        <p:nvSpPr>
          <p:cNvPr id="19" name="Прямоугольник 18"/>
          <p:cNvSpPr/>
          <p:nvPr/>
        </p:nvSpPr>
        <p:spPr>
          <a:xfrm>
            <a:off x="5555974" y="4199665"/>
            <a:ext cx="234769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Капает</a:t>
            </a:r>
            <a:r>
              <a:rPr lang="ru-RU" sz="4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20768" y="4144122"/>
            <a:ext cx="1200837" cy="818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0529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70688D3-51D8-4BD6-81E7-FBE780373E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0149" y="89987"/>
            <a:ext cx="10364451" cy="739766"/>
          </a:xfrm>
          <a:effectLst>
            <a:glow rad="228600">
              <a:schemeClr val="accent4">
                <a:satMod val="175000"/>
                <a:alpha val="40000"/>
              </a:schemeClr>
            </a:glow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txBody>
          <a:bodyPr/>
          <a:lstStyle/>
          <a:p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Script" panose="030B0504020000000003" pitchFamily="66" charset="0"/>
              </a:rPr>
              <a:t>                </a:t>
            </a:r>
            <a:r>
              <a:rPr lang="ru-RU" sz="4000" dirty="0" smtClean="0">
                <a:solidFill>
                  <a:schemeClr val="accent1"/>
                </a:solidFill>
                <a:latin typeface="Times New Roman" panose="02020603050405020304" pitchFamily="18" charset="0"/>
                <a:ea typeface="PMingLiU-ExtB" panose="02020500000000000000" pitchFamily="18" charset="-120"/>
                <a:cs typeface="Times New Roman" panose="02020603050405020304" pitchFamily="18" charset="0"/>
              </a:rPr>
              <a:t>Весенние месяцы.</a:t>
            </a:r>
            <a:endParaRPr lang="ru-RU" sz="4000" dirty="0">
              <a:solidFill>
                <a:schemeClr val="accent1"/>
              </a:solidFill>
              <a:latin typeface="Times New Roman" panose="02020603050405020304" pitchFamily="18" charset="0"/>
              <a:ea typeface="PMingLiU-ExtB" panose="02020500000000000000" pitchFamily="18" charset="-12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0761" y="4293248"/>
            <a:ext cx="3478045" cy="584775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Март-с водой</a:t>
            </a:r>
            <a:endParaRPr lang="ru-RU" sz="3200" dirty="0">
              <a:solidFill>
                <a:schemeClr val="accent1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32424" y="4293247"/>
            <a:ext cx="4127149" cy="584775"/>
          </a:xfrm>
          <a:prstGeom prst="rect">
            <a:avLst/>
          </a:prstGeom>
          <a:noFill/>
          <a:effectLst>
            <a:reflection blurRad="6350" stA="50000" endA="300" endPos="55000" dir="5400000" sy="-100000" algn="bl" rotWithShape="0"/>
          </a:effectLst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Апрель-с травой</a:t>
            </a:r>
            <a:endParaRPr lang="ru-RU" sz="3200" dirty="0">
              <a:solidFill>
                <a:schemeClr val="accent1"/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199087" y="4311682"/>
            <a:ext cx="4294774" cy="58477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А Май-с цветами.</a:t>
            </a:r>
            <a:endParaRPr lang="ru-RU" sz="3200" dirty="0">
              <a:solidFill>
                <a:schemeClr val="accent1"/>
              </a:solidFill>
              <a:latin typeface="Arial Black" panose="020B0A04020102020204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241" y="1214438"/>
            <a:ext cx="3581565" cy="308610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241" y="1214438"/>
            <a:ext cx="3581565" cy="308610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1937" y="1214438"/>
            <a:ext cx="4048125" cy="308610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1938" y="1214439"/>
            <a:ext cx="4048124" cy="309369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3193" y="1215409"/>
            <a:ext cx="3652444" cy="308513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263191" y="1214437"/>
            <a:ext cx="3654201" cy="3086101"/>
          </a:xfrm>
          <a:prstGeom prst="rect">
            <a:avLst/>
          </a:prstGeom>
        </p:spPr>
      </p:pic>
      <p:grpSp>
        <p:nvGrpSpPr>
          <p:cNvPr id="31" name="Группа 30">
            <a:extLst>
              <a:ext uri="{FF2B5EF4-FFF2-40B4-BE49-F238E27FC236}">
                <a16:creationId xmlns:a16="http://schemas.microsoft.com/office/drawing/2014/main" xmlns="" id="{DDEE7C02-CE1B-42D9-B28B-F81B561AA853}"/>
              </a:ext>
            </a:extLst>
          </p:cNvPr>
          <p:cNvGrpSpPr/>
          <p:nvPr/>
        </p:nvGrpSpPr>
        <p:grpSpPr>
          <a:xfrm>
            <a:off x="2053977" y="5796484"/>
            <a:ext cx="8556480" cy="938865"/>
            <a:chOff x="1595390" y="4664759"/>
            <a:chExt cx="8556480" cy="938865"/>
          </a:xfrm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grpSpPr>
        <p:pic>
          <p:nvPicPr>
            <p:cNvPr id="32" name="Рисунок 31">
              <a:hlinkClick r:id="rId8" action="ppaction://hlinksldjump"/>
              <a:extLst>
                <a:ext uri="{FF2B5EF4-FFF2-40B4-BE49-F238E27FC236}">
                  <a16:creationId xmlns:a16="http://schemas.microsoft.com/office/drawing/2014/main" xmlns="" id="{CE063FA7-EB49-4FDC-AFA7-538595922F0B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95390" y="4693822"/>
              <a:ext cx="1321107" cy="880738"/>
            </a:xfrm>
            <a:prstGeom prst="rect">
              <a:avLst/>
            </a:prstGeom>
          </p:spPr>
        </p:pic>
        <p:pic>
          <p:nvPicPr>
            <p:cNvPr id="33" name="Рисунок 32">
              <a:hlinkClick r:id="rId10" action="ppaction://hlinksldjump"/>
              <a:extLst>
                <a:ext uri="{FF2B5EF4-FFF2-40B4-BE49-F238E27FC236}">
                  <a16:creationId xmlns:a16="http://schemas.microsoft.com/office/drawing/2014/main" xmlns="" id="{0E019D06-0324-477C-9308-77A1F2BB0D19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70129" y="4664759"/>
              <a:ext cx="1379732" cy="938865"/>
            </a:xfrm>
            <a:prstGeom prst="rect">
              <a:avLst/>
            </a:prstGeom>
          </p:spPr>
        </p:pic>
        <p:pic>
          <p:nvPicPr>
            <p:cNvPr id="34" name="Рисунок 33">
              <a:hlinkClick r:id="rId12" action="ppaction://hlinksldjump"/>
              <a:extLst>
                <a:ext uri="{FF2B5EF4-FFF2-40B4-BE49-F238E27FC236}">
                  <a16:creationId xmlns:a16="http://schemas.microsoft.com/office/drawing/2014/main" xmlns="" id="{FF9817ED-8C67-4525-A6DB-B328466BE824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370491" y="4664759"/>
              <a:ext cx="1330398" cy="938865"/>
            </a:xfrm>
            <a:prstGeom prst="rect">
              <a:avLst/>
            </a:prstGeom>
          </p:spPr>
        </p:pic>
        <p:pic>
          <p:nvPicPr>
            <p:cNvPr id="35" name="Рисунок 34">
              <a:hlinkClick r:id="rId14" action="ppaction://hlinksldjump"/>
              <a:extLst>
                <a:ext uri="{FF2B5EF4-FFF2-40B4-BE49-F238E27FC236}">
                  <a16:creationId xmlns:a16="http://schemas.microsoft.com/office/drawing/2014/main" xmlns="" id="{1A7E3E02-AD99-479B-B518-326FA6796A5C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734716" y="4664759"/>
              <a:ext cx="1417154" cy="938865"/>
            </a:xfrm>
            <a:prstGeom prst="rect">
              <a:avLst/>
            </a:prstGeom>
          </p:spPr>
        </p:pic>
      </p:grpSp>
      <p:grpSp>
        <p:nvGrpSpPr>
          <p:cNvPr id="36" name="Группа 35">
            <a:extLst>
              <a:ext uri="{FF2B5EF4-FFF2-40B4-BE49-F238E27FC236}">
                <a16:creationId xmlns:a16="http://schemas.microsoft.com/office/drawing/2014/main" xmlns="" id="{2936EB0F-9D7E-4562-BBEE-79C0932BB5C9}"/>
              </a:ext>
            </a:extLst>
          </p:cNvPr>
          <p:cNvGrpSpPr/>
          <p:nvPr/>
        </p:nvGrpSpPr>
        <p:grpSpPr>
          <a:xfrm>
            <a:off x="2053978" y="5769718"/>
            <a:ext cx="8556479" cy="965630"/>
            <a:chOff x="1524476" y="4637994"/>
            <a:chExt cx="8556479" cy="965630"/>
          </a:xfrm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grpSpPr>
        <p:pic>
          <p:nvPicPr>
            <p:cNvPr id="37" name="Рисунок 36">
              <a:hlinkClick r:id="rId16" action="ppaction://hlinksldjump"/>
              <a:extLst>
                <a:ext uri="{FF2B5EF4-FFF2-40B4-BE49-F238E27FC236}">
                  <a16:creationId xmlns:a16="http://schemas.microsoft.com/office/drawing/2014/main" xmlns="" id="{EF62624B-1409-4DDC-A0A9-8BCB94597AEE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24476" y="4664759"/>
              <a:ext cx="1321106" cy="938865"/>
            </a:xfrm>
            <a:prstGeom prst="rect">
              <a:avLst/>
            </a:prstGeom>
          </p:spPr>
        </p:pic>
        <p:pic>
          <p:nvPicPr>
            <p:cNvPr id="38" name="Рисунок 37">
              <a:extLst>
                <a:ext uri="{FF2B5EF4-FFF2-40B4-BE49-F238E27FC236}">
                  <a16:creationId xmlns:a16="http://schemas.microsoft.com/office/drawing/2014/main" xmlns="" id="{994FD5E8-69D8-4B87-BDCB-0439437015D0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593068" y="4664758"/>
              <a:ext cx="1392023" cy="938865"/>
            </a:xfrm>
            <a:prstGeom prst="rect">
              <a:avLst/>
            </a:prstGeom>
          </p:spPr>
        </p:pic>
        <p:pic>
          <p:nvPicPr>
            <p:cNvPr id="39" name="Рисунок 38">
              <a:hlinkClick r:id="rId19" action="ppaction://hlinksldjump"/>
              <a:extLst>
                <a:ext uri="{FF2B5EF4-FFF2-40B4-BE49-F238E27FC236}">
                  <a16:creationId xmlns:a16="http://schemas.microsoft.com/office/drawing/2014/main" xmlns="" id="{638A8A91-796F-460A-81C5-2618BAEC92ED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99576" y="4637994"/>
              <a:ext cx="1330398" cy="938865"/>
            </a:xfrm>
            <a:prstGeom prst="rect">
              <a:avLst/>
            </a:prstGeom>
          </p:spPr>
        </p:pic>
        <p:pic>
          <p:nvPicPr>
            <p:cNvPr id="40" name="Рисунок 39">
              <a:hlinkClick r:id="rId21" action="ppaction://hlinksldjump"/>
              <a:extLst>
                <a:ext uri="{FF2B5EF4-FFF2-40B4-BE49-F238E27FC236}">
                  <a16:creationId xmlns:a16="http://schemas.microsoft.com/office/drawing/2014/main" xmlns="" id="{4B131524-FBBB-4F7C-86D4-71F9A2E05337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663800" y="4664759"/>
              <a:ext cx="1417155" cy="938865"/>
            </a:xfrm>
            <a:prstGeom prst="rect">
              <a:avLst/>
            </a:prstGeom>
          </p:spPr>
        </p:pic>
      </p:grpSp>
      <p:sp>
        <p:nvSpPr>
          <p:cNvPr id="41" name="Стрелка: пятиугольник 16">
            <a:extLst>
              <a:ext uri="{FF2B5EF4-FFF2-40B4-BE49-F238E27FC236}">
                <a16:creationId xmlns:a16="http://schemas.microsoft.com/office/drawing/2014/main" xmlns="" id="{6E096945-17ED-4EFB-B4CF-1D9EC5F679E0}"/>
              </a:ext>
            </a:extLst>
          </p:cNvPr>
          <p:cNvSpPr/>
          <p:nvPr/>
        </p:nvSpPr>
        <p:spPr>
          <a:xfrm>
            <a:off x="11170944" y="5796483"/>
            <a:ext cx="595645" cy="938865"/>
          </a:xfrm>
          <a:prstGeom prst="homePlat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Стрелка: пятиугольник 17">
            <a:extLst>
              <a:ext uri="{FF2B5EF4-FFF2-40B4-BE49-F238E27FC236}">
                <a16:creationId xmlns:a16="http://schemas.microsoft.com/office/drawing/2014/main" xmlns="" id="{2E60C6E2-73E5-46CE-9CB3-157840640B6C}"/>
              </a:ext>
            </a:extLst>
          </p:cNvPr>
          <p:cNvSpPr/>
          <p:nvPr/>
        </p:nvSpPr>
        <p:spPr>
          <a:xfrm flipH="1">
            <a:off x="722327" y="5896455"/>
            <a:ext cx="595645" cy="938865"/>
          </a:xfrm>
          <a:prstGeom prst="homePlat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1009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70688D3-51D8-4BD6-81E7-FBE780373E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618518"/>
            <a:ext cx="10364451" cy="739766"/>
          </a:xfrm>
        </p:spPr>
        <p:txBody>
          <a:bodyPr/>
          <a:lstStyle/>
          <a:p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  <a:latin typeface="Segoe Script" panose="030B0504020000000003" pitchFamily="66" charset="0"/>
              </a:rPr>
              <a:t> 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Script" panose="030B0504020000000003" pitchFamily="66" charset="0"/>
              </a:rPr>
              <a:t>                       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  <a:latin typeface="Segoe Script" panose="030B0504020000000003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4062" y="618519"/>
            <a:ext cx="2638089" cy="173796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9565" y="660265"/>
            <a:ext cx="2734075" cy="169621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99914" y="660265"/>
            <a:ext cx="2544324" cy="169621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71751" y="2329425"/>
            <a:ext cx="1188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hlinkClick r:id="rId5"/>
              </a:rPr>
              <a:t>Ледоход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915026" y="2329425"/>
            <a:ext cx="7200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Гроза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9115720" y="2329425"/>
            <a:ext cx="1290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Проталины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79645" y="2799196"/>
            <a:ext cx="2593198" cy="172609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84577" y="2757448"/>
            <a:ext cx="2560894" cy="176323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142171" y="4520680"/>
            <a:ext cx="2170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Почки распускаются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8889428" y="4512222"/>
            <a:ext cx="14100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Прилёт птиц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4757738" y="64519"/>
            <a:ext cx="4107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Arial Black" panose="020B0A04020102020204" pitchFamily="34" charset="0"/>
              </a:rPr>
              <a:t>Приметы весны</a:t>
            </a:r>
            <a:endParaRPr lang="ru-RU" sz="2800" dirty="0">
              <a:latin typeface="Arial Black" panose="020B0A04020102020204" pitchFamily="34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4062" y="2809156"/>
            <a:ext cx="2552280" cy="1721483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566216" y="4512222"/>
            <a:ext cx="1237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hlinkClick r:id="rId9"/>
              </a:rPr>
              <a:t>Оттепель</a:t>
            </a:r>
            <a:endParaRPr lang="ru-RU" dirty="0"/>
          </a:p>
        </p:txBody>
      </p:sp>
      <p:grpSp>
        <p:nvGrpSpPr>
          <p:cNvPr id="16" name="Группа 15">
            <a:extLst>
              <a:ext uri="{FF2B5EF4-FFF2-40B4-BE49-F238E27FC236}">
                <a16:creationId xmlns:a16="http://schemas.microsoft.com/office/drawing/2014/main" xmlns="" id="{DDEE7C02-CE1B-42D9-B28B-F81B561AA853}"/>
              </a:ext>
            </a:extLst>
          </p:cNvPr>
          <p:cNvGrpSpPr/>
          <p:nvPr/>
        </p:nvGrpSpPr>
        <p:grpSpPr>
          <a:xfrm>
            <a:off x="2053977" y="5796484"/>
            <a:ext cx="8556480" cy="938865"/>
            <a:chOff x="1595390" y="4664759"/>
            <a:chExt cx="8556480" cy="938865"/>
          </a:xfrm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grpSpPr>
        <p:pic>
          <p:nvPicPr>
            <p:cNvPr id="17" name="Рисунок 16">
              <a:extLst>
                <a:ext uri="{FF2B5EF4-FFF2-40B4-BE49-F238E27FC236}">
                  <a16:creationId xmlns:a16="http://schemas.microsoft.com/office/drawing/2014/main" xmlns="" id="{CE063FA7-EB49-4FDC-AFA7-538595922F0B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95390" y="4693822"/>
              <a:ext cx="1321107" cy="880738"/>
            </a:xfrm>
            <a:prstGeom prst="rect">
              <a:avLst/>
            </a:prstGeom>
          </p:spPr>
        </p:pic>
        <p:pic>
          <p:nvPicPr>
            <p:cNvPr id="18" name="Рисунок 17">
              <a:extLst>
                <a:ext uri="{FF2B5EF4-FFF2-40B4-BE49-F238E27FC236}">
                  <a16:creationId xmlns:a16="http://schemas.microsoft.com/office/drawing/2014/main" xmlns="" id="{0E019D06-0324-477C-9308-77A1F2BB0D19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70129" y="4664759"/>
              <a:ext cx="1379732" cy="938865"/>
            </a:xfrm>
            <a:prstGeom prst="rect">
              <a:avLst/>
            </a:prstGeom>
          </p:spPr>
        </p:pic>
        <p:pic>
          <p:nvPicPr>
            <p:cNvPr id="19" name="Рисунок 18">
              <a:extLst>
                <a:ext uri="{FF2B5EF4-FFF2-40B4-BE49-F238E27FC236}">
                  <a16:creationId xmlns:a16="http://schemas.microsoft.com/office/drawing/2014/main" xmlns="" id="{FF9817ED-8C67-4525-A6DB-B328466BE824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370491" y="4664759"/>
              <a:ext cx="1330398" cy="938865"/>
            </a:xfrm>
            <a:prstGeom prst="rect">
              <a:avLst/>
            </a:prstGeom>
          </p:spPr>
        </p:pic>
        <p:pic>
          <p:nvPicPr>
            <p:cNvPr id="20" name="Рисунок 19">
              <a:extLst>
                <a:ext uri="{FF2B5EF4-FFF2-40B4-BE49-F238E27FC236}">
                  <a16:creationId xmlns:a16="http://schemas.microsoft.com/office/drawing/2014/main" xmlns="" id="{1A7E3E02-AD99-479B-B518-326FA6796A5C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734716" y="4664759"/>
              <a:ext cx="1417154" cy="938865"/>
            </a:xfrm>
            <a:prstGeom prst="rect">
              <a:avLst/>
            </a:prstGeom>
          </p:spPr>
        </p:pic>
      </p:grpSp>
      <p:grpSp>
        <p:nvGrpSpPr>
          <p:cNvPr id="21" name="Группа 20">
            <a:extLst>
              <a:ext uri="{FF2B5EF4-FFF2-40B4-BE49-F238E27FC236}">
                <a16:creationId xmlns:a16="http://schemas.microsoft.com/office/drawing/2014/main" xmlns="" id="{2936EB0F-9D7E-4562-BBEE-79C0932BB5C9}"/>
              </a:ext>
            </a:extLst>
          </p:cNvPr>
          <p:cNvGrpSpPr/>
          <p:nvPr/>
        </p:nvGrpSpPr>
        <p:grpSpPr>
          <a:xfrm>
            <a:off x="2053977" y="5760247"/>
            <a:ext cx="8632495" cy="965630"/>
            <a:chOff x="1524476" y="4637994"/>
            <a:chExt cx="8632495" cy="965630"/>
          </a:xfrm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grpSpPr>
        <p:pic>
          <p:nvPicPr>
            <p:cNvPr id="22" name="Рисунок 21">
              <a:extLst>
                <a:ext uri="{FF2B5EF4-FFF2-40B4-BE49-F238E27FC236}">
                  <a16:creationId xmlns:a16="http://schemas.microsoft.com/office/drawing/2014/main" xmlns="" id="{EF62624B-1409-4DDC-A0A9-8BCB94597AEE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24476" y="4664759"/>
              <a:ext cx="1321106" cy="938865"/>
            </a:xfrm>
            <a:prstGeom prst="rect">
              <a:avLst/>
            </a:prstGeom>
          </p:spPr>
        </p:pic>
        <p:pic>
          <p:nvPicPr>
            <p:cNvPr id="23" name="Рисунок 22">
              <a:extLst>
                <a:ext uri="{FF2B5EF4-FFF2-40B4-BE49-F238E27FC236}">
                  <a16:creationId xmlns:a16="http://schemas.microsoft.com/office/drawing/2014/main" xmlns="" id="{994FD5E8-69D8-4B87-BDCB-0439437015D0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593068" y="4664758"/>
              <a:ext cx="1392023" cy="938865"/>
            </a:xfrm>
            <a:prstGeom prst="rect">
              <a:avLst/>
            </a:prstGeom>
          </p:spPr>
        </p:pic>
        <p:pic>
          <p:nvPicPr>
            <p:cNvPr id="24" name="Рисунок 23">
              <a:hlinkClick r:id="rId16" action="ppaction://hlinksldjump"/>
              <a:extLst>
                <a:ext uri="{FF2B5EF4-FFF2-40B4-BE49-F238E27FC236}">
                  <a16:creationId xmlns:a16="http://schemas.microsoft.com/office/drawing/2014/main" xmlns="" id="{638A8A91-796F-460A-81C5-2618BAEC92ED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99576" y="4637994"/>
              <a:ext cx="1330398" cy="938865"/>
            </a:xfrm>
            <a:prstGeom prst="rect">
              <a:avLst/>
            </a:prstGeom>
          </p:spPr>
        </p:pic>
        <p:pic>
          <p:nvPicPr>
            <p:cNvPr id="25" name="Рисунок 24">
              <a:hlinkClick r:id="rId18" action="ppaction://hlinksldjump"/>
              <a:extLst>
                <a:ext uri="{FF2B5EF4-FFF2-40B4-BE49-F238E27FC236}">
                  <a16:creationId xmlns:a16="http://schemas.microsoft.com/office/drawing/2014/main" xmlns="" id="{4B131524-FBBB-4F7C-86D4-71F9A2E05337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663800" y="4664759"/>
              <a:ext cx="1493171" cy="938865"/>
            </a:xfrm>
            <a:prstGeom prst="rect">
              <a:avLst/>
            </a:prstGeom>
          </p:spPr>
        </p:pic>
      </p:grpSp>
      <p:sp>
        <p:nvSpPr>
          <p:cNvPr id="26" name="Стрелка: пятиугольник 16">
            <a:extLst>
              <a:ext uri="{FF2B5EF4-FFF2-40B4-BE49-F238E27FC236}">
                <a16:creationId xmlns:a16="http://schemas.microsoft.com/office/drawing/2014/main" xmlns="" id="{6E096945-17ED-4EFB-B4CF-1D9EC5F679E0}"/>
              </a:ext>
            </a:extLst>
          </p:cNvPr>
          <p:cNvSpPr/>
          <p:nvPr/>
        </p:nvSpPr>
        <p:spPr>
          <a:xfrm>
            <a:off x="11170944" y="5796483"/>
            <a:ext cx="595645" cy="938865"/>
          </a:xfrm>
          <a:prstGeom prst="homePlat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трелка: пятиугольник 17">
            <a:extLst>
              <a:ext uri="{FF2B5EF4-FFF2-40B4-BE49-F238E27FC236}">
                <a16:creationId xmlns:a16="http://schemas.microsoft.com/office/drawing/2014/main" xmlns="" id="{2E60C6E2-73E5-46CE-9CB3-157840640B6C}"/>
              </a:ext>
            </a:extLst>
          </p:cNvPr>
          <p:cNvSpPr/>
          <p:nvPr/>
        </p:nvSpPr>
        <p:spPr>
          <a:xfrm flipH="1">
            <a:off x="722327" y="5896455"/>
            <a:ext cx="595645" cy="938865"/>
          </a:xfrm>
          <a:prstGeom prst="homePlat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3596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70688D3-51D8-4BD6-81E7-FBE780373E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0817" y="0"/>
            <a:ext cx="10280127" cy="739766"/>
          </a:xfrm>
        </p:spPr>
        <p:txBody>
          <a:bodyPr/>
          <a:lstStyle/>
          <a:p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Script" panose="030B0504020000000003" pitchFamily="66" charset="0"/>
              </a:rPr>
              <a:t>                       </a:t>
            </a:r>
            <a:r>
              <a:rPr lang="ru-RU" dirty="0" smtClean="0">
                <a:solidFill>
                  <a:schemeClr val="accent1"/>
                </a:solidFill>
                <a:latin typeface="Segoe Script" panose="030B0504020000000003" pitchFamily="66" charset="0"/>
              </a:rPr>
              <a:t>Весна</a:t>
            </a:r>
            <a:endParaRPr lang="ru-RU" dirty="0">
              <a:solidFill>
                <a:schemeClr val="accent1"/>
              </a:solidFill>
              <a:latin typeface="Segoe Script" panose="030B0504020000000003" pitchFamily="66" charset="0"/>
            </a:endParaRPr>
          </a:p>
        </p:txBody>
      </p:sp>
      <p:grpSp>
        <p:nvGrpSpPr>
          <p:cNvPr id="11" name="Группа 10">
            <a:extLst>
              <a:ext uri="{FF2B5EF4-FFF2-40B4-BE49-F238E27FC236}">
                <a16:creationId xmlns:a16="http://schemas.microsoft.com/office/drawing/2014/main" xmlns="" id="{DDEE7C02-CE1B-42D9-B28B-F81B561AA853}"/>
              </a:ext>
            </a:extLst>
          </p:cNvPr>
          <p:cNvGrpSpPr/>
          <p:nvPr/>
        </p:nvGrpSpPr>
        <p:grpSpPr>
          <a:xfrm>
            <a:off x="2053977" y="5796484"/>
            <a:ext cx="8556480" cy="938865"/>
            <a:chOff x="1595390" y="4664759"/>
            <a:chExt cx="8556480" cy="938865"/>
          </a:xfrm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grpSpPr>
        <p:pic>
          <p:nvPicPr>
            <p:cNvPr id="5" name="Рисунок 4">
              <a:extLst>
                <a:ext uri="{FF2B5EF4-FFF2-40B4-BE49-F238E27FC236}">
                  <a16:creationId xmlns:a16="http://schemas.microsoft.com/office/drawing/2014/main" xmlns="" id="{CE063FA7-EB49-4FDC-AFA7-538595922F0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95390" y="4693822"/>
              <a:ext cx="1321107" cy="880738"/>
            </a:xfrm>
            <a:prstGeom prst="rect">
              <a:avLst/>
            </a:prstGeom>
          </p:spPr>
        </p:pic>
        <p:pic>
          <p:nvPicPr>
            <p:cNvPr id="6" name="Рисунок 5">
              <a:extLst>
                <a:ext uri="{FF2B5EF4-FFF2-40B4-BE49-F238E27FC236}">
                  <a16:creationId xmlns:a16="http://schemas.microsoft.com/office/drawing/2014/main" xmlns="" id="{0E019D06-0324-477C-9308-77A1F2BB0D1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70129" y="4664759"/>
              <a:ext cx="1379732" cy="938865"/>
            </a:xfrm>
            <a:prstGeom prst="rect">
              <a:avLst/>
            </a:prstGeom>
          </p:spPr>
        </p:pic>
        <p:pic>
          <p:nvPicPr>
            <p:cNvPr id="7" name="Рисунок 6">
              <a:extLst>
                <a:ext uri="{FF2B5EF4-FFF2-40B4-BE49-F238E27FC236}">
                  <a16:creationId xmlns:a16="http://schemas.microsoft.com/office/drawing/2014/main" xmlns="" id="{FF9817ED-8C67-4525-A6DB-B328466BE8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370491" y="4664759"/>
              <a:ext cx="1330398" cy="938865"/>
            </a:xfrm>
            <a:prstGeom prst="rect">
              <a:avLst/>
            </a:prstGeom>
          </p:spPr>
        </p:pic>
        <p:pic>
          <p:nvPicPr>
            <p:cNvPr id="8" name="Рисунок 7">
              <a:extLst>
                <a:ext uri="{FF2B5EF4-FFF2-40B4-BE49-F238E27FC236}">
                  <a16:creationId xmlns:a16="http://schemas.microsoft.com/office/drawing/2014/main" xmlns="" id="{1A7E3E02-AD99-479B-B518-326FA6796A5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734716" y="4664759"/>
              <a:ext cx="1417154" cy="938865"/>
            </a:xfrm>
            <a:prstGeom prst="rect">
              <a:avLst/>
            </a:prstGeom>
          </p:spPr>
        </p:pic>
      </p:grpSp>
      <p:grpSp>
        <p:nvGrpSpPr>
          <p:cNvPr id="12" name="Группа 11">
            <a:extLst>
              <a:ext uri="{FF2B5EF4-FFF2-40B4-BE49-F238E27FC236}">
                <a16:creationId xmlns:a16="http://schemas.microsoft.com/office/drawing/2014/main" xmlns="" id="{2936EB0F-9D7E-4562-BBEE-79C0932BB5C9}"/>
              </a:ext>
            </a:extLst>
          </p:cNvPr>
          <p:cNvGrpSpPr/>
          <p:nvPr/>
        </p:nvGrpSpPr>
        <p:grpSpPr>
          <a:xfrm>
            <a:off x="2017911" y="5769718"/>
            <a:ext cx="8592546" cy="965630"/>
            <a:chOff x="1524475" y="4637994"/>
            <a:chExt cx="8592546" cy="965630"/>
          </a:xfrm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grpSpPr>
        <p:pic>
          <p:nvPicPr>
            <p:cNvPr id="13" name="Рисунок 12">
              <a:extLst>
                <a:ext uri="{FF2B5EF4-FFF2-40B4-BE49-F238E27FC236}">
                  <a16:creationId xmlns:a16="http://schemas.microsoft.com/office/drawing/2014/main" xmlns="" id="{EF62624B-1409-4DDC-A0A9-8BCB94597AE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24475" y="4664759"/>
              <a:ext cx="1410863" cy="938865"/>
            </a:xfrm>
            <a:prstGeom prst="rect">
              <a:avLst/>
            </a:prstGeom>
          </p:spPr>
        </p:pic>
        <p:pic>
          <p:nvPicPr>
            <p:cNvPr id="14" name="Рисунок 13">
              <a:extLst>
                <a:ext uri="{FF2B5EF4-FFF2-40B4-BE49-F238E27FC236}">
                  <a16:creationId xmlns:a16="http://schemas.microsoft.com/office/drawing/2014/main" xmlns="" id="{994FD5E8-69D8-4B87-BDCB-0439437015D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593068" y="4664758"/>
              <a:ext cx="1392023" cy="938865"/>
            </a:xfrm>
            <a:prstGeom prst="rect">
              <a:avLst/>
            </a:prstGeom>
          </p:spPr>
        </p:pic>
        <p:pic>
          <p:nvPicPr>
            <p:cNvPr id="15" name="Рисунок 14">
              <a:extLst>
                <a:ext uri="{FF2B5EF4-FFF2-40B4-BE49-F238E27FC236}">
                  <a16:creationId xmlns:a16="http://schemas.microsoft.com/office/drawing/2014/main" xmlns="" id="{638A8A91-796F-460A-81C5-2618BAEC92E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99576" y="4637994"/>
              <a:ext cx="1366464" cy="938865"/>
            </a:xfrm>
            <a:prstGeom prst="rect">
              <a:avLst/>
            </a:prstGeom>
          </p:spPr>
        </p:pic>
        <p:pic>
          <p:nvPicPr>
            <p:cNvPr id="16" name="Рисунок 15">
              <a:extLst>
                <a:ext uri="{FF2B5EF4-FFF2-40B4-BE49-F238E27FC236}">
                  <a16:creationId xmlns:a16="http://schemas.microsoft.com/office/drawing/2014/main" xmlns="" id="{4B131524-FBBB-4F7C-86D4-71F9A2E0533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725747" y="4664759"/>
              <a:ext cx="1391274" cy="938865"/>
            </a:xfrm>
            <a:prstGeom prst="rect">
              <a:avLst/>
            </a:prstGeom>
          </p:spPr>
        </p:pic>
      </p:grpSp>
      <p:sp>
        <p:nvSpPr>
          <p:cNvPr id="17" name="Стрелка: пятиугольник 16">
            <a:extLst>
              <a:ext uri="{FF2B5EF4-FFF2-40B4-BE49-F238E27FC236}">
                <a16:creationId xmlns:a16="http://schemas.microsoft.com/office/drawing/2014/main" xmlns="" id="{6E096945-17ED-4EFB-B4CF-1D9EC5F679E0}"/>
              </a:ext>
            </a:extLst>
          </p:cNvPr>
          <p:cNvSpPr/>
          <p:nvPr/>
        </p:nvSpPr>
        <p:spPr>
          <a:xfrm>
            <a:off x="11170944" y="5796483"/>
            <a:ext cx="595645" cy="938865"/>
          </a:xfrm>
          <a:prstGeom prst="homePlat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: пятиугольник 17">
            <a:extLst>
              <a:ext uri="{FF2B5EF4-FFF2-40B4-BE49-F238E27FC236}">
                <a16:creationId xmlns:a16="http://schemas.microsoft.com/office/drawing/2014/main" xmlns="" id="{2E60C6E2-73E5-46CE-9CB3-157840640B6C}"/>
              </a:ext>
            </a:extLst>
          </p:cNvPr>
          <p:cNvSpPr/>
          <p:nvPr/>
        </p:nvSpPr>
        <p:spPr>
          <a:xfrm flipH="1">
            <a:off x="722327" y="5896455"/>
            <a:ext cx="595645" cy="938865"/>
          </a:xfrm>
          <a:prstGeom prst="homePlat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1667" y="598239"/>
            <a:ext cx="5602815" cy="431327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194482" y="554273"/>
            <a:ext cx="4682836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Скажите, какое время года изобразил художник на картине?</a:t>
            </a:r>
          </a:p>
          <a:p>
            <a:pPr algn="just"/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-Как вы узнали, что это весна?</a:t>
            </a:r>
          </a:p>
          <a:p>
            <a:pPr algn="just"/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-Что вы видите на небе?</a:t>
            </a:r>
          </a:p>
          <a:p>
            <a:pPr algn="just"/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-Верно, на небе видны кучевые облака (как белые кучи ваты плывут по голубому небу).</a:t>
            </a:r>
          </a:p>
          <a:p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случилось со снегом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Расскажите, что вы видите на березках? 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это за птицы?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-Где зимой были грачи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??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-Зачем грачи строят свои гнезда?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-А как вы думаете, почему люди так радостно встречают птиц?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-Как называется место, где живут грачи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16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хотел нам рассказать художник этой картиной?</a:t>
            </a:r>
          </a:p>
          <a:p>
            <a:pPr algn="just"/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-Русский художник Саврасов очень любил весну, особенно раннюю. </a:t>
            </a:r>
            <a:endParaRPr lang="ru-RU" sz="1600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591667" y="4812454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Художник Саврасов Александр Кондратьевич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«Грачи прилетели». </a:t>
            </a:r>
          </a:p>
        </p:txBody>
      </p:sp>
    </p:spTree>
    <p:extLst>
      <p:ext uri="{BB962C8B-B14F-4D97-AF65-F5344CB8AC3E}">
        <p14:creationId xmlns:p14="http://schemas.microsoft.com/office/powerpoint/2010/main" val="697024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70688D3-51D8-4BD6-81E7-FBE780373E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00388" y="0"/>
            <a:ext cx="6272212" cy="618518"/>
          </a:xfrm>
          <a:effectLst>
            <a:reflection blurRad="6350" stA="52000" endA="300" endPos="35000" dir="5400000" sy="-100000" algn="bl" rotWithShape="0"/>
          </a:effectLst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Script" panose="030B0504020000000003" pitchFamily="66" charset="0"/>
              </a:rPr>
              <a:t>        </a:t>
            </a:r>
            <a:r>
              <a:rPr lang="ru-RU" dirty="0" smtClean="0">
                <a:solidFill>
                  <a:schemeClr val="accent1"/>
                </a:solidFill>
                <a:latin typeface="Segoe Script" panose="030B0504020000000003" pitchFamily="66" charset="0"/>
              </a:rPr>
              <a:t>Птицы</a:t>
            </a:r>
            <a:endParaRPr lang="ru-RU" dirty="0">
              <a:solidFill>
                <a:schemeClr val="accent1"/>
              </a:solidFill>
              <a:latin typeface="Segoe Script" panose="030B0504020000000003" pitchFamily="66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8272463" y="618518"/>
            <a:ext cx="375761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 smtClean="0">
                <a:solidFill>
                  <a:srgbClr val="333333"/>
                </a:solidFill>
                <a:latin typeface="YS Text"/>
              </a:rPr>
              <a:t>Перелётные</a:t>
            </a:r>
            <a:r>
              <a:rPr lang="ru-RU" sz="2400" u="sng" dirty="0" smtClean="0">
                <a:solidFill>
                  <a:srgbClr val="333333"/>
                </a:solidFill>
                <a:latin typeface="YS Text"/>
              </a:rPr>
              <a:t> </a:t>
            </a:r>
            <a:r>
              <a:rPr lang="ru-RU" sz="2400" b="1" u="sng" dirty="0" smtClean="0">
                <a:solidFill>
                  <a:srgbClr val="333333"/>
                </a:solidFill>
                <a:latin typeface="YS Text"/>
              </a:rPr>
              <a:t>птицы</a:t>
            </a:r>
            <a:r>
              <a:rPr lang="ru-RU" sz="2400" dirty="0" smtClean="0">
                <a:solidFill>
                  <a:srgbClr val="333333"/>
                </a:solidFill>
                <a:latin typeface="YS Text"/>
              </a:rPr>
              <a:t> - </a:t>
            </a:r>
            <a:r>
              <a:rPr lang="ru-RU" sz="24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те </a:t>
            </a:r>
            <a:r>
              <a:rPr lang="ru-RU" sz="2400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птицы</a:t>
            </a:r>
            <a:r>
              <a:rPr lang="ru-RU" sz="24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которые поздней осенью и зимой не находят для себя корма и улетают в теплые края, где много корма. Улетают от нас насекомоядные, болотные и водоплавающие </a:t>
            </a:r>
            <a:r>
              <a:rPr lang="ru-RU" sz="2400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птицы</a:t>
            </a:r>
            <a:r>
              <a:rPr lang="ru-RU" sz="24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" name="Группа 4">
            <a:extLst>
              <a:ext uri="{FF2B5EF4-FFF2-40B4-BE49-F238E27FC236}">
                <a16:creationId xmlns:a16="http://schemas.microsoft.com/office/drawing/2014/main" xmlns="" id="{DDEE7C02-CE1B-42D9-B28B-F81B561AA853}"/>
              </a:ext>
            </a:extLst>
          </p:cNvPr>
          <p:cNvGrpSpPr/>
          <p:nvPr/>
        </p:nvGrpSpPr>
        <p:grpSpPr>
          <a:xfrm>
            <a:off x="2053977" y="5796484"/>
            <a:ext cx="8556480" cy="938865"/>
            <a:chOff x="1595390" y="4664759"/>
            <a:chExt cx="8556480" cy="938865"/>
          </a:xfrm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grpSpPr>
        <p:pic>
          <p:nvPicPr>
            <p:cNvPr id="6" name="Рисунок 5">
              <a:extLst>
                <a:ext uri="{FF2B5EF4-FFF2-40B4-BE49-F238E27FC236}">
                  <a16:creationId xmlns:a16="http://schemas.microsoft.com/office/drawing/2014/main" xmlns="" id="{CE063FA7-EB49-4FDC-AFA7-538595922F0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95390" y="4693822"/>
              <a:ext cx="1321107" cy="880738"/>
            </a:xfrm>
            <a:prstGeom prst="rect">
              <a:avLst/>
            </a:prstGeom>
          </p:spPr>
        </p:pic>
        <p:pic>
          <p:nvPicPr>
            <p:cNvPr id="7" name="Рисунок 6">
              <a:extLst>
                <a:ext uri="{FF2B5EF4-FFF2-40B4-BE49-F238E27FC236}">
                  <a16:creationId xmlns:a16="http://schemas.microsoft.com/office/drawing/2014/main" xmlns="" id="{0E019D06-0324-477C-9308-77A1F2BB0D1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70129" y="4664759"/>
              <a:ext cx="1379732" cy="938865"/>
            </a:xfrm>
            <a:prstGeom prst="rect">
              <a:avLst/>
            </a:prstGeom>
          </p:spPr>
        </p:pic>
        <p:pic>
          <p:nvPicPr>
            <p:cNvPr id="8" name="Рисунок 7">
              <a:extLst>
                <a:ext uri="{FF2B5EF4-FFF2-40B4-BE49-F238E27FC236}">
                  <a16:creationId xmlns:a16="http://schemas.microsoft.com/office/drawing/2014/main" xmlns="" id="{FF9817ED-8C67-4525-A6DB-B328466BE8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370491" y="4664759"/>
              <a:ext cx="1330398" cy="938865"/>
            </a:xfrm>
            <a:prstGeom prst="rect">
              <a:avLst/>
            </a:prstGeom>
          </p:spPr>
        </p:pic>
        <p:pic>
          <p:nvPicPr>
            <p:cNvPr id="9" name="Рисунок 8">
              <a:extLst>
                <a:ext uri="{FF2B5EF4-FFF2-40B4-BE49-F238E27FC236}">
                  <a16:creationId xmlns:a16="http://schemas.microsoft.com/office/drawing/2014/main" xmlns="" id="{1A7E3E02-AD99-479B-B518-326FA6796A5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734716" y="4664759"/>
              <a:ext cx="1417154" cy="938865"/>
            </a:xfrm>
            <a:prstGeom prst="rect">
              <a:avLst/>
            </a:prstGeom>
          </p:spPr>
        </p:pic>
      </p:grpSp>
      <p:grpSp>
        <p:nvGrpSpPr>
          <p:cNvPr id="10" name="Группа 9">
            <a:extLst>
              <a:ext uri="{FF2B5EF4-FFF2-40B4-BE49-F238E27FC236}">
                <a16:creationId xmlns:a16="http://schemas.microsoft.com/office/drawing/2014/main" xmlns="" id="{2936EB0F-9D7E-4562-BBEE-79C0932BB5C9}"/>
              </a:ext>
            </a:extLst>
          </p:cNvPr>
          <p:cNvGrpSpPr/>
          <p:nvPr/>
        </p:nvGrpSpPr>
        <p:grpSpPr>
          <a:xfrm>
            <a:off x="2053977" y="5796483"/>
            <a:ext cx="8556479" cy="965630"/>
            <a:chOff x="1524476" y="4637994"/>
            <a:chExt cx="8556479" cy="965630"/>
          </a:xfrm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grpSpPr>
        <p:pic>
          <p:nvPicPr>
            <p:cNvPr id="13" name="Рисунок 12">
              <a:extLst>
                <a:ext uri="{FF2B5EF4-FFF2-40B4-BE49-F238E27FC236}">
                  <a16:creationId xmlns:a16="http://schemas.microsoft.com/office/drawing/2014/main" xmlns="" id="{EF62624B-1409-4DDC-A0A9-8BCB94597AE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24476" y="4664759"/>
              <a:ext cx="1321106" cy="938865"/>
            </a:xfrm>
            <a:prstGeom prst="rect">
              <a:avLst/>
            </a:prstGeom>
          </p:spPr>
        </p:pic>
        <p:pic>
          <p:nvPicPr>
            <p:cNvPr id="14" name="Рисунок 13">
              <a:extLst>
                <a:ext uri="{FF2B5EF4-FFF2-40B4-BE49-F238E27FC236}">
                  <a16:creationId xmlns:a16="http://schemas.microsoft.com/office/drawing/2014/main" xmlns="" id="{994FD5E8-69D8-4B87-BDCB-0439437015D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593068" y="4664758"/>
              <a:ext cx="1392023" cy="938865"/>
            </a:xfrm>
            <a:prstGeom prst="rect">
              <a:avLst/>
            </a:prstGeom>
          </p:spPr>
        </p:pic>
        <p:pic>
          <p:nvPicPr>
            <p:cNvPr id="15" name="Рисунок 14">
              <a:extLst>
                <a:ext uri="{FF2B5EF4-FFF2-40B4-BE49-F238E27FC236}">
                  <a16:creationId xmlns:a16="http://schemas.microsoft.com/office/drawing/2014/main" xmlns="" id="{638A8A91-796F-460A-81C5-2618BAEC92E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99576" y="4637994"/>
              <a:ext cx="1330398" cy="938865"/>
            </a:xfrm>
            <a:prstGeom prst="rect">
              <a:avLst/>
            </a:prstGeom>
          </p:spPr>
        </p:pic>
        <p:pic>
          <p:nvPicPr>
            <p:cNvPr id="16" name="Рисунок 15">
              <a:extLst>
                <a:ext uri="{FF2B5EF4-FFF2-40B4-BE49-F238E27FC236}">
                  <a16:creationId xmlns:a16="http://schemas.microsoft.com/office/drawing/2014/main" xmlns="" id="{4B131524-FBBB-4F7C-86D4-71F9A2E0533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663800" y="4664759"/>
              <a:ext cx="1417155" cy="938865"/>
            </a:xfrm>
            <a:prstGeom prst="rect">
              <a:avLst/>
            </a:prstGeom>
          </p:spPr>
        </p:pic>
      </p:grpSp>
      <p:sp>
        <p:nvSpPr>
          <p:cNvPr id="17" name="Стрелка: пятиугольник 16">
            <a:extLst>
              <a:ext uri="{FF2B5EF4-FFF2-40B4-BE49-F238E27FC236}">
                <a16:creationId xmlns:a16="http://schemas.microsoft.com/office/drawing/2014/main" xmlns="" id="{6E096945-17ED-4EFB-B4CF-1D9EC5F679E0}"/>
              </a:ext>
            </a:extLst>
          </p:cNvPr>
          <p:cNvSpPr/>
          <p:nvPr/>
        </p:nvSpPr>
        <p:spPr>
          <a:xfrm>
            <a:off x="11170944" y="5796483"/>
            <a:ext cx="595645" cy="938865"/>
          </a:xfrm>
          <a:prstGeom prst="homePlat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: пятиугольник 17">
            <a:extLst>
              <a:ext uri="{FF2B5EF4-FFF2-40B4-BE49-F238E27FC236}">
                <a16:creationId xmlns:a16="http://schemas.microsoft.com/office/drawing/2014/main" xmlns="" id="{2E60C6E2-73E5-46CE-9CB3-157840640B6C}"/>
              </a:ext>
            </a:extLst>
          </p:cNvPr>
          <p:cNvSpPr/>
          <p:nvPr/>
        </p:nvSpPr>
        <p:spPr>
          <a:xfrm flipH="1">
            <a:off x="722327" y="5896455"/>
            <a:ext cx="595645" cy="938865"/>
          </a:xfrm>
          <a:prstGeom prst="homePlat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8326" y="618518"/>
            <a:ext cx="6501149" cy="42500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34381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 19"/>
          <p:cNvSpPr/>
          <p:nvPr/>
        </p:nvSpPr>
        <p:spPr>
          <a:xfrm>
            <a:off x="8001626" y="2883295"/>
            <a:ext cx="419037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Helvetica Neue"/>
              </a:rPr>
              <a:t>Гнездится </a:t>
            </a:r>
            <a:r>
              <a:rPr lang="ru-RU" dirty="0">
                <a:solidFill>
                  <a:srgbClr val="000000"/>
                </a:solidFill>
                <a:latin typeface="Helvetica Neue"/>
              </a:rPr>
              <a:t>грач колониями. </a:t>
            </a:r>
            <a:r>
              <a:rPr lang="ru-RU" dirty="0" smtClean="0">
                <a:solidFill>
                  <a:srgbClr val="000000"/>
                </a:solidFill>
                <a:latin typeface="Helvetica Neue"/>
              </a:rPr>
              <a:t>Если </a:t>
            </a:r>
            <a:r>
              <a:rPr lang="ru-RU" dirty="0">
                <a:solidFill>
                  <a:srgbClr val="000000"/>
                </a:solidFill>
                <a:latin typeface="Helvetica Neue"/>
              </a:rPr>
              <a:t>грачам не мешают, они из года в год возвращаются на привычные места, поправляют поврежденные за зиму гнезда и сооружают новые. В результате колонии грачей могут насчитывать сотни гнезд, расположенных гроздьями на деревьях.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48625" y="0"/>
            <a:ext cx="4143375" cy="285652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70688D3-51D8-4BD6-81E7-FBE780373E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618518"/>
            <a:ext cx="10364451" cy="739766"/>
          </a:xfrm>
        </p:spPr>
        <p:txBody>
          <a:bodyPr/>
          <a:lstStyle/>
          <a:p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Script" panose="030B0504020000000003" pitchFamily="66" charset="0"/>
              </a:rPr>
              <a:t>                       Грач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  <a:latin typeface="Segoe Script" panose="030B0504020000000003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1658" y="1504527"/>
            <a:ext cx="2396380" cy="2061161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693177" y="1449353"/>
            <a:ext cx="3764524" cy="2619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solidFill>
                  <a:srgbClr val="111111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Солнце греет у порога,   </a:t>
            </a:r>
            <a:endParaRPr lang="ru-RU" sz="2000" dirty="0"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 smtClean="0">
                <a:solidFill>
                  <a:srgbClr val="111111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Тают </a:t>
            </a:r>
            <a:r>
              <a:rPr lang="ru-RU" sz="2000" dirty="0">
                <a:solidFill>
                  <a:srgbClr val="111111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снежные сугробы, </a:t>
            </a:r>
            <a:endParaRPr lang="ru-RU" sz="2000" dirty="0"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solidFill>
                  <a:srgbClr val="111111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 бегут рекой ручьи,</a:t>
            </a:r>
            <a:endParaRPr lang="ru-RU" sz="2000" dirty="0"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111111"/>
                </a:solidFill>
                <a:latin typeface="Arial Black" panose="020B0A04020102020204" pitchFamily="34" charset="0"/>
                <a:ea typeface="Calibri" panose="020F0502020204030204" pitchFamily="34" charset="0"/>
              </a:rPr>
              <a:t>С </a:t>
            </a:r>
            <a:r>
              <a:rPr lang="ru-RU" sz="2000" dirty="0">
                <a:solidFill>
                  <a:srgbClr val="111111"/>
                </a:solidFill>
                <a:latin typeface="Arial Black" panose="020B0A04020102020204" pitchFamily="34" charset="0"/>
                <a:ea typeface="Calibri" panose="020F0502020204030204" pitchFamily="34" charset="0"/>
              </a:rPr>
              <a:t>юга к нам летят … </a:t>
            </a:r>
            <a:endParaRPr lang="ru-RU" sz="2000" dirty="0" smtClean="0">
              <a:solidFill>
                <a:srgbClr val="111111"/>
              </a:solidFill>
              <a:latin typeface="Arial Black" panose="020B0A04020102020204" pitchFamily="34" charset="0"/>
              <a:ea typeface="Calibri" panose="020F0502020204030204" pitchFamily="34" charset="0"/>
            </a:endParaRPr>
          </a:p>
          <a:p>
            <a:endParaRPr lang="ru-RU" sz="2000" dirty="0">
              <a:solidFill>
                <a:srgbClr val="111111"/>
              </a:solidFill>
              <a:latin typeface="Arial Black" panose="020B0A04020102020204" pitchFamily="34" charset="0"/>
              <a:ea typeface="Calibri" panose="020F0502020204030204" pitchFamily="34" charset="0"/>
            </a:endParaRPr>
          </a:p>
          <a:p>
            <a:r>
              <a:rPr lang="ru-RU" sz="2000" dirty="0">
                <a:solidFill>
                  <a:srgbClr val="111111"/>
                </a:solidFill>
                <a:latin typeface="Arial Black" panose="020B0A04020102020204" pitchFamily="34" charset="0"/>
                <a:ea typeface="Calibri" panose="020F0502020204030204" pitchFamily="34" charset="0"/>
              </a:rPr>
              <a:t/>
            </a:r>
            <a:br>
              <a:rPr lang="ru-RU" sz="2000" dirty="0">
                <a:solidFill>
                  <a:srgbClr val="111111"/>
                </a:solidFill>
                <a:latin typeface="Arial Black" panose="020B0A04020102020204" pitchFamily="34" charset="0"/>
                <a:ea typeface="Calibri" panose="020F0502020204030204" pitchFamily="34" charset="0"/>
              </a:rPr>
            </a:br>
            <a:endParaRPr lang="ru-RU" sz="2000" dirty="0">
              <a:latin typeface="Arial Black" panose="020B0A04020102020204" pitchFamily="34" charset="0"/>
            </a:endParaRPr>
          </a:p>
        </p:txBody>
      </p:sp>
      <p:pic>
        <p:nvPicPr>
          <p:cNvPr id="6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110371" y="2261758"/>
            <a:ext cx="487363" cy="593485"/>
          </a:xfrm>
          <a:prstGeom prst="rect">
            <a:avLst/>
          </a:prstGeom>
        </p:spPr>
      </p:pic>
      <p:sp>
        <p:nvSpPr>
          <p:cNvPr id="21" name="Прямоугольник 20"/>
          <p:cNvSpPr/>
          <p:nvPr/>
        </p:nvSpPr>
        <p:spPr>
          <a:xfrm>
            <a:off x="4663440" y="0"/>
            <a:ext cx="7528560" cy="5677593"/>
          </a:xfrm>
          <a:prstGeom prst="rect">
            <a:avLst/>
          </a:prstGeom>
          <a:solidFill>
            <a:srgbClr val="FCFBF9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лыбающееся лицо 4"/>
          <p:cNvSpPr/>
          <p:nvPr/>
        </p:nvSpPr>
        <p:spPr>
          <a:xfrm>
            <a:off x="4122569" y="3200653"/>
            <a:ext cx="1001278" cy="1014122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Группа 7">
            <a:extLst>
              <a:ext uri="{FF2B5EF4-FFF2-40B4-BE49-F238E27FC236}">
                <a16:creationId xmlns:a16="http://schemas.microsoft.com/office/drawing/2014/main" xmlns="" id="{DDEE7C02-CE1B-42D9-B28B-F81B561AA853}"/>
              </a:ext>
            </a:extLst>
          </p:cNvPr>
          <p:cNvGrpSpPr/>
          <p:nvPr/>
        </p:nvGrpSpPr>
        <p:grpSpPr>
          <a:xfrm>
            <a:off x="2053977" y="5796484"/>
            <a:ext cx="8556480" cy="938865"/>
            <a:chOff x="1595390" y="4664759"/>
            <a:chExt cx="8556480" cy="938865"/>
          </a:xfrm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grpSpPr>
        <p:pic>
          <p:nvPicPr>
            <p:cNvPr id="9" name="Рисунок 8">
              <a:extLst>
                <a:ext uri="{FF2B5EF4-FFF2-40B4-BE49-F238E27FC236}">
                  <a16:creationId xmlns:a16="http://schemas.microsoft.com/office/drawing/2014/main" xmlns="" id="{CE063FA7-EB49-4FDC-AFA7-538595922F0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95390" y="4693822"/>
              <a:ext cx="1321107" cy="880738"/>
            </a:xfrm>
            <a:prstGeom prst="rect">
              <a:avLst/>
            </a:prstGeom>
          </p:spPr>
        </p:pic>
        <p:pic>
          <p:nvPicPr>
            <p:cNvPr id="10" name="Рисунок 9">
              <a:extLst>
                <a:ext uri="{FF2B5EF4-FFF2-40B4-BE49-F238E27FC236}">
                  <a16:creationId xmlns:a16="http://schemas.microsoft.com/office/drawing/2014/main" xmlns="" id="{0E019D06-0324-477C-9308-77A1F2BB0D1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70129" y="4664759"/>
              <a:ext cx="1379732" cy="938865"/>
            </a:xfrm>
            <a:prstGeom prst="rect">
              <a:avLst/>
            </a:prstGeom>
          </p:spPr>
        </p:pic>
        <p:pic>
          <p:nvPicPr>
            <p:cNvPr id="11" name="Рисунок 10">
              <a:extLst>
                <a:ext uri="{FF2B5EF4-FFF2-40B4-BE49-F238E27FC236}">
                  <a16:creationId xmlns:a16="http://schemas.microsoft.com/office/drawing/2014/main" xmlns="" id="{FF9817ED-8C67-4525-A6DB-B328466BE82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370491" y="4664759"/>
              <a:ext cx="1330398" cy="938865"/>
            </a:xfrm>
            <a:prstGeom prst="rect">
              <a:avLst/>
            </a:prstGeom>
          </p:spPr>
        </p:pic>
        <p:pic>
          <p:nvPicPr>
            <p:cNvPr id="12" name="Рисунок 11">
              <a:extLst>
                <a:ext uri="{FF2B5EF4-FFF2-40B4-BE49-F238E27FC236}">
                  <a16:creationId xmlns:a16="http://schemas.microsoft.com/office/drawing/2014/main" xmlns="" id="{1A7E3E02-AD99-479B-B518-326FA6796A5C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734716" y="4664759"/>
              <a:ext cx="1417154" cy="938865"/>
            </a:xfrm>
            <a:prstGeom prst="rect">
              <a:avLst/>
            </a:prstGeom>
          </p:spPr>
        </p:pic>
      </p:grpSp>
      <p:grpSp>
        <p:nvGrpSpPr>
          <p:cNvPr id="13" name="Группа 12">
            <a:extLst>
              <a:ext uri="{FF2B5EF4-FFF2-40B4-BE49-F238E27FC236}">
                <a16:creationId xmlns:a16="http://schemas.microsoft.com/office/drawing/2014/main" xmlns="" id="{2936EB0F-9D7E-4562-BBEE-79C0932BB5C9}"/>
              </a:ext>
            </a:extLst>
          </p:cNvPr>
          <p:cNvGrpSpPr/>
          <p:nvPr/>
        </p:nvGrpSpPr>
        <p:grpSpPr>
          <a:xfrm>
            <a:off x="2053977" y="5769718"/>
            <a:ext cx="8556479" cy="965630"/>
            <a:chOff x="1524476" y="4637994"/>
            <a:chExt cx="8556479" cy="965630"/>
          </a:xfrm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grpSpPr>
        <p:pic>
          <p:nvPicPr>
            <p:cNvPr id="14" name="Рисунок 13">
              <a:extLst>
                <a:ext uri="{FF2B5EF4-FFF2-40B4-BE49-F238E27FC236}">
                  <a16:creationId xmlns:a16="http://schemas.microsoft.com/office/drawing/2014/main" xmlns="" id="{EF62624B-1409-4DDC-A0A9-8BCB94597AEE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24476" y="4664759"/>
              <a:ext cx="1321106" cy="938865"/>
            </a:xfrm>
            <a:prstGeom prst="rect">
              <a:avLst/>
            </a:prstGeom>
          </p:spPr>
        </p:pic>
        <p:pic>
          <p:nvPicPr>
            <p:cNvPr id="15" name="Рисунок 14">
              <a:extLst>
                <a:ext uri="{FF2B5EF4-FFF2-40B4-BE49-F238E27FC236}">
                  <a16:creationId xmlns:a16="http://schemas.microsoft.com/office/drawing/2014/main" xmlns="" id="{994FD5E8-69D8-4B87-BDCB-0439437015D0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593068" y="4664758"/>
              <a:ext cx="1392023" cy="938865"/>
            </a:xfrm>
            <a:prstGeom prst="rect">
              <a:avLst/>
            </a:prstGeom>
          </p:spPr>
        </p:pic>
        <p:pic>
          <p:nvPicPr>
            <p:cNvPr id="16" name="Рисунок 15">
              <a:hlinkClick r:id="rId13" action="ppaction://hlinksldjump"/>
              <a:extLst>
                <a:ext uri="{FF2B5EF4-FFF2-40B4-BE49-F238E27FC236}">
                  <a16:creationId xmlns:a16="http://schemas.microsoft.com/office/drawing/2014/main" xmlns="" id="{638A8A91-796F-460A-81C5-2618BAEC92ED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99576" y="4637994"/>
              <a:ext cx="1330398" cy="938865"/>
            </a:xfrm>
            <a:prstGeom prst="rect">
              <a:avLst/>
            </a:prstGeom>
          </p:spPr>
        </p:pic>
        <p:pic>
          <p:nvPicPr>
            <p:cNvPr id="17" name="Рисунок 16">
              <a:extLst>
                <a:ext uri="{FF2B5EF4-FFF2-40B4-BE49-F238E27FC236}">
                  <a16:creationId xmlns:a16="http://schemas.microsoft.com/office/drawing/2014/main" xmlns="" id="{4B131524-FBBB-4F7C-86D4-71F9A2E05337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663800" y="4664759"/>
              <a:ext cx="1417155" cy="938865"/>
            </a:xfrm>
            <a:prstGeom prst="rect">
              <a:avLst/>
            </a:prstGeom>
          </p:spPr>
        </p:pic>
      </p:grpSp>
      <p:sp>
        <p:nvSpPr>
          <p:cNvPr id="18" name="Стрелка: пятиугольник 16">
            <a:extLst>
              <a:ext uri="{FF2B5EF4-FFF2-40B4-BE49-F238E27FC236}">
                <a16:creationId xmlns:a16="http://schemas.microsoft.com/office/drawing/2014/main" xmlns="" id="{6E096945-17ED-4EFB-B4CF-1D9EC5F679E0}"/>
              </a:ext>
            </a:extLst>
          </p:cNvPr>
          <p:cNvSpPr/>
          <p:nvPr/>
        </p:nvSpPr>
        <p:spPr>
          <a:xfrm>
            <a:off x="11170944" y="5796483"/>
            <a:ext cx="595645" cy="938865"/>
          </a:xfrm>
          <a:prstGeom prst="homePlat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: пятиугольник 17">
            <a:extLst>
              <a:ext uri="{FF2B5EF4-FFF2-40B4-BE49-F238E27FC236}">
                <a16:creationId xmlns:a16="http://schemas.microsoft.com/office/drawing/2014/main" xmlns="" id="{2E60C6E2-73E5-46CE-9CB3-157840640B6C}"/>
              </a:ext>
            </a:extLst>
          </p:cNvPr>
          <p:cNvSpPr/>
          <p:nvPr/>
        </p:nvSpPr>
        <p:spPr>
          <a:xfrm flipH="1">
            <a:off x="722327" y="5896455"/>
            <a:ext cx="595645" cy="938865"/>
          </a:xfrm>
          <a:prstGeom prst="homePlat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8927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 numSld="999">
                <p:cTn id="1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21" grpId="0" animBg="1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70688D3-51D8-4BD6-81E7-FBE780373E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9550" y="400051"/>
            <a:ext cx="10364451" cy="62865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Script" panose="030B0504020000000003" pitchFamily="66" charset="0"/>
              </a:rPr>
              <a:t>                         Скворец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  <a:latin typeface="Segoe Script" panose="030B0504020000000003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5595" y="1240050"/>
            <a:ext cx="2368681" cy="214930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9912" y="0"/>
            <a:ext cx="4082088" cy="277177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89397" y="1428752"/>
            <a:ext cx="4085879" cy="21302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solidFill>
                  <a:srgbClr val="111111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Птичка в домике живет, </a:t>
            </a:r>
            <a:endParaRPr lang="ru-RU" sz="2000" dirty="0"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solidFill>
                  <a:srgbClr val="111111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Часто песенки поет.</a:t>
            </a:r>
            <a:endParaRPr lang="ru-RU" sz="2000" dirty="0"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solidFill>
                  <a:srgbClr val="111111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Всем известен сей певец.</a:t>
            </a:r>
            <a:endParaRPr lang="ru-RU" sz="2000" dirty="0"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solidFill>
                  <a:srgbClr val="111111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А зовут его …</a:t>
            </a:r>
            <a:endParaRPr lang="ru-RU" sz="2000" dirty="0"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solidFill>
                  <a:srgbClr val="111111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2000" dirty="0"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159475" y="2358030"/>
            <a:ext cx="487363" cy="487363"/>
          </a:xfrm>
          <a:prstGeom prst="rect">
            <a:avLst/>
          </a:prstGeom>
        </p:spPr>
      </p:pic>
      <p:grpSp>
        <p:nvGrpSpPr>
          <p:cNvPr id="8" name="Группа 7">
            <a:extLst>
              <a:ext uri="{FF2B5EF4-FFF2-40B4-BE49-F238E27FC236}">
                <a16:creationId xmlns:a16="http://schemas.microsoft.com/office/drawing/2014/main" xmlns="" id="{DDEE7C02-CE1B-42D9-B28B-F81B561AA853}"/>
              </a:ext>
            </a:extLst>
          </p:cNvPr>
          <p:cNvGrpSpPr/>
          <p:nvPr/>
        </p:nvGrpSpPr>
        <p:grpSpPr>
          <a:xfrm>
            <a:off x="2053977" y="5796484"/>
            <a:ext cx="8556480" cy="938865"/>
            <a:chOff x="1595390" y="4664759"/>
            <a:chExt cx="8556480" cy="938865"/>
          </a:xfrm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grpSpPr>
        <p:pic>
          <p:nvPicPr>
            <p:cNvPr id="9" name="Рисунок 8">
              <a:extLst>
                <a:ext uri="{FF2B5EF4-FFF2-40B4-BE49-F238E27FC236}">
                  <a16:creationId xmlns:a16="http://schemas.microsoft.com/office/drawing/2014/main" xmlns="" id="{CE063FA7-EB49-4FDC-AFA7-538595922F0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95390" y="4693822"/>
              <a:ext cx="1321107" cy="880738"/>
            </a:xfrm>
            <a:prstGeom prst="rect">
              <a:avLst/>
            </a:prstGeom>
          </p:spPr>
        </p:pic>
        <p:pic>
          <p:nvPicPr>
            <p:cNvPr id="10" name="Рисунок 9">
              <a:extLst>
                <a:ext uri="{FF2B5EF4-FFF2-40B4-BE49-F238E27FC236}">
                  <a16:creationId xmlns:a16="http://schemas.microsoft.com/office/drawing/2014/main" xmlns="" id="{0E019D06-0324-477C-9308-77A1F2BB0D1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70129" y="4664759"/>
              <a:ext cx="1379732" cy="938865"/>
            </a:xfrm>
            <a:prstGeom prst="rect">
              <a:avLst/>
            </a:prstGeom>
          </p:spPr>
        </p:pic>
        <p:pic>
          <p:nvPicPr>
            <p:cNvPr id="11" name="Рисунок 10">
              <a:extLst>
                <a:ext uri="{FF2B5EF4-FFF2-40B4-BE49-F238E27FC236}">
                  <a16:creationId xmlns:a16="http://schemas.microsoft.com/office/drawing/2014/main" xmlns="" id="{FF9817ED-8C67-4525-A6DB-B328466BE82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370491" y="4664759"/>
              <a:ext cx="1330398" cy="938865"/>
            </a:xfrm>
            <a:prstGeom prst="rect">
              <a:avLst/>
            </a:prstGeom>
          </p:spPr>
        </p:pic>
        <p:pic>
          <p:nvPicPr>
            <p:cNvPr id="12" name="Рисунок 11">
              <a:extLst>
                <a:ext uri="{FF2B5EF4-FFF2-40B4-BE49-F238E27FC236}">
                  <a16:creationId xmlns:a16="http://schemas.microsoft.com/office/drawing/2014/main" xmlns="" id="{1A7E3E02-AD99-479B-B518-326FA6796A5C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734716" y="4664759"/>
              <a:ext cx="1417154" cy="938865"/>
            </a:xfrm>
            <a:prstGeom prst="rect">
              <a:avLst/>
            </a:prstGeom>
          </p:spPr>
        </p:pic>
      </p:grpSp>
      <p:grpSp>
        <p:nvGrpSpPr>
          <p:cNvPr id="13" name="Группа 12">
            <a:extLst>
              <a:ext uri="{FF2B5EF4-FFF2-40B4-BE49-F238E27FC236}">
                <a16:creationId xmlns:a16="http://schemas.microsoft.com/office/drawing/2014/main" xmlns="" id="{2936EB0F-9D7E-4562-BBEE-79C0932BB5C9}"/>
              </a:ext>
            </a:extLst>
          </p:cNvPr>
          <p:cNvGrpSpPr/>
          <p:nvPr/>
        </p:nvGrpSpPr>
        <p:grpSpPr>
          <a:xfrm>
            <a:off x="2053977" y="5783100"/>
            <a:ext cx="8556480" cy="965630"/>
            <a:chOff x="1524476" y="4637994"/>
            <a:chExt cx="8556480" cy="965630"/>
          </a:xfrm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grpSpPr>
        <p:pic>
          <p:nvPicPr>
            <p:cNvPr id="14" name="Рисунок 13">
              <a:extLst>
                <a:ext uri="{FF2B5EF4-FFF2-40B4-BE49-F238E27FC236}">
                  <a16:creationId xmlns:a16="http://schemas.microsoft.com/office/drawing/2014/main" xmlns="" id="{EF62624B-1409-4DDC-A0A9-8BCB94597AEE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24476" y="4664759"/>
              <a:ext cx="1321106" cy="938865"/>
            </a:xfrm>
            <a:prstGeom prst="rect">
              <a:avLst/>
            </a:prstGeom>
          </p:spPr>
        </p:pic>
        <p:pic>
          <p:nvPicPr>
            <p:cNvPr id="15" name="Рисунок 14">
              <a:extLst>
                <a:ext uri="{FF2B5EF4-FFF2-40B4-BE49-F238E27FC236}">
                  <a16:creationId xmlns:a16="http://schemas.microsoft.com/office/drawing/2014/main" xmlns="" id="{994FD5E8-69D8-4B87-BDCB-0439437015D0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593068" y="4664758"/>
              <a:ext cx="1392023" cy="938865"/>
            </a:xfrm>
            <a:prstGeom prst="rect">
              <a:avLst/>
            </a:prstGeom>
          </p:spPr>
        </p:pic>
        <p:pic>
          <p:nvPicPr>
            <p:cNvPr id="16" name="Рисунок 15">
              <a:extLst>
                <a:ext uri="{FF2B5EF4-FFF2-40B4-BE49-F238E27FC236}">
                  <a16:creationId xmlns:a16="http://schemas.microsoft.com/office/drawing/2014/main" xmlns="" id="{638A8A91-796F-460A-81C5-2618BAEC92ED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99576" y="4637994"/>
              <a:ext cx="1330398" cy="938865"/>
            </a:xfrm>
            <a:prstGeom prst="rect">
              <a:avLst/>
            </a:prstGeom>
          </p:spPr>
        </p:pic>
        <p:pic>
          <p:nvPicPr>
            <p:cNvPr id="17" name="Рисунок 16">
              <a:extLst>
                <a:ext uri="{FF2B5EF4-FFF2-40B4-BE49-F238E27FC236}">
                  <a16:creationId xmlns:a16="http://schemas.microsoft.com/office/drawing/2014/main" xmlns="" id="{4B131524-FBBB-4F7C-86D4-71F9A2E05337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663800" y="4664759"/>
              <a:ext cx="1417156" cy="938865"/>
            </a:xfrm>
            <a:prstGeom prst="rect">
              <a:avLst/>
            </a:prstGeom>
          </p:spPr>
        </p:pic>
      </p:grpSp>
      <p:sp>
        <p:nvSpPr>
          <p:cNvPr id="18" name="Стрелка: пятиугольник 16">
            <a:extLst>
              <a:ext uri="{FF2B5EF4-FFF2-40B4-BE49-F238E27FC236}">
                <a16:creationId xmlns:a16="http://schemas.microsoft.com/office/drawing/2014/main" xmlns="" id="{6E096945-17ED-4EFB-B4CF-1D9EC5F679E0}"/>
              </a:ext>
            </a:extLst>
          </p:cNvPr>
          <p:cNvSpPr/>
          <p:nvPr/>
        </p:nvSpPr>
        <p:spPr>
          <a:xfrm>
            <a:off x="11170944" y="5796483"/>
            <a:ext cx="595645" cy="938865"/>
          </a:xfrm>
          <a:prstGeom prst="homePlat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: пятиугольник 17">
            <a:extLst>
              <a:ext uri="{FF2B5EF4-FFF2-40B4-BE49-F238E27FC236}">
                <a16:creationId xmlns:a16="http://schemas.microsoft.com/office/drawing/2014/main" xmlns="" id="{2E60C6E2-73E5-46CE-9CB3-157840640B6C}"/>
              </a:ext>
            </a:extLst>
          </p:cNvPr>
          <p:cNvSpPr/>
          <p:nvPr/>
        </p:nvSpPr>
        <p:spPr>
          <a:xfrm flipH="1">
            <a:off x="722327" y="5896455"/>
            <a:ext cx="595645" cy="938865"/>
          </a:xfrm>
          <a:prstGeom prst="homePlat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8109912" y="2771774"/>
            <a:ext cx="408208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Скворец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-красивая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птица с блестящим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черным оперением. У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него прямой длинный клюв, черный у самочки и ярко-желтый у самца. Клюв помогает скворцу добывать из земли червяков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Прилетев домой, скворцы садятся на ветки около своих домиков-скворечников и радостно, звонко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поют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663440" y="-42501"/>
            <a:ext cx="7528560" cy="5677593"/>
          </a:xfrm>
          <a:prstGeom prst="rect">
            <a:avLst/>
          </a:prstGeom>
          <a:solidFill>
            <a:srgbClr val="FCFBF9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Улыбающееся лицо 23"/>
          <p:cNvSpPr/>
          <p:nvPr/>
        </p:nvSpPr>
        <p:spPr>
          <a:xfrm>
            <a:off x="4122569" y="3200653"/>
            <a:ext cx="1001278" cy="1014122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0523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2371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1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70688D3-51D8-4BD6-81E7-FBE780373E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618518"/>
            <a:ext cx="6744325" cy="739766"/>
          </a:xfrm>
        </p:spPr>
        <p:txBody>
          <a:bodyPr/>
          <a:lstStyle/>
          <a:p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Script" panose="030B0504020000000003" pitchFamily="66" charset="0"/>
              </a:rPr>
              <a:t>                     Ласточка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  <a:latin typeface="Segoe Script" panose="030B0504020000000003" pitchFamily="66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9238" y="1818969"/>
            <a:ext cx="2114550" cy="245299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8908" y="0"/>
            <a:ext cx="4211913" cy="2800352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541798" y="1358284"/>
            <a:ext cx="3884601" cy="387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solidFill>
                  <a:srgbClr val="111111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Она</a:t>
            </a: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111111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под крышами живет, </a:t>
            </a:r>
            <a:endParaRPr lang="ru-RU" dirty="0"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rgbClr val="111111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Гнездо своё из глины вьет, </a:t>
            </a:r>
            <a:endParaRPr lang="ru-RU" dirty="0"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rgbClr val="111111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Целый день суетится, </a:t>
            </a:r>
            <a:endParaRPr lang="ru-RU" dirty="0"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rgbClr val="111111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 землю не садится, </a:t>
            </a:r>
            <a:endParaRPr lang="ru-RU" dirty="0"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rgbClr val="111111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Высоко в облаках летает,</a:t>
            </a:r>
            <a:endParaRPr lang="ru-RU" dirty="0"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solidFill>
                  <a:srgbClr val="111111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Мошек </a:t>
            </a:r>
            <a:r>
              <a:rPr lang="ru-RU" dirty="0">
                <a:solidFill>
                  <a:srgbClr val="111111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 лету поедает,</a:t>
            </a:r>
            <a:endParaRPr lang="ru-RU" dirty="0"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solidFill>
                  <a:srgbClr val="111111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dirty="0">
                <a:solidFill>
                  <a:srgbClr val="111111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черном фраке лапочка,</a:t>
            </a:r>
            <a:endParaRPr lang="ru-RU" dirty="0"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solidFill>
                  <a:srgbClr val="111111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 </a:t>
            </a:r>
            <a:r>
              <a:rPr lang="ru-RU" dirty="0">
                <a:solidFill>
                  <a:srgbClr val="111111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зовется? …</a:t>
            </a:r>
            <a:endParaRPr lang="ru-RU" dirty="0"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rgbClr val="111111"/>
                </a:solidFill>
                <a:latin typeface="Arial Black" panose="020B0A04020102020204" pitchFamily="34" charset="0"/>
                <a:ea typeface="Calibri" panose="020F0502020204030204" pitchFamily="34" charset="0"/>
              </a:rPr>
              <a:t> </a:t>
            </a: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/>
            </a:r>
            <a:br>
              <a:rPr lang="ru-RU" dirty="0">
                <a:solidFill>
                  <a:srgbClr val="111111"/>
                </a:solidFill>
                <a:latin typeface="Arial" panose="020B0604020202020204" pitchFamily="34" charset="0"/>
                <a:ea typeface="Calibri" panose="020F0502020204030204" pitchFamily="34" charset="0"/>
              </a:rPr>
            </a:br>
            <a:endParaRPr lang="ru-RU" dirty="0"/>
          </a:p>
        </p:txBody>
      </p:sp>
      <p:pic>
        <p:nvPicPr>
          <p:cNvPr id="4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150949" y="2326373"/>
            <a:ext cx="487363" cy="487363"/>
          </a:xfrm>
          <a:prstGeom prst="rect">
            <a:avLst/>
          </a:prstGeom>
        </p:spPr>
      </p:pic>
      <p:grpSp>
        <p:nvGrpSpPr>
          <p:cNvPr id="10" name="Группа 9">
            <a:extLst>
              <a:ext uri="{FF2B5EF4-FFF2-40B4-BE49-F238E27FC236}">
                <a16:creationId xmlns:a16="http://schemas.microsoft.com/office/drawing/2014/main" xmlns="" id="{DDEE7C02-CE1B-42D9-B28B-F81B561AA853}"/>
              </a:ext>
            </a:extLst>
          </p:cNvPr>
          <p:cNvGrpSpPr/>
          <p:nvPr/>
        </p:nvGrpSpPr>
        <p:grpSpPr>
          <a:xfrm>
            <a:off x="2053977" y="5796484"/>
            <a:ext cx="8556480" cy="938865"/>
            <a:chOff x="1595390" y="4664759"/>
            <a:chExt cx="8556480" cy="938865"/>
          </a:xfrm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grpSpPr>
        <p:pic>
          <p:nvPicPr>
            <p:cNvPr id="11" name="Рисунок 10">
              <a:extLst>
                <a:ext uri="{FF2B5EF4-FFF2-40B4-BE49-F238E27FC236}">
                  <a16:creationId xmlns:a16="http://schemas.microsoft.com/office/drawing/2014/main" xmlns="" id="{CE063FA7-EB49-4FDC-AFA7-538595922F0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95390" y="4693822"/>
              <a:ext cx="1321107" cy="880738"/>
            </a:xfrm>
            <a:prstGeom prst="rect">
              <a:avLst/>
            </a:prstGeom>
          </p:spPr>
        </p:pic>
        <p:pic>
          <p:nvPicPr>
            <p:cNvPr id="12" name="Рисунок 11">
              <a:extLst>
                <a:ext uri="{FF2B5EF4-FFF2-40B4-BE49-F238E27FC236}">
                  <a16:creationId xmlns:a16="http://schemas.microsoft.com/office/drawing/2014/main" xmlns="" id="{0E019D06-0324-477C-9308-77A1F2BB0D1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70129" y="4664759"/>
              <a:ext cx="1379732" cy="938865"/>
            </a:xfrm>
            <a:prstGeom prst="rect">
              <a:avLst/>
            </a:prstGeom>
          </p:spPr>
        </p:pic>
        <p:pic>
          <p:nvPicPr>
            <p:cNvPr id="13" name="Рисунок 12">
              <a:extLst>
                <a:ext uri="{FF2B5EF4-FFF2-40B4-BE49-F238E27FC236}">
                  <a16:creationId xmlns:a16="http://schemas.microsoft.com/office/drawing/2014/main" xmlns="" id="{FF9817ED-8C67-4525-A6DB-B328466BE82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370491" y="4664759"/>
              <a:ext cx="1330398" cy="938865"/>
            </a:xfrm>
            <a:prstGeom prst="rect">
              <a:avLst/>
            </a:prstGeom>
          </p:spPr>
        </p:pic>
        <p:pic>
          <p:nvPicPr>
            <p:cNvPr id="14" name="Рисунок 13">
              <a:extLst>
                <a:ext uri="{FF2B5EF4-FFF2-40B4-BE49-F238E27FC236}">
                  <a16:creationId xmlns:a16="http://schemas.microsoft.com/office/drawing/2014/main" xmlns="" id="{1A7E3E02-AD99-479B-B518-326FA6796A5C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734716" y="4664759"/>
              <a:ext cx="1417154" cy="938865"/>
            </a:xfrm>
            <a:prstGeom prst="rect">
              <a:avLst/>
            </a:prstGeom>
          </p:spPr>
        </p:pic>
      </p:grpSp>
      <p:grpSp>
        <p:nvGrpSpPr>
          <p:cNvPr id="15" name="Группа 14">
            <a:extLst>
              <a:ext uri="{FF2B5EF4-FFF2-40B4-BE49-F238E27FC236}">
                <a16:creationId xmlns:a16="http://schemas.microsoft.com/office/drawing/2014/main" xmlns="" id="{2936EB0F-9D7E-4562-BBEE-79C0932BB5C9}"/>
              </a:ext>
            </a:extLst>
          </p:cNvPr>
          <p:cNvGrpSpPr/>
          <p:nvPr/>
        </p:nvGrpSpPr>
        <p:grpSpPr>
          <a:xfrm>
            <a:off x="2053977" y="5783100"/>
            <a:ext cx="8556479" cy="981312"/>
            <a:chOff x="1524476" y="4637994"/>
            <a:chExt cx="8556479" cy="981312"/>
          </a:xfrm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grpSpPr>
        <p:pic>
          <p:nvPicPr>
            <p:cNvPr id="16" name="Рисунок 15">
              <a:extLst>
                <a:ext uri="{FF2B5EF4-FFF2-40B4-BE49-F238E27FC236}">
                  <a16:creationId xmlns:a16="http://schemas.microsoft.com/office/drawing/2014/main" xmlns="" id="{EF62624B-1409-4DDC-A0A9-8BCB94597AEE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24476" y="4664759"/>
              <a:ext cx="1321106" cy="938865"/>
            </a:xfrm>
            <a:prstGeom prst="rect">
              <a:avLst/>
            </a:prstGeom>
          </p:spPr>
        </p:pic>
        <p:pic>
          <p:nvPicPr>
            <p:cNvPr id="17" name="Рисунок 16">
              <a:extLst>
                <a:ext uri="{FF2B5EF4-FFF2-40B4-BE49-F238E27FC236}">
                  <a16:creationId xmlns:a16="http://schemas.microsoft.com/office/drawing/2014/main" xmlns="" id="{994FD5E8-69D8-4B87-BDCB-0439437015D0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593068" y="4664758"/>
              <a:ext cx="1392023" cy="938865"/>
            </a:xfrm>
            <a:prstGeom prst="rect">
              <a:avLst/>
            </a:prstGeom>
          </p:spPr>
        </p:pic>
        <p:pic>
          <p:nvPicPr>
            <p:cNvPr id="18" name="Рисунок 17">
              <a:extLst>
                <a:ext uri="{FF2B5EF4-FFF2-40B4-BE49-F238E27FC236}">
                  <a16:creationId xmlns:a16="http://schemas.microsoft.com/office/drawing/2014/main" xmlns="" id="{638A8A91-796F-460A-81C5-2618BAEC92ED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99576" y="4637994"/>
              <a:ext cx="1330398" cy="938865"/>
            </a:xfrm>
            <a:prstGeom prst="rect">
              <a:avLst/>
            </a:prstGeom>
          </p:spPr>
        </p:pic>
        <p:pic>
          <p:nvPicPr>
            <p:cNvPr id="19" name="Рисунок 18">
              <a:extLst>
                <a:ext uri="{FF2B5EF4-FFF2-40B4-BE49-F238E27FC236}">
                  <a16:creationId xmlns:a16="http://schemas.microsoft.com/office/drawing/2014/main" xmlns="" id="{4B131524-FBBB-4F7C-86D4-71F9A2E05337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663800" y="4680441"/>
              <a:ext cx="1417155" cy="938865"/>
            </a:xfrm>
            <a:prstGeom prst="rect">
              <a:avLst/>
            </a:prstGeom>
          </p:spPr>
        </p:pic>
      </p:grpSp>
      <p:sp>
        <p:nvSpPr>
          <p:cNvPr id="20" name="Стрелка: пятиугольник 16">
            <a:extLst>
              <a:ext uri="{FF2B5EF4-FFF2-40B4-BE49-F238E27FC236}">
                <a16:creationId xmlns:a16="http://schemas.microsoft.com/office/drawing/2014/main" xmlns="" id="{6E096945-17ED-4EFB-B4CF-1D9EC5F679E0}"/>
              </a:ext>
            </a:extLst>
          </p:cNvPr>
          <p:cNvSpPr/>
          <p:nvPr/>
        </p:nvSpPr>
        <p:spPr>
          <a:xfrm>
            <a:off x="11170944" y="5796483"/>
            <a:ext cx="595645" cy="938865"/>
          </a:xfrm>
          <a:prstGeom prst="homePlat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: пятиугольник 17">
            <a:extLst>
              <a:ext uri="{FF2B5EF4-FFF2-40B4-BE49-F238E27FC236}">
                <a16:creationId xmlns:a16="http://schemas.microsoft.com/office/drawing/2014/main" xmlns="" id="{2E60C6E2-73E5-46CE-9CB3-157840640B6C}"/>
              </a:ext>
            </a:extLst>
          </p:cNvPr>
          <p:cNvSpPr/>
          <p:nvPr/>
        </p:nvSpPr>
        <p:spPr>
          <a:xfrm flipH="1">
            <a:off x="722327" y="5896455"/>
            <a:ext cx="595645" cy="938865"/>
          </a:xfrm>
          <a:prstGeom prst="homePlat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8044462" y="2800352"/>
            <a:ext cx="416309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1818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Ласточка – маленькая перелетная птичка, ведущая дневной образ жизни</a:t>
            </a:r>
            <a:r>
              <a:rPr lang="ru-RU" dirty="0" smtClean="0">
                <a:solidFill>
                  <a:srgbClr val="1818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Прилетает около середины мая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Питаются ласточки насекомыми: мухами, стрекозами, жуками и другими летающими насекомыми. Мы знаем народную примету: высоко летают ласточки – быть хорошей погоде, летают низко – к дождю.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4663440" y="0"/>
            <a:ext cx="7528560" cy="5677593"/>
          </a:xfrm>
          <a:prstGeom prst="rect">
            <a:avLst/>
          </a:prstGeom>
          <a:solidFill>
            <a:srgbClr val="FCFBF9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Улыбающееся лицо 24"/>
          <p:cNvSpPr/>
          <p:nvPr/>
        </p:nvSpPr>
        <p:spPr>
          <a:xfrm>
            <a:off x="4122569" y="3200653"/>
            <a:ext cx="1001278" cy="1014122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0957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713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1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494277" y="2168173"/>
            <a:ext cx="609600" cy="6096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70688D3-51D8-4BD6-81E7-FBE780373E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618518"/>
            <a:ext cx="10364451" cy="739766"/>
          </a:xfrm>
        </p:spPr>
        <p:txBody>
          <a:bodyPr/>
          <a:lstStyle/>
          <a:p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Script" panose="030B0504020000000003" pitchFamily="66" charset="0"/>
              </a:rPr>
              <a:t>            </a:t>
            </a:r>
            <a:r>
              <a:rPr lang="ru-RU" sz="3200" b="1" dirty="0">
                <a:solidFill>
                  <a:schemeClr val="accent1"/>
                </a:solidFill>
                <a:latin typeface="Segoe Script" panose="030B0504020000000003" pitchFamily="66" charset="0"/>
                <a:ea typeface="+mn-ea"/>
                <a:cs typeface="+mn-cs"/>
              </a:rPr>
              <a:t>Четвёртый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Script" panose="030B0504020000000003" pitchFamily="66" charset="0"/>
              </a:rPr>
              <a:t> </a:t>
            </a:r>
            <a:r>
              <a:rPr lang="ru-RU" sz="3200" b="1" dirty="0">
                <a:solidFill>
                  <a:schemeClr val="accent1"/>
                </a:solidFill>
                <a:latin typeface="Segoe Script" panose="030B0504020000000003" pitchFamily="66" charset="0"/>
                <a:ea typeface="+mn-ea"/>
                <a:cs typeface="+mn-cs"/>
              </a:rPr>
              <a:t>лишний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Script" panose="030B0504020000000003" pitchFamily="66" charset="0"/>
              </a:rPr>
              <a:t>.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  <a:latin typeface="Segoe Script" panose="030B0504020000000003" pitchFamily="66" charset="0"/>
            </a:endParaRPr>
          </a:p>
        </p:txBody>
      </p:sp>
      <p:pic>
        <p:nvPicPr>
          <p:cNvPr id="25" name="Рисунок 2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6483" y="1650002"/>
            <a:ext cx="2540528" cy="1389412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1311" y="3648171"/>
            <a:ext cx="2672508" cy="1885658"/>
          </a:xfrm>
          <a:prstGeom prst="rect">
            <a:avLst/>
          </a:prstGeom>
        </p:spPr>
      </p:pic>
      <p:grpSp>
        <p:nvGrpSpPr>
          <p:cNvPr id="18" name="Группа 17">
            <a:extLst>
              <a:ext uri="{FF2B5EF4-FFF2-40B4-BE49-F238E27FC236}">
                <a16:creationId xmlns:a16="http://schemas.microsoft.com/office/drawing/2014/main" xmlns="" id="{DDEE7C02-CE1B-42D9-B28B-F81B561AA853}"/>
              </a:ext>
            </a:extLst>
          </p:cNvPr>
          <p:cNvGrpSpPr/>
          <p:nvPr/>
        </p:nvGrpSpPr>
        <p:grpSpPr>
          <a:xfrm>
            <a:off x="2053977" y="5796484"/>
            <a:ext cx="8556480" cy="938865"/>
            <a:chOff x="1595390" y="4664759"/>
            <a:chExt cx="8556480" cy="938865"/>
          </a:xfrm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grpSpPr>
        <p:pic>
          <p:nvPicPr>
            <p:cNvPr id="19" name="Рисунок 18">
              <a:extLst>
                <a:ext uri="{FF2B5EF4-FFF2-40B4-BE49-F238E27FC236}">
                  <a16:creationId xmlns:a16="http://schemas.microsoft.com/office/drawing/2014/main" xmlns="" id="{CE063FA7-EB49-4FDC-AFA7-538595922F0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95390" y="4693822"/>
              <a:ext cx="1321107" cy="880738"/>
            </a:xfrm>
            <a:prstGeom prst="rect">
              <a:avLst/>
            </a:prstGeom>
          </p:spPr>
        </p:pic>
        <p:pic>
          <p:nvPicPr>
            <p:cNvPr id="21" name="Рисунок 20">
              <a:extLst>
                <a:ext uri="{FF2B5EF4-FFF2-40B4-BE49-F238E27FC236}">
                  <a16:creationId xmlns:a16="http://schemas.microsoft.com/office/drawing/2014/main" xmlns="" id="{0E019D06-0324-477C-9308-77A1F2BB0D1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70129" y="4664759"/>
              <a:ext cx="1379732" cy="938865"/>
            </a:xfrm>
            <a:prstGeom prst="rect">
              <a:avLst/>
            </a:prstGeom>
          </p:spPr>
        </p:pic>
        <p:pic>
          <p:nvPicPr>
            <p:cNvPr id="22" name="Рисунок 21">
              <a:extLst>
                <a:ext uri="{FF2B5EF4-FFF2-40B4-BE49-F238E27FC236}">
                  <a16:creationId xmlns:a16="http://schemas.microsoft.com/office/drawing/2014/main" xmlns="" id="{FF9817ED-8C67-4525-A6DB-B328466BE82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370491" y="4664759"/>
              <a:ext cx="1330398" cy="938865"/>
            </a:xfrm>
            <a:prstGeom prst="rect">
              <a:avLst/>
            </a:prstGeom>
          </p:spPr>
        </p:pic>
        <p:pic>
          <p:nvPicPr>
            <p:cNvPr id="23" name="Рисунок 22">
              <a:extLst>
                <a:ext uri="{FF2B5EF4-FFF2-40B4-BE49-F238E27FC236}">
                  <a16:creationId xmlns:a16="http://schemas.microsoft.com/office/drawing/2014/main" xmlns="" id="{1A7E3E02-AD99-479B-B518-326FA6796A5C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734716" y="4664759"/>
              <a:ext cx="1417154" cy="938865"/>
            </a:xfrm>
            <a:prstGeom prst="rect">
              <a:avLst/>
            </a:prstGeom>
          </p:spPr>
        </p:pic>
      </p:grpSp>
      <p:grpSp>
        <p:nvGrpSpPr>
          <p:cNvPr id="24" name="Группа 23">
            <a:extLst>
              <a:ext uri="{FF2B5EF4-FFF2-40B4-BE49-F238E27FC236}">
                <a16:creationId xmlns:a16="http://schemas.microsoft.com/office/drawing/2014/main" xmlns="" id="{2936EB0F-9D7E-4562-BBEE-79C0932BB5C9}"/>
              </a:ext>
            </a:extLst>
          </p:cNvPr>
          <p:cNvGrpSpPr/>
          <p:nvPr/>
        </p:nvGrpSpPr>
        <p:grpSpPr>
          <a:xfrm>
            <a:off x="2020910" y="5783100"/>
            <a:ext cx="8589547" cy="965630"/>
            <a:chOff x="1524476" y="4637994"/>
            <a:chExt cx="8453091" cy="965630"/>
          </a:xfrm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grpSpPr>
        <p:pic>
          <p:nvPicPr>
            <p:cNvPr id="27" name="Рисунок 26">
              <a:extLst>
                <a:ext uri="{FF2B5EF4-FFF2-40B4-BE49-F238E27FC236}">
                  <a16:creationId xmlns:a16="http://schemas.microsoft.com/office/drawing/2014/main" xmlns="" id="{EF62624B-1409-4DDC-A0A9-8BCB94597AEE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24476" y="4664759"/>
              <a:ext cx="1321106" cy="938865"/>
            </a:xfrm>
            <a:prstGeom prst="rect">
              <a:avLst/>
            </a:prstGeom>
          </p:spPr>
        </p:pic>
        <p:pic>
          <p:nvPicPr>
            <p:cNvPr id="30" name="Рисунок 29">
              <a:extLst>
                <a:ext uri="{FF2B5EF4-FFF2-40B4-BE49-F238E27FC236}">
                  <a16:creationId xmlns:a16="http://schemas.microsoft.com/office/drawing/2014/main" xmlns="" id="{994FD5E8-69D8-4B87-BDCB-0439437015D0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593068" y="4664758"/>
              <a:ext cx="1392023" cy="938865"/>
            </a:xfrm>
            <a:prstGeom prst="rect">
              <a:avLst/>
            </a:prstGeom>
          </p:spPr>
        </p:pic>
        <p:pic>
          <p:nvPicPr>
            <p:cNvPr id="32" name="Рисунок 31">
              <a:extLst>
                <a:ext uri="{FF2B5EF4-FFF2-40B4-BE49-F238E27FC236}">
                  <a16:creationId xmlns:a16="http://schemas.microsoft.com/office/drawing/2014/main" xmlns="" id="{638A8A91-796F-460A-81C5-2618BAEC92ED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56260" y="4637994"/>
              <a:ext cx="1373714" cy="938865"/>
            </a:xfrm>
            <a:prstGeom prst="rect">
              <a:avLst/>
            </a:prstGeom>
          </p:spPr>
        </p:pic>
        <p:pic>
          <p:nvPicPr>
            <p:cNvPr id="33" name="Рисунок 32">
              <a:extLst>
                <a:ext uri="{FF2B5EF4-FFF2-40B4-BE49-F238E27FC236}">
                  <a16:creationId xmlns:a16="http://schemas.microsoft.com/office/drawing/2014/main" xmlns="" id="{4B131524-FBBB-4F7C-86D4-71F9A2E05337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582926" y="4664759"/>
              <a:ext cx="1394641" cy="938865"/>
            </a:xfrm>
            <a:prstGeom prst="rect">
              <a:avLst/>
            </a:prstGeom>
          </p:spPr>
        </p:pic>
      </p:grpSp>
      <p:sp>
        <p:nvSpPr>
          <p:cNvPr id="34" name="Стрелка: пятиугольник 16">
            <a:extLst>
              <a:ext uri="{FF2B5EF4-FFF2-40B4-BE49-F238E27FC236}">
                <a16:creationId xmlns:a16="http://schemas.microsoft.com/office/drawing/2014/main" xmlns="" id="{6E096945-17ED-4EFB-B4CF-1D9EC5F679E0}"/>
              </a:ext>
            </a:extLst>
          </p:cNvPr>
          <p:cNvSpPr/>
          <p:nvPr/>
        </p:nvSpPr>
        <p:spPr>
          <a:xfrm>
            <a:off x="11170944" y="5796483"/>
            <a:ext cx="595645" cy="938865"/>
          </a:xfrm>
          <a:prstGeom prst="homePlat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трелка: пятиугольник 17">
            <a:extLst>
              <a:ext uri="{FF2B5EF4-FFF2-40B4-BE49-F238E27FC236}">
                <a16:creationId xmlns:a16="http://schemas.microsoft.com/office/drawing/2014/main" xmlns="" id="{2E60C6E2-73E5-46CE-9CB3-157840640B6C}"/>
              </a:ext>
            </a:extLst>
          </p:cNvPr>
          <p:cNvSpPr/>
          <p:nvPr/>
        </p:nvSpPr>
        <p:spPr>
          <a:xfrm flipH="1">
            <a:off x="722327" y="5896455"/>
            <a:ext cx="595645" cy="938865"/>
          </a:xfrm>
          <a:prstGeom prst="homePlat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2321" y="1399674"/>
            <a:ext cx="2490982" cy="21844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16" cstate="email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2418" b="67253" l="23626" r="7527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2105" y="3331132"/>
            <a:ext cx="3273926" cy="3273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2359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4" dur="303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5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Зеленый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1068</TotalTime>
  <Words>435</Words>
  <Application>Microsoft Office PowerPoint</Application>
  <PresentationFormat>Широкоэкранный</PresentationFormat>
  <Paragraphs>69</Paragraphs>
  <Slides>12</Slides>
  <Notes>0</Notes>
  <HiddenSlides>0</HiddenSlides>
  <MMClips>6</MMClips>
  <ScaleCrop>false</ScaleCrop>
  <HeadingPairs>
    <vt:vector size="6" baseType="variant">
      <vt:variant>
        <vt:lpstr>Использованные шрифты</vt:lpstr>
      </vt:variant>
      <vt:variant>
        <vt:i4>11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4" baseType="lpstr">
      <vt:lpstr>PMingLiU-ExtB</vt:lpstr>
      <vt:lpstr>Arial</vt:lpstr>
      <vt:lpstr>Arial Black</vt:lpstr>
      <vt:lpstr>Arial Narrow</vt:lpstr>
      <vt:lpstr>Calibri</vt:lpstr>
      <vt:lpstr>Century Gothic</vt:lpstr>
      <vt:lpstr>Helvetica Neue</vt:lpstr>
      <vt:lpstr>Segoe Script</vt:lpstr>
      <vt:lpstr>Times New Roman</vt:lpstr>
      <vt:lpstr>Wingdings 3</vt:lpstr>
      <vt:lpstr>YS Text</vt:lpstr>
      <vt:lpstr>Легкий дым</vt:lpstr>
      <vt:lpstr>Интерактивная презентация для детей старшего дошкольного возраста «Весенние приметы».</vt:lpstr>
      <vt:lpstr>                Весенние месяцы.</vt:lpstr>
      <vt:lpstr>                        </vt:lpstr>
      <vt:lpstr>                       Весна</vt:lpstr>
      <vt:lpstr>        Птицы</vt:lpstr>
      <vt:lpstr>                       Грач</vt:lpstr>
      <vt:lpstr>                         Скворец</vt:lpstr>
      <vt:lpstr>                     Ласточка</vt:lpstr>
      <vt:lpstr>            Четвёртый лишний.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ира</cp:lastModifiedBy>
  <cp:revision>131</cp:revision>
  <dcterms:created xsi:type="dcterms:W3CDTF">2022-02-16T18:31:46Z</dcterms:created>
  <dcterms:modified xsi:type="dcterms:W3CDTF">2022-04-01T18:03:02Z</dcterms:modified>
</cp:coreProperties>
</file>