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ABFC47-F697-4FEC-AABD-1DE7D2676F35}" v="10" dt="2020-01-11T18:51:55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97ABFC47-F697-4FEC-AABD-1DE7D2676F35}"/>
    <pc:docChg chg="modSld">
      <pc:chgData name="" userId="" providerId="" clId="Web-{97ABFC47-F697-4FEC-AABD-1DE7D2676F35}" dt="2020-01-11T18:51:55.098" v="9" actId="20577"/>
      <pc:docMkLst>
        <pc:docMk/>
      </pc:docMkLst>
      <pc:sldChg chg="modSp">
        <pc:chgData name="" userId="" providerId="" clId="Web-{97ABFC47-F697-4FEC-AABD-1DE7D2676F35}" dt="2020-01-11T18:51:55.098" v="9" actId="20577"/>
        <pc:sldMkLst>
          <pc:docMk/>
          <pc:sldMk cId="0" sldId="256"/>
        </pc:sldMkLst>
        <pc:spChg chg="mod">
          <ac:chgData name="" userId="" providerId="" clId="Web-{97ABFC47-F697-4FEC-AABD-1DE7D2676F35}" dt="2020-01-11T18:51:55.098" v="9" actId="20577"/>
          <ac:spMkLst>
            <pc:docMk/>
            <pc:sldMk cId="0" sldId="256"/>
            <ac:spMk id="1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54" name="PlaceHolder 5"/>
          <p:cNvSpPr>
            <a:spLocks noGrp="1"/>
          </p:cNvSpPr>
          <p:nvPr>
            <p:ph type="body"/>
          </p:nvPr>
        </p:nvSpPr>
        <p:spPr>
          <a:xfrm>
            <a:off x="457200" y="394848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55" name="PlaceHolder 6"/>
          <p:cNvSpPr>
            <a:spLocks noGrp="1"/>
          </p:cNvSpPr>
          <p:nvPr>
            <p:ph type="body"/>
          </p:nvPr>
        </p:nvSpPr>
        <p:spPr>
          <a:xfrm>
            <a:off x="3239640" y="394848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56" name="PlaceHolder 7"/>
          <p:cNvSpPr>
            <a:spLocks noGrp="1"/>
          </p:cNvSpPr>
          <p:nvPr>
            <p:ph type="body"/>
          </p:nvPr>
        </p:nvSpPr>
        <p:spPr>
          <a:xfrm>
            <a:off x="6022080" y="394848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94848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94848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022080" y="3948480"/>
            <a:ext cx="264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spAutoFit/>
          </a:bodyPr>
          <a:lstStyle/>
          <a:p>
            <a:pPr algn="ctr"/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1"/>
          <p:cNvGrpSpPr/>
          <p:nvPr/>
        </p:nvGrpSpPr>
        <p:grpSpPr>
          <a:xfrm>
            <a:off x="0" y="2438280"/>
            <a:ext cx="9144000" cy="4046760"/>
            <a:chOff x="0" y="2438280"/>
            <a:chExt cx="9144000" cy="4046760"/>
          </a:xfrm>
        </p:grpSpPr>
        <p:sp>
          <p:nvSpPr>
            <p:cNvPr id="22" name="CustomShape 2"/>
            <p:cNvSpPr/>
            <p:nvPr/>
          </p:nvSpPr>
          <p:spPr>
            <a:xfrm rot="20175000">
              <a:off x="3367080" y="4114440"/>
              <a:ext cx="4876920" cy="609480"/>
            </a:xfrm>
            <a:prstGeom prst="rect">
              <a:avLst/>
            </a:prstGeom>
            <a:gradFill rotWithShape="0">
              <a:gsLst>
                <a:gs pos="0">
                  <a:srgbClr val="006060"/>
                </a:gs>
                <a:gs pos="50000">
                  <a:srgbClr val="006666"/>
                </a:gs>
                <a:gs pos="100000">
                  <a:srgbClr val="006060"/>
                </a:gs>
              </a:gsLst>
              <a:lin ang="189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" name="CustomShape 3"/>
            <p:cNvSpPr/>
            <p:nvPr/>
          </p:nvSpPr>
          <p:spPr>
            <a:xfrm>
              <a:off x="0" y="4229280"/>
              <a:ext cx="4267080" cy="1942920"/>
            </a:xfrm>
            <a:custGeom>
              <a:avLst/>
              <a:gdLst/>
              <a:ahLst/>
              <a:cxnLst/>
              <a:rect l="l" t="t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E6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5332320" y="2438280"/>
              <a:ext cx="3811680" cy="1955880"/>
            </a:xfrm>
            <a:custGeom>
              <a:avLst/>
              <a:gdLst/>
              <a:ahLst/>
              <a:cxnLst/>
              <a:rect l="l" t="t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rgbClr val="006E6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6019920" y="2438280"/>
              <a:ext cx="3124080" cy="1209960"/>
            </a:xfrm>
            <a:custGeom>
              <a:avLst/>
              <a:gdLst/>
              <a:ahLst/>
              <a:cxnLst/>
              <a:rect l="l" t="t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rgbClr val="2E8886"/>
                </a:gs>
                <a:gs pos="100000">
                  <a:srgbClr val="006E6B"/>
                </a:gs>
              </a:gsLst>
              <a:lin ang="27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5713560" y="3932280"/>
              <a:ext cx="295200" cy="190440"/>
            </a:xfrm>
            <a:custGeom>
              <a:avLst/>
              <a:gdLst/>
              <a:ahLst/>
              <a:cxnLst/>
              <a:rect l="l" t="t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5999040" y="3798720"/>
              <a:ext cx="293760" cy="190800"/>
            </a:xfrm>
            <a:custGeom>
              <a:avLst/>
              <a:gdLst/>
              <a:ahLst/>
              <a:cxnLst/>
              <a:rect l="l" t="t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" name="CustomShape 8"/>
            <p:cNvSpPr/>
            <p:nvPr/>
          </p:nvSpPr>
          <p:spPr>
            <a:xfrm>
              <a:off x="6094440" y="2914560"/>
              <a:ext cx="838080" cy="436680"/>
            </a:xfrm>
            <a:custGeom>
              <a:avLst/>
              <a:gdLst/>
              <a:ahLst/>
              <a:cxnLst/>
              <a:rect l="l" t="t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" name="CustomShape 9"/>
            <p:cNvSpPr/>
            <p:nvPr/>
          </p:nvSpPr>
          <p:spPr>
            <a:xfrm>
              <a:off x="5835600" y="3198960"/>
              <a:ext cx="1144800" cy="485640"/>
            </a:xfrm>
            <a:custGeom>
              <a:avLst/>
              <a:gdLst/>
              <a:ahLst/>
              <a:cxnLst/>
              <a:rect l="l" t="t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5330880" y="3000240"/>
              <a:ext cx="3809880" cy="1398600"/>
            </a:xfrm>
            <a:custGeom>
              <a:avLst/>
              <a:gdLst/>
              <a:ahLst/>
              <a:cxnLst/>
              <a:rect l="l" t="t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6094440" y="2943360"/>
              <a:ext cx="915840" cy="409320"/>
            </a:xfrm>
            <a:custGeom>
              <a:avLst/>
              <a:gdLst/>
              <a:ahLst/>
              <a:cxnLst/>
              <a:rect l="l" t="t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rgbClr val="0F7774"/>
                </a:gs>
                <a:gs pos="100000">
                  <a:srgbClr val="006E6B"/>
                </a:gs>
              </a:gsLst>
              <a:lin ang="27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" name="CustomShape 12"/>
            <p:cNvSpPr/>
            <p:nvPr/>
          </p:nvSpPr>
          <p:spPr>
            <a:xfrm>
              <a:off x="8456760" y="2606760"/>
              <a:ext cx="7920" cy="1440"/>
            </a:xfrm>
            <a:custGeom>
              <a:avLst/>
              <a:gdLst/>
              <a:ahLst/>
              <a:cxnLst/>
              <a:rect l="l" t="t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" name="CustomShape 13"/>
            <p:cNvSpPr/>
            <p:nvPr/>
          </p:nvSpPr>
          <p:spPr>
            <a:xfrm>
              <a:off x="6094440" y="2743200"/>
              <a:ext cx="1136520" cy="608040"/>
            </a:xfrm>
            <a:custGeom>
              <a:avLst/>
              <a:gdLst/>
              <a:ahLst/>
              <a:cxnLst/>
              <a:rect l="l" t="t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rgbClr val="0F7774"/>
                </a:gs>
                <a:gs pos="100000">
                  <a:srgbClr val="006E6B"/>
                </a:gs>
              </a:gsLst>
              <a:lin ang="27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" name="CustomShape 14"/>
            <p:cNvSpPr/>
            <p:nvPr/>
          </p:nvSpPr>
          <p:spPr>
            <a:xfrm>
              <a:off x="5481720" y="3605040"/>
              <a:ext cx="504720" cy="357480"/>
            </a:xfrm>
            <a:custGeom>
              <a:avLst/>
              <a:gdLst/>
              <a:ahLst/>
              <a:cxnLst/>
              <a:rect l="l" t="t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rgbClr val="0F7774"/>
                </a:gs>
                <a:gs pos="100000">
                  <a:srgbClr val="006E6B"/>
                </a:gs>
              </a:gsLst>
              <a:lin ang="27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" name="CustomShape 15"/>
            <p:cNvSpPr/>
            <p:nvPr/>
          </p:nvSpPr>
          <p:spPr>
            <a:xfrm>
              <a:off x="0" y="4219560"/>
              <a:ext cx="4119480" cy="1481040"/>
            </a:xfrm>
            <a:custGeom>
              <a:avLst/>
              <a:gdLst/>
              <a:ahLst/>
              <a:cxnLst/>
              <a:rect l="l" t="t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rgbClr val="2E8886"/>
                </a:gs>
                <a:gs pos="100000">
                  <a:srgbClr val="006E6B"/>
                </a:gs>
              </a:gsLst>
              <a:lin ang="27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" name="CustomShape 16"/>
            <p:cNvSpPr/>
            <p:nvPr/>
          </p:nvSpPr>
          <p:spPr>
            <a:xfrm>
              <a:off x="0" y="4753080"/>
              <a:ext cx="4322880" cy="1731960"/>
            </a:xfrm>
            <a:custGeom>
              <a:avLst/>
              <a:gdLst/>
              <a:ahLst/>
              <a:cxnLst/>
              <a:rect l="l" t="t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6" name="PlaceHolder 17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noAutofit/>
          </a:bodyPr>
          <a:lstStyle/>
          <a:p>
            <a:pPr algn="ctr"/>
            <a:r>
              <a:rPr lang="en-US" sz="4400" b="1" strike="noStrike" spc="-1">
                <a:solidFill>
                  <a:srgbClr val="B9EFEE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17" name="PlaceHolder 18"/>
          <p:cNvSpPr>
            <a:spLocks noGrp="1"/>
          </p:cNvSpPr>
          <p:nvPr>
            <p:ph type="dt"/>
          </p:nvPr>
        </p:nvSpPr>
        <p:spPr>
          <a:xfrm>
            <a:off x="45684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8" name="PlaceHolder 19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9" name="PlaceHolder 20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EA76A891-212C-40CB-B585-0EDAC3DCDCD0}" type="slidenum">
              <a:rPr lang="ru-RU" sz="1200" b="0" strike="noStrike" spc="-1">
                <a:latin typeface="Times New Roman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20" name="PlaceHolder 21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FF99"/>
              </a:buClr>
              <a:buFont typeface="Garamond"/>
              <a:buChar char="•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FFFFF"/>
              </a:buClr>
              <a:buFont typeface="Garamond"/>
              <a:buChar char="–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B9EFEE"/>
              </a:buClr>
              <a:buFont typeface="Garamond"/>
              <a:buChar char="•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FFFFF"/>
              </a:buClr>
              <a:buFont typeface="Garamond"/>
              <a:buChar char="–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CCFF66"/>
              </a:buClr>
              <a:buFont typeface="Garamond"/>
              <a:buChar char="•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CCFF66"/>
              </a:buClr>
              <a:buFont typeface="Garamond"/>
              <a:buChar char="•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CCFF66"/>
              </a:buClr>
              <a:buFont typeface="Garamond"/>
              <a:buChar char="•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1"/>
          <p:cNvGrpSpPr/>
          <p:nvPr/>
        </p:nvGrpSpPr>
        <p:grpSpPr>
          <a:xfrm>
            <a:off x="0" y="2438280"/>
            <a:ext cx="9144000" cy="4046760"/>
            <a:chOff x="0" y="2438280"/>
            <a:chExt cx="9144000" cy="4046760"/>
          </a:xfrm>
        </p:grpSpPr>
        <p:sp>
          <p:nvSpPr>
            <p:cNvPr id="58" name="CustomShape 2"/>
            <p:cNvSpPr/>
            <p:nvPr/>
          </p:nvSpPr>
          <p:spPr>
            <a:xfrm rot="20175000">
              <a:off x="3367080" y="4114440"/>
              <a:ext cx="4876920" cy="609480"/>
            </a:xfrm>
            <a:prstGeom prst="rect">
              <a:avLst/>
            </a:prstGeom>
            <a:gradFill rotWithShape="0">
              <a:gsLst>
                <a:gs pos="0">
                  <a:srgbClr val="006060"/>
                </a:gs>
                <a:gs pos="50000">
                  <a:srgbClr val="006666"/>
                </a:gs>
                <a:gs pos="100000">
                  <a:srgbClr val="006060"/>
                </a:gs>
              </a:gsLst>
              <a:lin ang="189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" name="CustomShape 3"/>
            <p:cNvSpPr/>
            <p:nvPr/>
          </p:nvSpPr>
          <p:spPr>
            <a:xfrm>
              <a:off x="0" y="4229280"/>
              <a:ext cx="4267080" cy="1942920"/>
            </a:xfrm>
            <a:custGeom>
              <a:avLst/>
              <a:gdLst/>
              <a:ahLst/>
              <a:cxnLst/>
              <a:rect l="l" t="t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E6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4"/>
            <p:cNvSpPr/>
            <p:nvPr/>
          </p:nvSpPr>
          <p:spPr>
            <a:xfrm>
              <a:off x="5332320" y="2438280"/>
              <a:ext cx="3811680" cy="1955880"/>
            </a:xfrm>
            <a:custGeom>
              <a:avLst/>
              <a:gdLst/>
              <a:ahLst/>
              <a:cxnLst/>
              <a:rect l="l" t="t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rgbClr val="006E6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1" name="CustomShape 5"/>
            <p:cNvSpPr/>
            <p:nvPr/>
          </p:nvSpPr>
          <p:spPr>
            <a:xfrm>
              <a:off x="6019920" y="2438280"/>
              <a:ext cx="3124080" cy="1209960"/>
            </a:xfrm>
            <a:custGeom>
              <a:avLst/>
              <a:gdLst/>
              <a:ahLst/>
              <a:cxnLst/>
              <a:rect l="l" t="t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rgbClr val="2E8886"/>
                </a:gs>
                <a:gs pos="100000">
                  <a:srgbClr val="006E6B"/>
                </a:gs>
              </a:gsLst>
              <a:lin ang="27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" name="CustomShape 6"/>
            <p:cNvSpPr/>
            <p:nvPr/>
          </p:nvSpPr>
          <p:spPr>
            <a:xfrm>
              <a:off x="5713560" y="3932280"/>
              <a:ext cx="295200" cy="190440"/>
            </a:xfrm>
            <a:custGeom>
              <a:avLst/>
              <a:gdLst/>
              <a:ahLst/>
              <a:cxnLst/>
              <a:rect l="l" t="t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3" name="CustomShape 7"/>
            <p:cNvSpPr/>
            <p:nvPr/>
          </p:nvSpPr>
          <p:spPr>
            <a:xfrm>
              <a:off x="5999040" y="3798720"/>
              <a:ext cx="293760" cy="190800"/>
            </a:xfrm>
            <a:custGeom>
              <a:avLst/>
              <a:gdLst/>
              <a:ahLst/>
              <a:cxnLst/>
              <a:rect l="l" t="t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4" name="CustomShape 8"/>
            <p:cNvSpPr/>
            <p:nvPr/>
          </p:nvSpPr>
          <p:spPr>
            <a:xfrm>
              <a:off x="6094440" y="2914560"/>
              <a:ext cx="838080" cy="436680"/>
            </a:xfrm>
            <a:custGeom>
              <a:avLst/>
              <a:gdLst/>
              <a:ahLst/>
              <a:cxnLst/>
              <a:rect l="l" t="t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5" name="CustomShape 9"/>
            <p:cNvSpPr/>
            <p:nvPr/>
          </p:nvSpPr>
          <p:spPr>
            <a:xfrm>
              <a:off x="5835600" y="3198960"/>
              <a:ext cx="1144800" cy="485640"/>
            </a:xfrm>
            <a:custGeom>
              <a:avLst/>
              <a:gdLst/>
              <a:ahLst/>
              <a:cxnLst/>
              <a:rect l="l" t="t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" name="CustomShape 10"/>
            <p:cNvSpPr/>
            <p:nvPr/>
          </p:nvSpPr>
          <p:spPr>
            <a:xfrm>
              <a:off x="5330880" y="3000240"/>
              <a:ext cx="3809880" cy="1398600"/>
            </a:xfrm>
            <a:custGeom>
              <a:avLst/>
              <a:gdLst/>
              <a:ahLst/>
              <a:cxnLst/>
              <a:rect l="l" t="t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" name="CustomShape 11"/>
            <p:cNvSpPr/>
            <p:nvPr/>
          </p:nvSpPr>
          <p:spPr>
            <a:xfrm>
              <a:off x="6094440" y="2943360"/>
              <a:ext cx="915840" cy="409320"/>
            </a:xfrm>
            <a:custGeom>
              <a:avLst/>
              <a:gdLst/>
              <a:ahLst/>
              <a:cxnLst/>
              <a:rect l="l" t="t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rgbClr val="0F7774"/>
                </a:gs>
                <a:gs pos="100000">
                  <a:srgbClr val="006E6B"/>
                </a:gs>
              </a:gsLst>
              <a:lin ang="27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" name="CustomShape 12"/>
            <p:cNvSpPr/>
            <p:nvPr/>
          </p:nvSpPr>
          <p:spPr>
            <a:xfrm>
              <a:off x="8456760" y="2606760"/>
              <a:ext cx="7920" cy="1440"/>
            </a:xfrm>
            <a:custGeom>
              <a:avLst/>
              <a:gdLst/>
              <a:ahLst/>
              <a:cxnLst/>
              <a:rect l="l" t="t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" name="CustomShape 13"/>
            <p:cNvSpPr/>
            <p:nvPr/>
          </p:nvSpPr>
          <p:spPr>
            <a:xfrm>
              <a:off x="6094440" y="2743200"/>
              <a:ext cx="1136520" cy="608040"/>
            </a:xfrm>
            <a:custGeom>
              <a:avLst/>
              <a:gdLst/>
              <a:ahLst/>
              <a:cxnLst/>
              <a:rect l="l" t="t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rgbClr val="0F7774"/>
                </a:gs>
                <a:gs pos="100000">
                  <a:srgbClr val="006E6B"/>
                </a:gs>
              </a:gsLst>
              <a:lin ang="27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0" name="CustomShape 14"/>
            <p:cNvSpPr/>
            <p:nvPr/>
          </p:nvSpPr>
          <p:spPr>
            <a:xfrm>
              <a:off x="5481720" y="3605040"/>
              <a:ext cx="504720" cy="357480"/>
            </a:xfrm>
            <a:custGeom>
              <a:avLst/>
              <a:gdLst/>
              <a:ahLst/>
              <a:cxnLst/>
              <a:rect l="l" t="t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rgbClr val="0F7774"/>
                </a:gs>
                <a:gs pos="100000">
                  <a:srgbClr val="006E6B"/>
                </a:gs>
              </a:gsLst>
              <a:lin ang="27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1" name="CustomShape 15"/>
            <p:cNvSpPr/>
            <p:nvPr/>
          </p:nvSpPr>
          <p:spPr>
            <a:xfrm>
              <a:off x="0" y="4219560"/>
              <a:ext cx="4119480" cy="1481040"/>
            </a:xfrm>
            <a:custGeom>
              <a:avLst/>
              <a:gdLst/>
              <a:ahLst/>
              <a:cxnLst/>
              <a:rect l="l" t="t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rgbClr val="2E8886"/>
                </a:gs>
                <a:gs pos="100000">
                  <a:srgbClr val="006E6B"/>
                </a:gs>
              </a:gsLst>
              <a:lin ang="2700000"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2" name="CustomShape 16"/>
            <p:cNvSpPr/>
            <p:nvPr/>
          </p:nvSpPr>
          <p:spPr>
            <a:xfrm>
              <a:off x="0" y="4753080"/>
              <a:ext cx="4322880" cy="1731960"/>
            </a:xfrm>
            <a:custGeom>
              <a:avLst/>
              <a:gdLst/>
              <a:ahLst/>
              <a:cxnLst/>
              <a:rect l="l" t="t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73" name="PlaceHolder 17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 anchorCtr="1">
            <a:noAutofit/>
          </a:bodyPr>
          <a:lstStyle/>
          <a:p>
            <a:pPr algn="ctr"/>
            <a:r>
              <a:rPr lang="en-US" sz="4400" b="1" strike="noStrike" spc="-1">
                <a:solidFill>
                  <a:srgbClr val="B9EFEE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74" name="PlaceHolder 18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FF99"/>
              </a:buClr>
              <a:buFont typeface="Garamond"/>
              <a:buChar char="•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FFFFF"/>
              </a:buClr>
              <a:buFont typeface="Garamond"/>
              <a:buChar char="–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B9EFEE"/>
              </a:buClr>
              <a:buFont typeface="Garamond"/>
              <a:buChar char="•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FFFFF"/>
              </a:buClr>
              <a:buFont typeface="Garamond"/>
              <a:buChar char="–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CCFF66"/>
              </a:buClr>
              <a:buFont typeface="Garamond"/>
              <a:buChar char="•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CCFF66"/>
              </a:buClr>
              <a:buFont typeface="Garamond"/>
              <a:buChar char="•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CCFF66"/>
              </a:buClr>
              <a:buFont typeface="Garamond"/>
              <a:buChar char="•"/>
            </a:pPr>
            <a:r>
              <a:rPr lang="en-US" sz="3200" b="0" strike="noStrike" spc="-1">
                <a:solidFill>
                  <a:srgbClr val="FFFFFF"/>
                </a:solidFill>
                <a:latin typeface="Garamond"/>
              </a:rPr>
              <a:t>Seventh Outline Level</a:t>
            </a:r>
          </a:p>
        </p:txBody>
      </p:sp>
      <p:sp>
        <p:nvSpPr>
          <p:cNvPr id="75" name="PlaceHolder 19"/>
          <p:cNvSpPr>
            <a:spLocks noGrp="1"/>
          </p:cNvSpPr>
          <p:nvPr>
            <p:ph type="dt"/>
          </p:nvPr>
        </p:nvSpPr>
        <p:spPr>
          <a:xfrm>
            <a:off x="45684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76" name="PlaceHolder 20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77" name="PlaceHolder 21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9EF42E0E-96F1-4BFF-951B-39A3831349C8}" type="slidenum">
              <a:rPr lang="ru-RU" sz="1200" b="0" strike="noStrike" spc="-1">
                <a:solidFill>
                  <a:srgbClr val="FFFFFF"/>
                </a:solidFill>
                <a:latin typeface="Times New Roman"/>
              </a:r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826920" y="475920"/>
            <a:ext cx="7772400" cy="1469880"/>
          </a:xfrm>
          <a:prstGeom prst="rect">
            <a:avLst/>
          </a:prstGeom>
          <a:noFill/>
          <a:ln>
            <a:noFill/>
          </a:ln>
        </p:spPr>
        <p:txBody>
          <a:bodyPr anchor="b" anchorCtr="1">
            <a:noAutofit/>
          </a:bodyPr>
          <a:lstStyle/>
          <a:p>
            <a:pPr algn="ctr"/>
            <a:r>
              <a:rPr lang="ru-RU" sz="5400" b="1" strike="noStrike" spc="-1">
                <a:solidFill>
                  <a:srgbClr val="B9EFEE"/>
                </a:solidFill>
                <a:latin typeface="Garamond"/>
              </a:rPr>
              <a:t>Подвижные игры для начальной школы</a:t>
            </a:r>
            <a:endParaRPr lang="en-US" sz="5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4427280" y="5445000"/>
            <a:ext cx="4392360" cy="936720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/>
          <a:p>
            <a:pPr algn="ctr">
              <a:lnSpc>
                <a:spcPct val="80000"/>
              </a:lnSpc>
              <a:spcBef>
                <a:spcPts val="448"/>
              </a:spcBef>
            </a:pPr>
            <a:endParaRPr lang="ru-RU" sz="1800" b="1" strike="noStrike" spc="-1" dirty="0">
              <a:solidFill>
                <a:srgbClr val="FFFFFF"/>
              </a:solidFill>
              <a:latin typeface="Garamond"/>
            </a:endParaRPr>
          </a:p>
          <a:p>
            <a:pPr algn="ctr">
              <a:lnSpc>
                <a:spcPct val="80000"/>
              </a:lnSpc>
              <a:spcBef>
                <a:spcPts val="448"/>
              </a:spcBef>
            </a:pPr>
            <a:endParaRPr lang="en-US" sz="1800" b="0" strike="noStrike" spc="-1">
              <a:solidFill>
                <a:srgbClr val="FFFFFF"/>
              </a:solidFill>
              <a:latin typeface="Garamond"/>
            </a:endParaRPr>
          </a:p>
        </p:txBody>
      </p:sp>
      <p:pic>
        <p:nvPicPr>
          <p:cNvPr id="116" name="Picture 4" descr="i?id=399266778-52-72"/>
          <p:cNvPicPr/>
          <p:nvPr/>
        </p:nvPicPr>
        <p:blipFill>
          <a:blip r:embed="rId2"/>
          <a:stretch/>
        </p:blipFill>
        <p:spPr>
          <a:xfrm>
            <a:off x="1042920" y="2565360"/>
            <a:ext cx="3168720" cy="2344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noAutofit/>
          </a:bodyPr>
          <a:lstStyle/>
          <a:p>
            <a:pPr algn="ctr"/>
            <a:r>
              <a:rPr lang="ru-RU" sz="4400" b="0" strike="noStrike" spc="-1">
                <a:solidFill>
                  <a:srgbClr val="B9EFEE"/>
                </a:solidFill>
                <a:latin typeface="Garamond"/>
              </a:rPr>
              <a:t>Соревнование тачек</a:t>
            </a:r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44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8000"/>
          </a:bodyPr>
          <a:lstStyle/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800" b="0" strike="noStrike" spc="-1">
                <a:solidFill>
                  <a:srgbClr val="FFFFFF"/>
                </a:solidFill>
                <a:latin typeface="Garamond"/>
              </a:rPr>
              <a:t>Игроки команд, распределившись по парам, встают за линией старта. Один игрок принимает положение, лежа в упоре и разводят ноги на ширину плеч. Партнер держит его за ноги. По сигналу руководителя игроки каждой команды катят тачки вперед: те, кто находится в упоре лежа, перебирают руками. Когда водитель тачки пересечет линию финиша (в 10-15 м), игроки меняются ролями и возвращаются обратно. Следующая пара выходит вперед, как только игрок с тачкой пересечет линию старта.</a:t>
            </a:r>
            <a:endParaRPr lang="en-US" sz="28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  <p:transition>
    <p:cover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B9EFEE"/>
                </a:solidFill>
                <a:latin typeface="Garamond"/>
              </a:rPr>
              <a:t>Задачи подвижных игр</a:t>
            </a:r>
            <a:r>
              <a:rPr lang="ru-RU" sz="4000" b="1" strike="noStrike" spc="-1">
                <a:solidFill>
                  <a:srgbClr val="B9EFEE"/>
                </a:solidFill>
                <a:latin typeface="Garamond"/>
              </a:rPr>
              <a:t>:</a:t>
            </a:r>
            <a:br/>
            <a:endParaRPr lang="en-US" sz="40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3276720" y="1125000"/>
            <a:ext cx="5410080" cy="50007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7000"/>
          </a:bodyPr>
          <a:lstStyle/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Garamond"/>
              </a:rPr>
              <a:t>1) укреплять здоровье занимающихся, способствовать их правильному физическому развитию; </a:t>
            </a:r>
            <a:endParaRPr lang="en-US" sz="24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Garamond"/>
              </a:rPr>
              <a:t>2) содействовать овладению жизненно необходимыми двигательными навыками, умениями и совершенствованию в них; </a:t>
            </a:r>
            <a:endParaRPr lang="en-US" sz="24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Garamond"/>
              </a:rPr>
              <a:t>3) воспитывать у детей необходимые морально-волевые и физические качества;</a:t>
            </a:r>
            <a:endParaRPr lang="en-US" sz="24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Garamond"/>
              </a:rPr>
              <a:t>4) прививать учащимся организаторские навыки и привычку систематически самостоятельно заниматься играми. </a:t>
            </a:r>
            <a:endParaRPr lang="en-US" sz="2400" b="0" strike="noStrike" spc="-1">
              <a:solidFill>
                <a:srgbClr val="FFFFFF"/>
              </a:solidFill>
              <a:latin typeface="Garamond"/>
            </a:endParaRPr>
          </a:p>
        </p:txBody>
      </p:sp>
      <p:pic>
        <p:nvPicPr>
          <p:cNvPr id="119" name="Picture 4" descr="В летнем лагере. Подвижные игры "/>
          <p:cNvPicPr/>
          <p:nvPr/>
        </p:nvPicPr>
        <p:blipFill>
          <a:blip r:embed="rId2"/>
          <a:stretch/>
        </p:blipFill>
        <p:spPr>
          <a:xfrm>
            <a:off x="468360" y="1700280"/>
            <a:ext cx="2743200" cy="4263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cover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B9EFEE"/>
                </a:solidFill>
                <a:latin typeface="Garamond"/>
              </a:rPr>
              <a:t>Цель подвижных игр:</a:t>
            </a:r>
            <a:br/>
            <a:endParaRPr lang="en-US" sz="40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3924000" y="907560"/>
            <a:ext cx="4762440" cy="32418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5000"/>
          </a:bodyPr>
          <a:lstStyle/>
          <a:p>
            <a:pPr marL="342720" indent="-342720">
              <a:lnSpc>
                <a:spcPct val="80000"/>
              </a:lnSpc>
              <a:spcBef>
                <a:spcPts val="473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1900" b="0" strike="noStrike" spc="-1">
                <a:solidFill>
                  <a:srgbClr val="FFFFFF"/>
                </a:solidFill>
                <a:latin typeface="Garamond"/>
              </a:rPr>
              <a:t>1) удовлетворять биологические потребности учащихся в движениях;</a:t>
            </a:r>
            <a:endParaRPr lang="en-US" sz="19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73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1900" b="0" strike="noStrike" spc="-1">
                <a:solidFill>
                  <a:srgbClr val="FFFFFF"/>
                </a:solidFill>
                <a:latin typeface="Garamond"/>
              </a:rPr>
              <a:t>2) увеличивать двигательный режим ребенка;</a:t>
            </a:r>
            <a:endParaRPr lang="en-US" sz="19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73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1900" b="0" strike="noStrike" spc="-1">
                <a:solidFill>
                  <a:srgbClr val="FFFFFF"/>
                </a:solidFill>
                <a:latin typeface="Garamond"/>
              </a:rPr>
              <a:t>3) формировать мотив, потребность в активной двигательной деятельности;</a:t>
            </a:r>
            <a:endParaRPr lang="en-US" sz="19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73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1900" b="0" strike="noStrike" spc="-1">
                <a:solidFill>
                  <a:srgbClr val="FFFFFF"/>
                </a:solidFill>
                <a:latin typeface="Garamond"/>
              </a:rPr>
              <a:t>4) повышать положительное психо-эмоциональное состояние ребенка;</a:t>
            </a:r>
            <a:endParaRPr lang="en-US" sz="19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73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1900" b="0" strike="noStrike" spc="-1">
                <a:solidFill>
                  <a:srgbClr val="FFFFFF"/>
                </a:solidFill>
                <a:latin typeface="Garamond"/>
              </a:rPr>
              <a:t>5) развивать коммуникативные навыки;</a:t>
            </a:r>
            <a:endParaRPr lang="en-US" sz="19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73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1900" b="0" strike="noStrike" spc="-1">
                <a:solidFill>
                  <a:srgbClr val="FFFFFF"/>
                </a:solidFill>
                <a:latin typeface="Garamond"/>
              </a:rPr>
              <a:t>6) сокращать адаптационный период пребывания в школе.</a:t>
            </a:r>
            <a:endParaRPr lang="en-US" sz="1900" b="0" strike="noStrike" spc="-1">
              <a:solidFill>
                <a:srgbClr val="FFFFFF"/>
              </a:solidFill>
              <a:latin typeface="Garamond"/>
            </a:endParaRPr>
          </a:p>
        </p:txBody>
      </p:sp>
      <p:pic>
        <p:nvPicPr>
          <p:cNvPr id="122" name="Picture 5" descr="lager6"/>
          <p:cNvPicPr/>
          <p:nvPr/>
        </p:nvPicPr>
        <p:blipFill>
          <a:blip r:embed="rId2"/>
          <a:stretch/>
        </p:blipFill>
        <p:spPr>
          <a:xfrm>
            <a:off x="611280" y="907920"/>
            <a:ext cx="2862000" cy="2664000"/>
          </a:xfrm>
          <a:prstGeom prst="rect">
            <a:avLst/>
          </a:prstGeom>
          <a:ln>
            <a:noFill/>
          </a:ln>
        </p:spPr>
      </p:pic>
      <p:sp>
        <p:nvSpPr>
          <p:cNvPr id="123" name="CustomShape 3"/>
          <p:cNvSpPr/>
          <p:nvPr/>
        </p:nvSpPr>
        <p:spPr>
          <a:xfrm>
            <a:off x="395280" y="4724280"/>
            <a:ext cx="8424720" cy="204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 marL="1828800" lvl="4">
              <a:lnSpc>
                <a:spcPct val="80000"/>
              </a:lnSpc>
              <a:spcBef>
                <a:spcPts val="499"/>
              </a:spcBef>
              <a:buClr>
                <a:srgbClr val="FFFFFF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Arial"/>
              </a:rPr>
              <a:t>Игры помогают ребенку расширять и углублять свои представления об окружающей действительности. Выполняя различные роли, дети практически используют свои знания о повадках животных, птиц, насекомых, о явлениях природы, о средствах передвижения, о современной технике. В процессе игр создаются возможности для развития речи, упражнения в счете и т. д. 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  <p:transition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noAutofit/>
          </a:bodyPr>
          <a:lstStyle/>
          <a:p>
            <a:pPr algn="ctr"/>
            <a:r>
              <a:rPr lang="ru-RU" sz="2800" b="0" strike="noStrike" spc="-1">
                <a:solidFill>
                  <a:srgbClr val="B9EFEE"/>
                </a:solidFill>
                <a:latin typeface="Garamond"/>
              </a:rPr>
              <a:t>Требования к качеству освоения программного материала</a:t>
            </a:r>
            <a:br/>
            <a:endParaRPr lang="en-US" sz="28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457200" y="1600200"/>
            <a:ext cx="8229600" cy="44956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69000"/>
          </a:bodyPr>
          <a:lstStyle/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В результате освоения минимума программы по подвижным играм учащиеся 1-4 классов должны </a:t>
            </a:r>
            <a:r>
              <a:rPr lang="ru-RU" sz="2000" b="1" strike="noStrike" spc="-1">
                <a:solidFill>
                  <a:srgbClr val="FFFFFF"/>
                </a:solidFill>
                <a:latin typeface="Garamond"/>
              </a:rPr>
              <a:t>знать и иметь представления</a:t>
            </a: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: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- о режиме дня и личной гигиене;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- о правилах проведения подвижных игр;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- о правилах поведения на занятиях подвижными играми;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- о правилах подготовки мест для самостоятельных занятий;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- о правилах использования закаливающих процедур;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- о причинах возникновения травм во время занятий и профилактике травматизма.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1" strike="noStrike" spc="-1">
                <a:solidFill>
                  <a:srgbClr val="FFFFFF"/>
                </a:solidFill>
                <a:latin typeface="Garamond"/>
              </a:rPr>
              <a:t>уметь: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- самостоятельно организовывать и проводить подвижные игры;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- взаимодействовать с партнером, командой и соперником;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-вести наблюдения за показателями ЧСС во время игры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- оказывать первую медицинскую помощь при ссадинах, царапинах;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  <p:transition>
    <p:cover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noAutofit/>
          </a:bodyPr>
          <a:lstStyle/>
          <a:p>
            <a:pPr algn="ctr"/>
            <a:r>
              <a:rPr lang="ru-RU" sz="3200" b="0" strike="noStrike" spc="-1">
                <a:solidFill>
                  <a:srgbClr val="B9EFEE"/>
                </a:solidFill>
                <a:latin typeface="Garamond"/>
              </a:rPr>
              <a:t>Формы проведения подвижных игр:</a:t>
            </a:r>
            <a:br/>
            <a:endParaRPr lang="en-US" sz="32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3492000" y="1052640"/>
            <a:ext cx="5472360" cy="29527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7000"/>
          </a:bodyPr>
          <a:lstStyle/>
          <a:p>
            <a:pPr marL="342720" indent="-342720">
              <a:lnSpc>
                <a:spcPct val="80000"/>
              </a:lnSpc>
              <a:spcBef>
                <a:spcPts val="44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1800" b="0" strike="noStrike" spc="-1">
                <a:solidFill>
                  <a:srgbClr val="FFFFFF"/>
                </a:solidFill>
                <a:latin typeface="Garamond"/>
              </a:rPr>
              <a:t>Занятия могут проводиться в форме обычного урока, предусмотренного расписанием, или как факультативные во второй половине дня. Уроки следует проводить при строго дифференцированной нагрузке с учетом индивидуального состояния учащихся. </a:t>
            </a:r>
            <a:endParaRPr lang="en-US" sz="18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1800" b="0" strike="noStrike" spc="-1">
                <a:solidFill>
                  <a:srgbClr val="FFFFFF"/>
                </a:solidFill>
                <a:latin typeface="Garamond"/>
              </a:rPr>
              <a:t>Начинается урок с разминки, которая может включать в себя гимнастические упражнения, танцевальные комплексы с небольшим объемом движений и невысокой интенсивностью.</a:t>
            </a:r>
            <a:endParaRPr lang="en-US" sz="1800" b="0" strike="noStrike" spc="-1">
              <a:solidFill>
                <a:srgbClr val="FFFFFF"/>
              </a:solidFill>
              <a:latin typeface="Garamond"/>
            </a:endParaRPr>
          </a:p>
        </p:txBody>
      </p:sp>
      <p:pic>
        <p:nvPicPr>
          <p:cNvPr id="128" name="Picture 4" descr="i?id=494607017-50-72&amp;n=21"/>
          <p:cNvPicPr/>
          <p:nvPr/>
        </p:nvPicPr>
        <p:blipFill>
          <a:blip r:embed="rId2"/>
          <a:stretch/>
        </p:blipFill>
        <p:spPr>
          <a:xfrm>
            <a:off x="684360" y="1197000"/>
            <a:ext cx="2735280" cy="2144520"/>
          </a:xfrm>
          <a:prstGeom prst="rect">
            <a:avLst/>
          </a:prstGeom>
          <a:ln>
            <a:noFill/>
          </a:ln>
        </p:spPr>
      </p:pic>
      <p:sp>
        <p:nvSpPr>
          <p:cNvPr id="129" name="CustomShape 3"/>
          <p:cNvSpPr/>
          <p:nvPr/>
        </p:nvSpPr>
        <p:spPr>
          <a:xfrm>
            <a:off x="684360" y="4005360"/>
            <a:ext cx="8280360" cy="173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Arial"/>
              </a:rPr>
              <a:t>Основная часть состоит из игр. Содержание основной части должно быть разнообразным: подвижные игры, игры-эстафеты, спортивные упражнения, элементы спортивных игр, самостоятельные игры детей.</a:t>
            </a:r>
            <a:endParaRPr lang="en-US" sz="1800" b="0" strike="noStrike" spc="-1">
              <a:solidFill>
                <a:srgbClr val="FFFFFF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Arial"/>
              </a:rPr>
              <a:t>В заключительной части проводятся упражнения на гибкость, дыхательные и расслабляющие упражнения, игры малой подвижности, даются творческие задания.</a:t>
            </a:r>
            <a:endParaRPr lang="en-US" sz="1800" b="0" strike="noStrike" spc="-1">
              <a:solidFill>
                <a:srgbClr val="FFFFFF"/>
              </a:solidFill>
              <a:latin typeface="Garamond"/>
            </a:endParaRPr>
          </a:p>
        </p:txBody>
      </p:sp>
    </p:spTree>
  </p:cSld>
  <p:clrMapOvr>
    <a:masterClrMapping/>
  </p:clrMapOvr>
  <p:transition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noAutofit/>
          </a:bodyPr>
          <a:lstStyle/>
          <a:p>
            <a:pPr algn="ctr"/>
            <a:r>
              <a:rPr lang="ru-RU" sz="4000" b="1" i="1" strike="noStrike" spc="-1">
                <a:solidFill>
                  <a:srgbClr val="B9EFEE"/>
                </a:solidFill>
                <a:latin typeface="Garamond"/>
              </a:rPr>
              <a:t>Коршун и наседка</a:t>
            </a:r>
            <a:br/>
            <a:endParaRPr lang="en-US" sz="40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3708000" y="1600200"/>
            <a:ext cx="4978440" cy="44956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1000"/>
          </a:bodyPr>
          <a:lstStyle/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Garamond"/>
              </a:rPr>
              <a:t>Дети выстраиваются в колонну друг за другом, держа за пояс впереди стоящего. Первый человек в колонне — это наседка, а  последний — это самый маленький цыплёнок. За ним-то и охотится коршун.  Задача коршуна — поймать цыплёнка. При этом цепочка не должна распадаться, то есть, руки нельзя расцеплять. Когда коршун поймает цыплёнка, можно выбрать других коршуна и наседку.</a:t>
            </a:r>
            <a:endParaRPr lang="en-US" sz="2400" b="0" strike="noStrike" spc="-1">
              <a:solidFill>
                <a:srgbClr val="FFFFFF"/>
              </a:solidFill>
              <a:latin typeface="Garamond"/>
            </a:endParaRPr>
          </a:p>
        </p:txBody>
      </p:sp>
      <p:pic>
        <p:nvPicPr>
          <p:cNvPr id="132" name="Picture 5" descr="i?id=446240346-36-72&amp;n=21"/>
          <p:cNvPicPr/>
          <p:nvPr/>
        </p:nvPicPr>
        <p:blipFill>
          <a:blip r:embed="rId2"/>
          <a:stretch/>
        </p:blipFill>
        <p:spPr>
          <a:xfrm>
            <a:off x="539640" y="2133720"/>
            <a:ext cx="3311640" cy="3024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cover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noAutofit/>
          </a:bodyPr>
          <a:lstStyle/>
          <a:p>
            <a:pPr algn="ctr"/>
            <a:r>
              <a:rPr lang="ru-RU" sz="4400" b="0" i="1" strike="noStrike" spc="-1">
                <a:solidFill>
                  <a:srgbClr val="B9EFEE"/>
                </a:solidFill>
                <a:latin typeface="Garamond"/>
              </a:rPr>
              <a:t>Удочка</a:t>
            </a:r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3635280" y="1599840"/>
            <a:ext cx="5051520" cy="49244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2000"/>
          </a:bodyPr>
          <a:lstStyle/>
          <a:p>
            <a:pPr marL="342720" indent="-342720">
              <a:lnSpc>
                <a:spcPct val="80000"/>
              </a:lnSpc>
              <a:spcBef>
                <a:spcPts val="298"/>
              </a:spcBef>
              <a:buClr>
                <a:srgbClr val="00FF99"/>
              </a:buClr>
              <a:buFont typeface="Garamond"/>
              <a:buChar char="•"/>
            </a:pPr>
            <a:endParaRPr lang="en-US" sz="32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Garamond"/>
              </a:rPr>
              <a:t>Для игры понадобится веревочка длиной 2-3 м и мешочек с песком — удочка. Можно также использовать обычную скакалку. Мешочек закрепляют на конце веревки.</a:t>
            </a:r>
            <a:endParaRPr lang="en-US" sz="24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Garamond"/>
              </a:rPr>
              <a:t>Из участников выбирают водящего. Все играющие становятся в круг, а водящий - в середину круга с веревкой в руках. Он вращает веревку с мешочком так, чтобы тот скользил по полу, делая круг за кругом под ногами играющих.</a:t>
            </a:r>
            <a:r>
              <a:rPr lang="ru-RU" sz="2400" b="1" strike="noStrike" spc="-1">
                <a:solidFill>
                  <a:srgbClr val="FFFFFF"/>
                </a:solidFill>
                <a:latin typeface="Garamond"/>
              </a:rPr>
              <a:t> </a:t>
            </a:r>
            <a:endParaRPr lang="en-US" sz="24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Garamond"/>
              </a:rPr>
              <a:t> </a:t>
            </a:r>
            <a:endParaRPr lang="en-US" sz="2400" b="0" strike="noStrike" spc="-1">
              <a:solidFill>
                <a:srgbClr val="FFFFFF"/>
              </a:solidFill>
              <a:latin typeface="Garamond"/>
            </a:endParaRPr>
          </a:p>
        </p:txBody>
      </p:sp>
      <p:pic>
        <p:nvPicPr>
          <p:cNvPr id="135" name="Picture 5" descr="lager5"/>
          <p:cNvPicPr/>
          <p:nvPr/>
        </p:nvPicPr>
        <p:blipFill>
          <a:blip r:embed="rId2"/>
          <a:stretch/>
        </p:blipFill>
        <p:spPr>
          <a:xfrm>
            <a:off x="539640" y="2060640"/>
            <a:ext cx="2862360" cy="345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cover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noAutofit/>
          </a:bodyPr>
          <a:lstStyle/>
          <a:p>
            <a:pPr algn="ctr"/>
            <a:r>
              <a:rPr lang="ru-RU" sz="4000" b="0" strike="noStrike" spc="-1">
                <a:solidFill>
                  <a:srgbClr val="B9EFEE"/>
                </a:solidFill>
                <a:latin typeface="Garamond"/>
              </a:rPr>
              <a:t>Утиная охота</a:t>
            </a:r>
            <a:br/>
            <a:endParaRPr lang="en-US" sz="40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3780000" y="981000"/>
            <a:ext cx="4906800" cy="27352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4000"/>
          </a:bodyPr>
          <a:lstStyle/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Участники игры делятся на две команды, одна из которых - охотники, другая - утки. Охотники образуют большой круг, утки занимают центр этого круга.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Garamond"/>
              </a:rPr>
              <a:t>По сигналу охотники начинают выбивать уток мячом из круга. Охотник может сам метать мяч или передать мяч для броска партнеру по команде.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</p:txBody>
      </p:sp>
      <p:sp>
        <p:nvSpPr>
          <p:cNvPr id="138" name="CustomShape 3"/>
          <p:cNvSpPr/>
          <p:nvPr/>
        </p:nvSpPr>
        <p:spPr>
          <a:xfrm>
            <a:off x="250920" y="4221000"/>
            <a:ext cx="8569080" cy="192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FFFFFF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FFFFFF"/>
                </a:solidFill>
                <a:latin typeface="Arial"/>
              </a:rPr>
              <a:t> Утки бегают внутри круга, спасаясь от мяча, уворачиваются и подпрыгивают. Подбитая утка покидает круг. Уткам разрешено ловить мяч, в этом случае одна из покинувших круг уток возвращается. Кого из выбывших уток вернуть, решает тот, кто поймал мяч.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latin typeface="Arial"/>
              </a:rPr>
              <a:t>Игра заканчивается, когда в круге не остается ни одной утки, после чего команды меняются ролями.</a:t>
            </a:r>
            <a:endParaRPr lang="en-US" sz="2000" b="0" strike="noStrike" spc="-1">
              <a:solidFill>
                <a:srgbClr val="FFFFFF"/>
              </a:solidFill>
              <a:latin typeface="Garamond"/>
            </a:endParaRPr>
          </a:p>
        </p:txBody>
      </p:sp>
      <p:pic>
        <p:nvPicPr>
          <p:cNvPr id="139" name="Picture 6" descr="i?id=352781764-39-72&amp;n=21"/>
          <p:cNvPicPr/>
          <p:nvPr/>
        </p:nvPicPr>
        <p:blipFill>
          <a:blip r:embed="rId2"/>
          <a:stretch/>
        </p:blipFill>
        <p:spPr>
          <a:xfrm>
            <a:off x="539640" y="1197000"/>
            <a:ext cx="2880000" cy="2663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cover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="ctr" anchorCtr="1">
            <a:noAutofit/>
          </a:bodyPr>
          <a:lstStyle/>
          <a:p>
            <a:pPr algn="ctr"/>
            <a:r>
              <a:rPr lang="ru-RU" sz="4400" b="0" strike="noStrike" spc="-1">
                <a:solidFill>
                  <a:srgbClr val="B9EFEE"/>
                </a:solidFill>
                <a:latin typeface="Garamond"/>
              </a:rPr>
              <a:t>Быстро по местам</a:t>
            </a:r>
            <a:endParaRPr lang="en-US" sz="4400" b="1" strike="noStrike" spc="-1">
              <a:solidFill>
                <a:srgbClr val="B9EFEE"/>
              </a:solidFill>
              <a:latin typeface="Garamond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3132000" y="1557360"/>
            <a:ext cx="5112000" cy="45259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4000"/>
          </a:bodyPr>
          <a:lstStyle/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FF99"/>
              </a:buClr>
              <a:buFont typeface="Garamond"/>
              <a:buChar char="•"/>
            </a:pPr>
            <a:r>
              <a:rPr lang="ru-RU" sz="2400" b="0" strike="noStrike" spc="-1">
                <a:solidFill>
                  <a:srgbClr val="FFFFFF"/>
                </a:solidFill>
                <a:latin typeface="Garamond"/>
              </a:rPr>
              <a:t>Играющие становятся в 1, 2,3  колонны. По команде «убежали» дети разбегаются. По команде «быстро все по местам» все должны построиться в исходное положение. Проигрывает та команда (колонна) которая заняла место последняя. Построения могут быть самыми разнообразными (в колоннах, кружках, квадратах).</a:t>
            </a:r>
            <a:endParaRPr lang="en-US" sz="2400" b="0" strike="noStrike" spc="-1">
              <a:solidFill>
                <a:srgbClr val="FFFFFF"/>
              </a:solidFill>
              <a:latin typeface="Garamond"/>
            </a:endParaRPr>
          </a:p>
        </p:txBody>
      </p:sp>
      <p:pic>
        <p:nvPicPr>
          <p:cNvPr id="142" name="Picture 6" descr="i?id=466285609-58-72&amp;n=21"/>
          <p:cNvPicPr/>
          <p:nvPr/>
        </p:nvPicPr>
        <p:blipFill>
          <a:blip r:embed="rId2"/>
          <a:stretch/>
        </p:blipFill>
        <p:spPr>
          <a:xfrm>
            <a:off x="539640" y="2060640"/>
            <a:ext cx="2376720" cy="2952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Application>Microsoft Office PowerPoint</Application>
  <PresentationFormat>Экран (4:3)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Подвижные игры для начальной школы</dc:title>
  <dc:subject/>
  <dc:creator>ИККК</dc:creator>
  <dc:description/>
  <cp:lastModifiedBy>фарида</cp:lastModifiedBy>
  <cp:revision>10</cp:revision>
  <dcterms:created xsi:type="dcterms:W3CDTF">2012-11-23T08:52:35Z</dcterms:created>
  <dcterms:modified xsi:type="dcterms:W3CDTF">2020-01-11T18:52:06Z</dcterms:modified>
  <dc:language>en-US</dc:language>
</cp:coreProperties>
</file>