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2" r:id="rId8"/>
    <p:sldId id="271" r:id="rId9"/>
    <p:sldId id="274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A35"/>
    <a:srgbClr val="D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71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3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54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6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22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31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13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72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38000">
              <a:srgbClr val="FF9A35"/>
            </a:gs>
            <a:gs pos="100000">
              <a:srgbClr val="FFFF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7A57-733E-C040-BAB6-979FE95CAE9F}" type="datetimeFigureOut">
              <a:rPr lang="ru-RU" smtClean="0"/>
              <a:t>30.11.2021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A40A0-50A1-4C4D-B175-2CCEF9C9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0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488" y="231940"/>
            <a:ext cx="6665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800" dirty="0">
                <a:latin typeface="Times New Roman" pitchFamily="18" charset="0"/>
                <a:cs typeface="Times New Roman" pitchFamily="18" charset="0"/>
              </a:rPr>
              <a:t>Исәнләштек, күрештек-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>
                <a:latin typeface="Times New Roman" pitchFamily="18" charset="0"/>
                <a:cs typeface="Times New Roman" pitchFamily="18" charset="0"/>
              </a:rPr>
              <a:t>Кулны-кулга бирештек.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>
                <a:latin typeface="Times New Roman" pitchFamily="18" charset="0"/>
                <a:cs typeface="Times New Roman" pitchFamily="18" charset="0"/>
              </a:rPr>
              <a:t>Матур итеп елмайдык,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4800" dirty="0">
                <a:latin typeface="Times New Roman" pitchFamily="18" charset="0"/>
                <a:cs typeface="Times New Roman" pitchFamily="18" charset="0"/>
              </a:rPr>
              <a:t>Белем иленә юл алдык.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J:\дети-держа-руки-в-круге-136845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274" y="3187488"/>
            <a:ext cx="3579072" cy="3579072"/>
          </a:xfrm>
          <a:prstGeom prst="rect">
            <a:avLst/>
          </a:prstGeom>
          <a:noFill/>
          <a:effectLst>
            <a:glow rad="127000">
              <a:schemeClr val="bg1">
                <a:alpha val="58000"/>
              </a:schemeClr>
            </a:glow>
            <a:softEdge rad="444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1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Өй эше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755519"/>
          </a:xfrm>
        </p:spPr>
        <p:txBody>
          <a:bodyPr/>
          <a:lstStyle/>
          <a:p>
            <a:pPr marL="0" indent="0">
              <a:buNone/>
            </a:pPr>
            <a:r>
              <a:rPr lang="tt-RU" dirty="0" smtClean="0"/>
              <a:t>Алтын балык күрсәң аннан нәрсә сорар идең</a:t>
            </a:r>
            <a:r>
              <a:rPr lang="tt-RU" dirty="0" smtClean="0"/>
              <a:t>?</a:t>
            </a:r>
          </a:p>
          <a:p>
            <a:pPr marL="0" indent="0">
              <a:buNone/>
            </a:pPr>
            <a:r>
              <a:rPr lang="tt-RU" dirty="0" smtClean="0"/>
              <a:t>5-6 җөмлә яз.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70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65176"/>
            <a:ext cx="7886700" cy="5911787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Өч кеше юлдан таш төягән арба этеп баралар икән. Боларга бер кеше очраган: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Сез нишлисез?-дип сораган ул.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Берсе әйткән: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b="1" dirty="0">
                <a:latin typeface="Times New Roman" pitchFamily="18" charset="0"/>
                <a:cs typeface="Times New Roman" pitchFamily="18" charset="0"/>
              </a:rPr>
              <a:t>-Мин хәлдән таеп таш төягән арба этәм.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Икенчесе әйткән: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b="1" dirty="0">
                <a:latin typeface="Times New Roman" pitchFamily="18" charset="0"/>
                <a:cs typeface="Times New Roman" pitchFamily="18" charset="0"/>
              </a:rPr>
              <a:t>-Мин ипилек акча эшлим.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Ә өченчесе: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b="1" dirty="0">
                <a:latin typeface="Times New Roman" pitchFamily="18" charset="0"/>
                <a:cs typeface="Times New Roman" pitchFamily="18" charset="0"/>
              </a:rPr>
              <a:t>-Мин гаҗәеп гүзәл сарай төзим, -дигән. </a:t>
            </a:r>
            <a:endParaRPr lang="tt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tt-RU" sz="4200" dirty="0" smtClean="0">
                <a:latin typeface="Times New Roman" pitchFamily="18" charset="0"/>
                <a:cs typeface="Times New Roman" pitchFamily="18" charset="0"/>
              </a:rPr>
              <a:t>Алар </a:t>
            </a: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өчесе дә берүк эшне башкарганнар, ләкин эшкә карашлары </a:t>
            </a:r>
            <a:r>
              <a:rPr lang="tt-RU" sz="4200" dirty="0" smtClean="0">
                <a:latin typeface="Times New Roman" pitchFamily="18" charset="0"/>
                <a:cs typeface="Times New Roman" pitchFamily="18" charset="0"/>
              </a:rPr>
              <a:t>төрлечә </a:t>
            </a:r>
            <a:r>
              <a:rPr lang="tt-RU" sz="4200" dirty="0">
                <a:latin typeface="Times New Roman" pitchFamily="18" charset="0"/>
                <a:cs typeface="Times New Roman" pitchFamily="18" charset="0"/>
              </a:rPr>
              <a:t>булган. Сезнең дә бүгенге дәрестә башкарган эшегез “Гүзәл сарай төзим”-дип әйтерлек булсын дигән теләктә дәресебезне башлыйбыз.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94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763390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Эльмира </a:t>
            </a:r>
            <a:r>
              <a:rPr lang="ru-RU" sz="2000" dirty="0" err="1"/>
              <a:t>Шарифуллина</a:t>
            </a:r>
            <a:r>
              <a:rPr lang="ru-RU" sz="2000" dirty="0"/>
              <a:t> </a:t>
            </a:r>
            <a:r>
              <a:rPr lang="ru-RU" sz="2000" dirty="0" smtClean="0"/>
              <a:t>1947елны</a:t>
            </a:r>
            <a:r>
              <a:rPr lang="tt-RU" sz="2000" dirty="0" smtClean="0"/>
              <a:t>ң </a:t>
            </a:r>
            <a:r>
              <a:rPr lang="ru-RU" sz="2000" dirty="0" smtClean="0"/>
              <a:t>4 </a:t>
            </a:r>
            <a:r>
              <a:rPr lang="ru-RU" sz="2000" dirty="0" err="1" smtClean="0"/>
              <a:t>июнендә</a:t>
            </a:r>
            <a:r>
              <a:rPr lang="ru-RU" sz="2000" dirty="0" smtClean="0"/>
              <a:t>, </a:t>
            </a:r>
            <a:r>
              <a:rPr lang="ru-RU" sz="2000" dirty="0" err="1" smtClean="0"/>
              <a:t>Симәк</a:t>
            </a:r>
            <a:r>
              <a:rPr lang="ru-RU" sz="2000" dirty="0" smtClean="0"/>
              <a:t> </a:t>
            </a:r>
            <a:r>
              <a:rPr lang="ru-RU" sz="2000" dirty="0" err="1" smtClean="0"/>
              <a:t>авылында</a:t>
            </a:r>
            <a:r>
              <a:rPr lang="ru-RU" sz="2000" dirty="0" smtClean="0"/>
              <a:t> </a:t>
            </a:r>
            <a:r>
              <a:rPr lang="ru-RU" sz="2000" dirty="0" err="1" smtClean="0"/>
              <a:t>туа</a:t>
            </a:r>
            <a:r>
              <a:rPr lang="ru-RU" sz="2000" dirty="0" smtClean="0"/>
              <a:t>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1954 -1962 </a:t>
            </a:r>
            <a:r>
              <a:rPr lang="ru-RU" sz="2000" dirty="0" err="1"/>
              <a:t>елларда</a:t>
            </a:r>
            <a:r>
              <a:rPr lang="ru-RU" sz="2000" dirty="0"/>
              <a:t> </a:t>
            </a:r>
            <a:r>
              <a:rPr lang="ru-RU" sz="2000" dirty="0" err="1"/>
              <a:t>Актаныш</a:t>
            </a:r>
            <a:r>
              <a:rPr lang="ru-RU" sz="2000" dirty="0"/>
              <a:t> </a:t>
            </a:r>
            <a:r>
              <a:rPr lang="ru-RU" sz="2000" dirty="0" err="1"/>
              <a:t>районының</a:t>
            </a:r>
            <a:r>
              <a:rPr lang="ru-RU" sz="2000" dirty="0"/>
              <a:t> </a:t>
            </a:r>
            <a:r>
              <a:rPr lang="ru-RU" sz="2000" dirty="0" err="1"/>
              <a:t>Зөбәер</a:t>
            </a:r>
            <a:r>
              <a:rPr lang="ru-RU" sz="2000" dirty="0"/>
              <a:t> </a:t>
            </a:r>
            <a:r>
              <a:rPr lang="ru-RU" sz="2000" dirty="0" err="1"/>
              <a:t>сигезьеллык</a:t>
            </a:r>
            <a:r>
              <a:rPr lang="ru-RU" sz="2000" dirty="0"/>
              <a:t> </a:t>
            </a:r>
            <a:r>
              <a:rPr lang="ru-RU" sz="2000" dirty="0" err="1"/>
              <a:t>мәктәбендә</a:t>
            </a:r>
            <a:r>
              <a:rPr lang="ru-RU" sz="2000" dirty="0"/>
              <a:t> </a:t>
            </a:r>
            <a:r>
              <a:rPr lang="ru-RU" sz="2000" dirty="0" err="1"/>
              <a:t>укый</a:t>
            </a:r>
            <a:r>
              <a:rPr lang="ru-RU" sz="2000" dirty="0"/>
              <a:t>. </a:t>
            </a:r>
            <a:br>
              <a:rPr lang="ru-RU" sz="2000" dirty="0"/>
            </a:br>
            <a:r>
              <a:rPr lang="ru-RU" sz="2000" dirty="0"/>
              <a:t>1962—1966 </a:t>
            </a:r>
            <a:r>
              <a:rPr lang="ru-RU" sz="2000" dirty="0" err="1"/>
              <a:t>елларда</a:t>
            </a:r>
            <a:r>
              <a:rPr lang="ru-RU" sz="2000" dirty="0"/>
              <a:t> </a:t>
            </a:r>
            <a:r>
              <a:rPr lang="ru-RU" sz="2000" dirty="0" err="1"/>
              <a:t>Минзәлә</a:t>
            </a:r>
            <a:r>
              <a:rPr lang="ru-RU" sz="2000" dirty="0"/>
              <a:t> педагогика </a:t>
            </a:r>
            <a:r>
              <a:rPr lang="ru-RU" sz="2000" dirty="0" err="1"/>
              <a:t>училищесында</a:t>
            </a:r>
            <a:r>
              <a:rPr lang="ru-RU" sz="2000" dirty="0"/>
              <a:t> </a:t>
            </a:r>
            <a:r>
              <a:rPr lang="ru-RU" sz="2000" dirty="0" err="1"/>
              <a:t>белем</a:t>
            </a:r>
            <a:r>
              <a:rPr lang="ru-RU" sz="2000" dirty="0"/>
              <a:t> ала. </a:t>
            </a:r>
            <a:br>
              <a:rPr lang="ru-RU" sz="2000" dirty="0"/>
            </a:br>
            <a:r>
              <a:rPr lang="ru-RU" sz="2000" dirty="0"/>
              <a:t>1968 – 1973 </a:t>
            </a:r>
            <a:r>
              <a:rPr lang="ru-RU" sz="2000" dirty="0" err="1"/>
              <a:t>елларда</a:t>
            </a:r>
            <a:r>
              <a:rPr lang="ru-RU" sz="2000" dirty="0"/>
              <a:t> Казан </a:t>
            </a:r>
            <a:r>
              <a:rPr lang="ru-RU" sz="2000" dirty="0" err="1"/>
              <a:t>дәүләт</a:t>
            </a:r>
            <a:r>
              <a:rPr lang="ru-RU" sz="2000" dirty="0"/>
              <a:t> </a:t>
            </a:r>
            <a:r>
              <a:rPr lang="ru-RU" sz="2000" dirty="0" err="1"/>
              <a:t>университетының</a:t>
            </a:r>
            <a:r>
              <a:rPr lang="ru-RU" sz="2000" dirty="0"/>
              <a:t> </a:t>
            </a:r>
            <a:r>
              <a:rPr lang="ru-RU" sz="2000" dirty="0" err="1"/>
              <a:t>тарих</a:t>
            </a:r>
            <a:r>
              <a:rPr lang="ru-RU" sz="2000" dirty="0"/>
              <a:t>-филология </a:t>
            </a:r>
            <a:r>
              <a:rPr lang="ru-RU" sz="2000" dirty="0" err="1"/>
              <a:t>факультетында</a:t>
            </a:r>
            <a:r>
              <a:rPr lang="ru-RU" sz="2000" dirty="0"/>
              <a:t> татар теле </a:t>
            </a:r>
            <a:r>
              <a:rPr lang="ru-RU" sz="2000" dirty="0" err="1"/>
              <a:t>һәм</a:t>
            </a:r>
            <a:r>
              <a:rPr lang="ru-RU" sz="2000" dirty="0"/>
              <a:t> </a:t>
            </a:r>
            <a:r>
              <a:rPr lang="ru-RU" sz="2000" dirty="0" err="1"/>
              <a:t>әдәбияты</a:t>
            </a:r>
            <a:r>
              <a:rPr lang="ru-RU" sz="2000" dirty="0"/>
              <a:t> </a:t>
            </a:r>
            <a:r>
              <a:rPr lang="ru-RU" sz="2000" dirty="0" err="1"/>
              <a:t>бүлеген</a:t>
            </a:r>
            <a:r>
              <a:rPr lang="ru-RU" sz="2000" dirty="0"/>
              <a:t> </a:t>
            </a:r>
            <a:r>
              <a:rPr lang="ru-RU" sz="2000" dirty="0" err="1"/>
              <a:t>тәмамлый</a:t>
            </a:r>
            <a:r>
              <a:rPr lang="ru-RU" sz="2000" dirty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Эльмира </a:t>
            </a:r>
            <a:r>
              <a:rPr lang="ru-RU" sz="2000" dirty="0" err="1"/>
              <a:t>Мөхәммәт</a:t>
            </a:r>
            <a:r>
              <a:rPr lang="ru-RU" sz="2000" dirty="0"/>
              <a:t> </a:t>
            </a:r>
            <a:r>
              <a:rPr lang="ru-RU" sz="2000" dirty="0" err="1"/>
              <a:t>кызы</a:t>
            </a:r>
            <a:r>
              <a:rPr lang="ru-RU" sz="2000" dirty="0"/>
              <a:t> </a:t>
            </a:r>
            <a:r>
              <a:rPr lang="ru-RU" sz="2000" dirty="0" err="1"/>
              <a:t>Шәрифуллинаның</a:t>
            </a:r>
            <a:r>
              <a:rPr lang="ru-RU" sz="2000" dirty="0"/>
              <a:t> </a:t>
            </a:r>
            <a:r>
              <a:rPr lang="ru-RU" sz="2000" dirty="0" err="1"/>
              <a:t>иҗатында</a:t>
            </a:r>
            <a:r>
              <a:rPr lang="ru-RU" sz="2000" dirty="0"/>
              <a:t> </a:t>
            </a:r>
            <a:r>
              <a:rPr lang="ru-RU" sz="2000" dirty="0" err="1"/>
              <a:t>кызыл</a:t>
            </a:r>
            <a:r>
              <a:rPr lang="ru-RU" sz="2000" dirty="0"/>
              <a:t> </a:t>
            </a:r>
            <a:r>
              <a:rPr lang="ru-RU" sz="2000" dirty="0" err="1"/>
              <a:t>җеп</a:t>
            </a:r>
            <a:r>
              <a:rPr lang="ru-RU" sz="2000" dirty="0"/>
              <a:t> </a:t>
            </a:r>
            <a:r>
              <a:rPr lang="ru-RU" sz="2000" dirty="0" err="1"/>
              <a:t>булып</a:t>
            </a:r>
            <a:r>
              <a:rPr lang="ru-RU" sz="2000" dirty="0"/>
              <a:t> </a:t>
            </a:r>
            <a:r>
              <a:rPr lang="ru-RU" sz="2000" dirty="0" err="1"/>
              <a:t>сузылган</a:t>
            </a:r>
            <a:r>
              <a:rPr lang="ru-RU" sz="2000" dirty="0"/>
              <a:t> </a:t>
            </a:r>
            <a:r>
              <a:rPr lang="ru-RU" sz="2000" dirty="0" err="1"/>
              <a:t>төп</a:t>
            </a:r>
            <a:r>
              <a:rPr lang="ru-RU" sz="2000" dirty="0"/>
              <a:t> тема - </a:t>
            </a:r>
            <a:r>
              <a:rPr lang="ru-RU" sz="2000" dirty="0" err="1"/>
              <a:t>киләчәк</a:t>
            </a:r>
            <a:r>
              <a:rPr lang="ru-RU" sz="2000" dirty="0"/>
              <a:t> </a:t>
            </a:r>
            <a:r>
              <a:rPr lang="ru-RU" sz="2000" dirty="0" err="1"/>
              <a:t>буыннарыбызда</a:t>
            </a:r>
            <a:r>
              <a:rPr lang="ru-RU" sz="2000" dirty="0"/>
              <a:t>: </a:t>
            </a:r>
            <a:r>
              <a:rPr lang="ru-RU" sz="2000" dirty="0" err="1"/>
              <a:t>ата-анага</a:t>
            </a:r>
            <a:r>
              <a:rPr lang="ru-RU" sz="2000" dirty="0"/>
              <a:t>, </a:t>
            </a:r>
            <a:r>
              <a:rPr lang="ru-RU" sz="2000" dirty="0" err="1"/>
              <a:t>туган</a:t>
            </a:r>
            <a:r>
              <a:rPr lang="ru-RU" sz="2000" dirty="0"/>
              <a:t> </a:t>
            </a:r>
            <a:r>
              <a:rPr lang="ru-RU" sz="2000" dirty="0" err="1"/>
              <a:t>илгә</a:t>
            </a:r>
            <a:r>
              <a:rPr lang="ru-RU" sz="2000" dirty="0"/>
              <a:t>, </a:t>
            </a:r>
            <a:r>
              <a:rPr lang="ru-RU" sz="2000" dirty="0" err="1"/>
              <a:t>туган</a:t>
            </a:r>
            <a:r>
              <a:rPr lang="ru-RU" sz="2000" dirty="0"/>
              <a:t> </a:t>
            </a:r>
            <a:r>
              <a:rPr lang="ru-RU" sz="2000" dirty="0" err="1"/>
              <a:t>җиргә</a:t>
            </a:r>
            <a:r>
              <a:rPr lang="ru-RU" sz="2000" dirty="0"/>
              <a:t>, </a:t>
            </a:r>
            <a:r>
              <a:rPr lang="ru-RU" sz="2000" dirty="0" err="1"/>
              <a:t>туган</a:t>
            </a:r>
            <a:r>
              <a:rPr lang="ru-RU" sz="2000" dirty="0"/>
              <a:t> </a:t>
            </a:r>
            <a:r>
              <a:rPr lang="ru-RU" sz="2000" dirty="0" err="1"/>
              <a:t>телгә</a:t>
            </a:r>
            <a:r>
              <a:rPr lang="ru-RU" sz="2000" dirty="0"/>
              <a:t>, </a:t>
            </a:r>
            <a:r>
              <a:rPr lang="ru-RU" sz="2000" dirty="0" err="1"/>
              <a:t>гореф-гадәтләребезгә</a:t>
            </a:r>
            <a:r>
              <a:rPr lang="ru-RU" sz="2000" dirty="0"/>
              <a:t>, </a:t>
            </a:r>
            <a:r>
              <a:rPr lang="ru-RU" sz="2000" dirty="0" err="1"/>
              <a:t>олуг</a:t>
            </a:r>
            <a:r>
              <a:rPr lang="ru-RU" sz="2000" dirty="0"/>
              <a:t> </a:t>
            </a:r>
            <a:r>
              <a:rPr lang="ru-RU" sz="2000" dirty="0" err="1"/>
              <a:t>шәхесләребезгә</a:t>
            </a:r>
            <a:r>
              <a:rPr lang="ru-RU" sz="2000" dirty="0"/>
              <a:t>, </a:t>
            </a:r>
            <a:r>
              <a:rPr lang="ru-RU" sz="2000" dirty="0" err="1"/>
              <a:t>тарихи</a:t>
            </a:r>
            <a:r>
              <a:rPr lang="ru-RU" sz="2000" dirty="0"/>
              <a:t> </a:t>
            </a:r>
            <a:r>
              <a:rPr lang="ru-RU" sz="2000" dirty="0" err="1"/>
              <a:t>үткәнебезгә</a:t>
            </a:r>
            <a:r>
              <a:rPr lang="ru-RU" sz="2000" dirty="0"/>
              <a:t> </a:t>
            </a:r>
            <a:r>
              <a:rPr lang="ru-RU" sz="2000" dirty="0" err="1"/>
              <a:t>мәхәббәт</a:t>
            </a:r>
            <a:r>
              <a:rPr lang="ru-RU" sz="2000" dirty="0"/>
              <a:t>, </a:t>
            </a:r>
            <a:r>
              <a:rPr lang="ru-RU" sz="2000" dirty="0" err="1"/>
              <a:t>игътибар</a:t>
            </a:r>
            <a:r>
              <a:rPr lang="ru-RU" sz="2000" dirty="0"/>
              <a:t> </a:t>
            </a:r>
            <a:r>
              <a:rPr lang="ru-RU" sz="2000" dirty="0" err="1"/>
              <a:t>һәм</a:t>
            </a:r>
            <a:r>
              <a:rPr lang="ru-RU" sz="2000" dirty="0"/>
              <a:t> </a:t>
            </a:r>
            <a:r>
              <a:rPr lang="ru-RU" sz="2000" dirty="0" err="1"/>
              <a:t>ихтирам</a:t>
            </a:r>
            <a:r>
              <a:rPr lang="ru-RU" sz="2000" dirty="0"/>
              <a:t> </a:t>
            </a:r>
            <a:r>
              <a:rPr lang="ru-RU" sz="2000" dirty="0" err="1"/>
              <a:t>тәрбияләү</a:t>
            </a:r>
            <a:r>
              <a:rPr lang="ru-RU" sz="2000" dirty="0"/>
              <a:t>. </a:t>
            </a:r>
            <a:r>
              <a:rPr lang="ru-RU" sz="2000" dirty="0" err="1"/>
              <a:t>Алмашка</a:t>
            </a:r>
            <a:r>
              <a:rPr lang="ru-RU" sz="2000" dirty="0"/>
              <a:t> </a:t>
            </a:r>
            <a:r>
              <a:rPr lang="ru-RU" sz="2000" dirty="0" err="1"/>
              <a:t>зирәк</a:t>
            </a:r>
            <a:r>
              <a:rPr lang="ru-RU" sz="2000" dirty="0"/>
              <a:t> </a:t>
            </a:r>
            <a:r>
              <a:rPr lang="ru-RU" sz="2000" dirty="0" err="1"/>
              <a:t>акыллы</a:t>
            </a:r>
            <a:r>
              <a:rPr lang="ru-RU" sz="2000" dirty="0"/>
              <a:t>, </a:t>
            </a:r>
            <a:r>
              <a:rPr lang="ru-RU" sz="2000" dirty="0" err="1"/>
              <a:t>миһербанлы</a:t>
            </a:r>
            <a:r>
              <a:rPr lang="ru-RU" sz="2000" dirty="0"/>
              <a:t>, </a:t>
            </a:r>
            <a:r>
              <a:rPr lang="ru-RU" sz="2000" dirty="0" err="1"/>
              <a:t>иманлы</a:t>
            </a:r>
            <a:r>
              <a:rPr lang="ru-RU" sz="2000" dirty="0"/>
              <a:t> </a:t>
            </a:r>
            <a:r>
              <a:rPr lang="ru-RU" sz="2000" dirty="0" err="1"/>
              <a:t>шәхесләр</a:t>
            </a:r>
            <a:r>
              <a:rPr lang="ru-RU" sz="2000" dirty="0"/>
              <a:t> </a:t>
            </a:r>
            <a:r>
              <a:rPr lang="ru-RU" sz="2000" dirty="0" err="1"/>
              <a:t>үстерү</a:t>
            </a:r>
            <a:r>
              <a:rPr lang="ru-RU" sz="2000" dirty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471"/>
            <a:ext cx="4892040" cy="3675145"/>
          </a:xfrm>
        </p:spPr>
      </p:pic>
    </p:spTree>
    <p:extLst>
      <p:ext uri="{BB962C8B-B14F-4D97-AF65-F5344CB8AC3E}">
        <p14:creationId xmlns:p14="http://schemas.microsoft.com/office/powerpoint/2010/main" val="417407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2442" y="3272919"/>
            <a:ext cx="2626614" cy="1116202"/>
          </a:xfrm>
        </p:spPr>
        <p:txBody>
          <a:bodyPr/>
          <a:lstStyle/>
          <a:p>
            <a:r>
              <a:rPr lang="tt-RU" dirty="0" smtClean="0"/>
              <a:t>Балык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Канаты бар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каурыйсыз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бар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керфексез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Күлмәге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тулы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тәңкә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тагылган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җепсез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Канаты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бар − очмыйдыр,</a:t>
            </a:r>
            <a:br>
              <a:rPr lang="tt-RU" dirty="0">
                <a:latin typeface="Times New Roman" pitchFamily="18" charset="0"/>
                <a:cs typeface="Times New Roman" pitchFamily="18" charset="0"/>
              </a:rPr>
            </a:br>
            <a:r>
              <a:rPr lang="tt-RU" dirty="0">
                <a:latin typeface="Times New Roman" pitchFamily="18" charset="0"/>
                <a:cs typeface="Times New Roman" pitchFamily="18" charset="0"/>
              </a:rPr>
              <a:t>Күккә карамыйдыр,</a:t>
            </a:r>
            <a:br>
              <a:rPr lang="tt-RU" dirty="0">
                <a:latin typeface="Times New Roman" pitchFamily="18" charset="0"/>
                <a:cs typeface="Times New Roman" pitchFamily="18" charset="0"/>
              </a:rPr>
            </a:br>
            <a:r>
              <a:rPr lang="tt-RU" dirty="0">
                <a:latin typeface="Times New Roman" pitchFamily="18" charset="0"/>
                <a:cs typeface="Times New Roman" pitchFamily="18" charset="0"/>
              </a:rPr>
              <a:t>Аяклары юк − йөридер,</a:t>
            </a:r>
            <a:br>
              <a:rPr lang="tt-RU" dirty="0">
                <a:latin typeface="Times New Roman" pitchFamily="18" charset="0"/>
                <a:cs typeface="Times New Roman" pitchFamily="18" charset="0"/>
              </a:rPr>
            </a:br>
            <a:r>
              <a:rPr lang="tt-RU" dirty="0">
                <a:latin typeface="Times New Roman" pitchFamily="18" charset="0"/>
                <a:cs typeface="Times New Roman" pitchFamily="18" charset="0"/>
              </a:rPr>
              <a:t>Җирдә тормыйдыр,</a:t>
            </a:r>
            <a:br>
              <a:rPr lang="tt-RU" dirty="0">
                <a:latin typeface="Times New Roman" pitchFamily="18" charset="0"/>
                <a:cs typeface="Times New Roman" pitchFamily="18" charset="0"/>
              </a:rPr>
            </a:br>
            <a:r>
              <a:rPr lang="tt-RU" dirty="0">
                <a:latin typeface="Times New Roman" pitchFamily="18" charset="0"/>
                <a:cs typeface="Times New Roman" pitchFamily="18" charset="0"/>
              </a:rPr>
              <a:t>Кешеләрне белмидер.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J:\459293e992ce47404c91779d16b1224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31" y="750887"/>
            <a:ext cx="3121025" cy="214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7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978" y="4370198"/>
            <a:ext cx="7886700" cy="1325563"/>
          </a:xfrm>
        </p:spPr>
        <p:txBody>
          <a:bodyPr/>
          <a:lstStyle/>
          <a:p>
            <a:r>
              <a:rPr lang="tt-RU" dirty="0" smtClean="0"/>
              <a:t>Бүгенге </a:t>
            </a:r>
            <a:r>
              <a:rPr lang="tt-RU" dirty="0"/>
              <a:t>дәрестә нәрсә турында </a:t>
            </a:r>
            <a:r>
              <a:rPr lang="tt-RU" dirty="0" smtClean="0"/>
              <a:t>сөйләшербез?</a:t>
            </a:r>
            <a:endParaRPr lang="ru-RU" dirty="0"/>
          </a:p>
        </p:txBody>
      </p:sp>
      <p:pic>
        <p:nvPicPr>
          <p:cNvPr id="3076" name="Picture 4" descr="J:\depositphotos_105257534_stock_illustration_scientist_owl_on_branch_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393" y="704088"/>
            <a:ext cx="3645313" cy="312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07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t-RU" sz="5400" dirty="0" smtClean="0"/>
              <a:t>ТАКЫЯ-</a:t>
            </a:r>
            <a:r>
              <a:rPr lang="ru-RU" sz="5400" dirty="0"/>
              <a:t>венок </a:t>
            </a:r>
            <a:endParaRPr lang="tt-RU" sz="5400" dirty="0" smtClean="0"/>
          </a:p>
          <a:p>
            <a:pPr marL="0" indent="0">
              <a:buNone/>
            </a:pPr>
            <a:r>
              <a:rPr lang="tt-RU" sz="5400" dirty="0" smtClean="0"/>
              <a:t>НӘЗБЕРЕК -</a:t>
            </a:r>
            <a:r>
              <a:rPr lang="ru-RU" sz="5400" dirty="0"/>
              <a:t> привередливый, разборчивый (в еде)</a:t>
            </a:r>
            <a:endParaRPr lang="tt-RU" sz="5400" dirty="0" smtClean="0"/>
          </a:p>
          <a:p>
            <a:pPr marL="0" indent="0">
              <a:buNone/>
            </a:pPr>
            <a:r>
              <a:rPr lang="tt-RU" sz="5400" dirty="0" smtClean="0"/>
              <a:t>ШӘМӘХӘ -фиолетовый</a:t>
            </a:r>
          </a:p>
          <a:p>
            <a:pPr marL="0" indent="0">
              <a:buNone/>
            </a:pPr>
            <a:r>
              <a:rPr lang="tt-RU" sz="5400" dirty="0" smtClean="0"/>
              <a:t>АЛТЫНСУ-золотистый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17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Алтын балык-Золотая рыбка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75" y="1825625"/>
            <a:ext cx="7446249" cy="4351338"/>
          </a:xfrm>
        </p:spPr>
      </p:pic>
    </p:spTree>
    <p:extLst>
      <p:ext uri="{BB962C8B-B14F-4D97-AF65-F5344CB8AC3E}">
        <p14:creationId xmlns:p14="http://schemas.microsoft.com/office/powerpoint/2010/main" val="74894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t-RU" b="1" dirty="0"/>
              <a:t>-Урманда сукмактан йөрергә ярый.</a:t>
            </a:r>
            <a:endParaRPr lang="ru-RU" dirty="0"/>
          </a:p>
          <a:p>
            <a:r>
              <a:rPr lang="tt-RU" b="1" dirty="0"/>
              <a:t>Чишмәләрне чистартырга кирәк.</a:t>
            </a:r>
            <a:endParaRPr lang="ru-RU" dirty="0"/>
          </a:p>
          <a:p>
            <a:r>
              <a:rPr lang="tt-RU" b="1" dirty="0"/>
              <a:t>Агачларны сындырырга ярамый.</a:t>
            </a:r>
            <a:endParaRPr lang="ru-RU" dirty="0"/>
          </a:p>
          <a:p>
            <a:r>
              <a:rPr lang="tt-RU" b="1" dirty="0"/>
              <a:t>  Су буенда карамак белән  балык тотарга ярый</a:t>
            </a:r>
            <a:endParaRPr lang="ru-RU" dirty="0"/>
          </a:p>
          <a:p>
            <a:r>
              <a:rPr lang="tt-RU" b="1" dirty="0"/>
              <a:t>Җиләк, гөмбәләрне тапатрга, типкәләргә ярый.</a:t>
            </a:r>
            <a:endParaRPr lang="ru-RU" dirty="0"/>
          </a:p>
          <a:p>
            <a:r>
              <a:rPr lang="tt-RU" b="1" dirty="0"/>
              <a:t>Кош ояларын туздырырга ярамый.</a:t>
            </a:r>
            <a:endParaRPr lang="ru-RU" dirty="0"/>
          </a:p>
          <a:p>
            <a:r>
              <a:rPr lang="tt-RU" b="1" dirty="0"/>
              <a:t>Кошлар сайравын тыңларга ярый.</a:t>
            </a:r>
            <a:endParaRPr lang="ru-RU" dirty="0"/>
          </a:p>
          <a:p>
            <a:r>
              <a:rPr lang="tt-RU" b="1" dirty="0"/>
              <a:t>Үләннәрне, чәчәкләрне сәбәпсез таптарга, күпләп өзәргә ярамый.</a:t>
            </a:r>
            <a:endParaRPr lang="ru-RU" dirty="0"/>
          </a:p>
          <a:p>
            <a:r>
              <a:rPr lang="tt-RU" b="1" dirty="0"/>
              <a:t> Сулыкларга чүп ташларга ярый.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08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Утызынчы</a:t>
            </a:r>
            <a:r>
              <a:rPr lang="ru-RU" dirty="0" smtClean="0"/>
              <a:t> ноябрь.</a:t>
            </a:r>
            <a:br>
              <a:rPr lang="ru-RU" dirty="0" smtClean="0"/>
            </a:br>
            <a:r>
              <a:rPr lang="ru-RU" dirty="0" smtClean="0"/>
              <a:t>Алтын балык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 Балык</a:t>
            </a:r>
          </a:p>
          <a:p>
            <a:pPr marL="0" indent="0">
              <a:buNone/>
            </a:pPr>
            <a:r>
              <a:rPr lang="ru-RU" sz="4400" dirty="0" smtClean="0"/>
              <a:t>2</a:t>
            </a:r>
            <a:r>
              <a:rPr lang="ru-RU" sz="4400" dirty="0" smtClean="0"/>
              <a:t>. </a:t>
            </a:r>
            <a:r>
              <a:rPr lang="ru-RU" sz="4400" dirty="0" smtClean="0"/>
              <a:t> Алтын, </a:t>
            </a:r>
            <a:r>
              <a:rPr lang="ru-RU" sz="4400" dirty="0" err="1" smtClean="0"/>
              <a:t>матур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3.</a:t>
            </a:r>
            <a:r>
              <a:rPr lang="tt-RU" sz="4400" dirty="0" smtClean="0"/>
              <a:t>Йөзә, булыша, теләк үти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4. Алтын балык </a:t>
            </a:r>
            <a:r>
              <a:rPr lang="ru-RU" sz="4400" dirty="0" err="1" smtClean="0"/>
              <a:t>әкияттә</a:t>
            </a:r>
            <a:r>
              <a:rPr lang="ru-RU" sz="4400" dirty="0" smtClean="0"/>
              <a:t> </a:t>
            </a:r>
            <a:r>
              <a:rPr lang="ru-RU" sz="4400" dirty="0" err="1" smtClean="0"/>
              <a:t>генә</a:t>
            </a:r>
            <a:r>
              <a:rPr lang="ru-RU" sz="4400" dirty="0" smtClean="0"/>
              <a:t> </a:t>
            </a:r>
            <a:r>
              <a:rPr lang="ru-RU" sz="4400" dirty="0" err="1" smtClean="0"/>
              <a:t>була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5.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444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259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Эльмира Шарифуллина 1947елның 4 июнендә, Симәк авылында туа.  1954 -1962 елларда Актаныш районының Зөбәер сигезьеллык мәктәбендә укый.  1962—1966 елларда Минзәлә педагогика училищесында белем ала.  1968 – 1973 елларда Казан дәүләт университетының тарих-филология факультетында татар теле һәм әдәбияты бүлеген тәмамлый.  Эльмира Мөхәммәт кызы Шәрифуллинаның иҗатында кызыл җеп булып сузылган төп тема - киләчәк буыннарыбызда: ата-анага, туган илгә, туган җиргә, туган телгә, гореф-гадәтләребезгә, олуг шәхесләребезгә, тарихи үткәнебезгә мәхәббәт, игътибар һәм ихтирам тәрбияләү. Алмашка зирәк акыллы, миһербанлы, иманлы шәхесләр үстерү.  </vt:lpstr>
      <vt:lpstr>Балык </vt:lpstr>
      <vt:lpstr>Бүгенге дәрестә нәрсә турында сөйләшербез?</vt:lpstr>
      <vt:lpstr>Презентация PowerPoint</vt:lpstr>
      <vt:lpstr>Алтын балык-Золотая рыбка</vt:lpstr>
      <vt:lpstr>Презентация PowerPoint</vt:lpstr>
      <vt:lpstr> Утызынчы ноябрь. Алтын балык </vt:lpstr>
      <vt:lpstr>Өй эше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 Merkuschew</dc:creator>
  <cp:lastModifiedBy>Учитель</cp:lastModifiedBy>
  <cp:revision>22</cp:revision>
  <dcterms:created xsi:type="dcterms:W3CDTF">2020-02-05T17:37:49Z</dcterms:created>
  <dcterms:modified xsi:type="dcterms:W3CDTF">2021-11-30T10:07:50Z</dcterms:modified>
</cp:coreProperties>
</file>