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12" r:id="rId1"/>
  </p:sldMasterIdLst>
  <p:notesMasterIdLst>
    <p:notesMasterId r:id="rId18"/>
  </p:notesMasterIdLst>
  <p:sldIdLst>
    <p:sldId id="310" r:id="rId2"/>
    <p:sldId id="305" r:id="rId3"/>
    <p:sldId id="257" r:id="rId4"/>
    <p:sldId id="309" r:id="rId5"/>
    <p:sldId id="281" r:id="rId6"/>
    <p:sldId id="300" r:id="rId7"/>
    <p:sldId id="297" r:id="rId8"/>
    <p:sldId id="311" r:id="rId9"/>
    <p:sldId id="270" r:id="rId10"/>
    <p:sldId id="313" r:id="rId11"/>
    <p:sldId id="314" r:id="rId12"/>
    <p:sldId id="315" r:id="rId13"/>
    <p:sldId id="316" r:id="rId14"/>
    <p:sldId id="302" r:id="rId15"/>
    <p:sldId id="306" r:id="rId16"/>
    <p:sldId id="267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nstantia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nstantia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66CC"/>
    <a:srgbClr val="CC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9" autoAdjust="0"/>
    <p:restoredTop sz="93375" autoAdjust="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ABA81E-762F-449F-8C37-C625AB1A7416}" type="datetimeFigureOut">
              <a:rPr lang="ru-RU" smtClean="0"/>
              <a:pPr/>
              <a:t>02.04.2022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26EC19-7E7D-4909-AF15-F1D222C3A31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124330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7BA277D-2935-486C-A517-FE877D98A294}" type="datetimeFigureOut">
              <a:rPr lang="ru-RU" smtClean="0"/>
              <a:pPr>
                <a:defRPr/>
              </a:pPr>
              <a:t>02.04.2022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B99F175A-76DA-42CD-A5F1-F3FDC92E610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D3D005-B3CD-4190-98FD-53FC9AB8863D}" type="datetimeFigureOut">
              <a:rPr lang="ru-RU" smtClean="0"/>
              <a:pPr>
                <a:defRPr/>
              </a:pPr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79F935C-A36D-4FB1-A367-C44DF4E2A50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A378225-3A7D-4F47-BEA6-E635B2539226}" type="datetimeFigureOut">
              <a:rPr lang="ru-RU" smtClean="0"/>
              <a:pPr>
                <a:defRPr/>
              </a:pPr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64622D0-0832-43E6-960C-6E4ADDC4B89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1E1B058-2984-4147-9D86-DC8DADFEED31}" type="datetimeFigureOut">
              <a:rPr lang="ru-RU" smtClean="0"/>
              <a:pPr>
                <a:defRPr/>
              </a:pPr>
              <a:t>02.04.2022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pPr>
              <a:defRPr/>
            </a:pPr>
            <a:fld id="{BBA5C241-C524-4015-96F6-0C1152C56B1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E52BB58-E275-4A03-9890-397CE98B19EC}" type="datetimeFigureOut">
              <a:rPr lang="ru-RU" smtClean="0"/>
              <a:pPr>
                <a:defRPr/>
              </a:pPr>
              <a:t>02.04.2022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3881B4A-197D-4B24-BB36-D56CC9574B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80CF50-BFB3-4C6A-84CA-353B1268D376}" type="datetimeFigureOut">
              <a:rPr lang="ru-RU" smtClean="0"/>
              <a:pPr>
                <a:defRPr/>
              </a:pPr>
              <a:t>02.04.2022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D4E7F3B-A4FD-44FA-A11C-64D37A83A49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AB19056-EEDB-4E55-8E73-DBD4145DAD06}" type="datetimeFigureOut">
              <a:rPr lang="ru-RU" smtClean="0"/>
              <a:pPr>
                <a:defRPr/>
              </a:pPr>
              <a:t>02.04.2022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pPr>
              <a:defRPr/>
            </a:pPr>
            <a:fld id="{E75C2A88-1B96-49D4-92A0-A661A6108B04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E6E089-ACB2-4B09-9E09-2AED9AF70B24}" type="datetimeFigureOut">
              <a:rPr lang="ru-RU" smtClean="0"/>
              <a:pPr>
                <a:defRPr/>
              </a:pPr>
              <a:t>02.04.2022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1AC6110-2729-4861-AFB0-FDC96135078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039787-2E0D-4CDC-B44E-95319BC84832}" type="datetimeFigureOut">
              <a:rPr lang="ru-RU" smtClean="0"/>
              <a:pPr>
                <a:defRPr/>
              </a:pPr>
              <a:t>02.04.2022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85FD6E0-6C2F-44DD-8A20-1891376788B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52AB2D-661F-4754-B39F-E4D660088C98}" type="datetimeFigureOut">
              <a:rPr lang="ru-RU" smtClean="0"/>
              <a:pPr>
                <a:defRPr/>
              </a:pPr>
              <a:t>02.04.2022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D813BB-E90D-4131-A1BC-09A53155345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F384ACB-FC1B-462B-A09F-9720309552A2}" type="datetimeFigureOut">
              <a:rPr lang="ru-RU" smtClean="0"/>
              <a:pPr>
                <a:defRPr/>
              </a:pPr>
              <a:t>02.04.2022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9B60E27-FA50-4591-A84E-B26FE16FDEF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8A3D43AE-9CDE-47EF-AD0A-E04538E7CD9F}" type="datetimeFigureOut">
              <a:rPr lang="ru-RU" smtClean="0"/>
              <a:pPr>
                <a:defRPr/>
              </a:pPr>
              <a:t>02.04.2022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ED54AAD2-B4FD-4A0B-8929-D43889A7E39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3" r:id="rId1"/>
    <p:sldLayoutId id="2147483914" r:id="rId2"/>
    <p:sldLayoutId id="2147483915" r:id="rId3"/>
    <p:sldLayoutId id="2147483916" r:id="rId4"/>
    <p:sldLayoutId id="2147483917" r:id="rId5"/>
    <p:sldLayoutId id="2147483918" r:id="rId6"/>
    <p:sldLayoutId id="2147483919" r:id="rId7"/>
    <p:sldLayoutId id="2147483920" r:id="rId8"/>
    <p:sldLayoutId id="2147483921" r:id="rId9"/>
    <p:sldLayoutId id="2147483922" r:id="rId10"/>
    <p:sldLayoutId id="214748392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государственное  бюджетное общеобразовательное учреждение средняя общеобразовательная школа № 4 имени Героя Советского Союза  Д.П. Левина городского округа Сызрань Самарской области, СП «Детский сад №56»</a:t>
            </a:r>
            <a:r>
              <a:rPr lang="ru-RU" sz="1400" b="1" i="1" dirty="0" smtClean="0"/>
              <a:t/>
            </a:r>
            <a:br>
              <a:rPr lang="ru-RU" sz="1400" b="1" i="1" dirty="0" smtClean="0"/>
            </a:br>
            <a:r>
              <a:rPr lang="ru-RU" sz="1400" b="1" i="1" dirty="0" smtClean="0"/>
              <a:t> </a:t>
            </a:r>
            <a:r>
              <a:rPr lang="ru-RU" sz="1400" dirty="0" smtClean="0"/>
              <a:t/>
            </a:r>
            <a:br>
              <a:rPr lang="ru-RU" sz="1400" dirty="0" smtClean="0"/>
            </a:br>
            <a:endParaRPr lang="ru-RU" sz="1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algn="ctr"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10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1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«Игры с песком в летний период»</a:t>
            </a:r>
          </a:p>
          <a:p>
            <a:pPr algn="ctr"/>
            <a:endParaRPr lang="ru-RU" sz="100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5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450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b="1" i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05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1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</a:p>
          <a:p>
            <a:pPr algn="ctr">
              <a:buNone/>
            </a:pPr>
            <a:endParaRPr lang="ru-RU" sz="21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7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7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7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Подготовил: воспитатель Полякова Н.М.</a:t>
            </a:r>
          </a:p>
          <a:p>
            <a:pPr algn="ctr">
              <a:buNone/>
            </a:pPr>
            <a:endParaRPr lang="ru-RU" sz="7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ru-RU" sz="7200" b="1" i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72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г. Сызрань 2020г.</a:t>
            </a:r>
          </a:p>
          <a:p>
            <a:pPr algn="ctr"/>
            <a:endParaRPr lang="ru-RU" sz="7200" b="1" i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sz="7200" b="1" dirty="0" smtClean="0"/>
              <a:t> </a:t>
            </a:r>
            <a:endParaRPr lang="ru-RU" sz="7200" dirty="0" smtClean="0"/>
          </a:p>
          <a:p>
            <a:endParaRPr lang="ru-RU" dirty="0"/>
          </a:p>
        </p:txBody>
      </p:sp>
      <p:pic>
        <p:nvPicPr>
          <p:cNvPr id="4" name="Содержимое 4" descr="https://img-fotki.yandex.ru/get/5600/200418627.ad/0_12c415_8c7e5be0_orig.png"/>
          <p:cNvPicPr>
            <a:picLocks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5446768" y="5143512"/>
            <a:ext cx="3697232" cy="15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142852"/>
            <a:ext cx="8686800" cy="785818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Опыты с песком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500034" y="2071678"/>
            <a:ext cx="3071834" cy="4429156"/>
          </a:xfrm>
          <a:solidFill>
            <a:schemeClr val="bg2"/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endParaRPr lang="ru-RU" sz="6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6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№1 «Откуда берётся песок»</a:t>
            </a:r>
            <a:endParaRPr lang="ru-RU" sz="6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Материал: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 камни, листы белой бумаги, лупа.</a:t>
            </a:r>
          </a:p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sz="6400" b="1" dirty="0" err="1" smtClean="0">
                <a:latin typeface="Times New Roman" pitchFamily="18" charset="0"/>
                <a:cs typeface="Times New Roman" pitchFamily="18" charset="0"/>
              </a:rPr>
              <a:t>эксперимента:в</a:t>
            </a:r>
            <a:r>
              <a:rPr lang="ru-RU" sz="6400" dirty="0" err="1" smtClean="0">
                <a:latin typeface="Times New Roman" pitchFamily="18" charset="0"/>
                <a:cs typeface="Times New Roman" pitchFamily="18" charset="0"/>
              </a:rPr>
              <a:t>озьмите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 2 камня и постучите ими друг о друга, потрите их над листом бумаге.</a:t>
            </a:r>
          </a:p>
          <a:p>
            <a:pPr lvl="0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Как вы думаете, что это сыплется?</a:t>
            </a:r>
          </a:p>
          <a:p>
            <a:pPr lvl="0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Возьмите лупы, рассмотрите это.</a:t>
            </a:r>
          </a:p>
          <a:p>
            <a:pPr lvl="0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Как мы получили песок?</a:t>
            </a:r>
          </a:p>
          <a:p>
            <a:pPr lvl="0"/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Как в природе появляется песок?</a:t>
            </a:r>
          </a:p>
          <a:p>
            <a:pPr>
              <a:buNone/>
            </a:pPr>
            <a:r>
              <a:rPr lang="ru-RU" sz="6400" b="1" dirty="0" smtClean="0">
                <a:latin typeface="Times New Roman" pitchFamily="18" charset="0"/>
                <a:cs typeface="Times New Roman" pitchFamily="18" charset="0"/>
              </a:rPr>
              <a:t>Вывод: </a:t>
            </a:r>
            <a:r>
              <a:rPr lang="ru-RU" sz="6400" dirty="0" smtClean="0">
                <a:latin typeface="Times New Roman" pitchFamily="18" charset="0"/>
                <a:cs typeface="Times New Roman" pitchFamily="18" charset="0"/>
              </a:rPr>
              <a:t>Ветер, вода разрушают камни, в результате чего и появляется песок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. 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071934" y="1928802"/>
            <a:ext cx="4857784" cy="4786346"/>
          </a:xfrm>
          <a:solidFill>
            <a:schemeClr val="bg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№2 «Из чего состоит песок» Материал: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стаканчики с песком, листы белой бумаги, лупы.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Ход эксперимента: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Насыпьте песок на листок бумаге, с помощью лупы рассмотрите его.</a:t>
            </a:r>
          </a:p>
          <a:p>
            <a:pPr marL="0" lvl="0" indent="0"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Из чего состоит песок? (зёрнышек – песчинок)</a:t>
            </a:r>
          </a:p>
          <a:p>
            <a:pPr marL="0" lvl="0" indent="0"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Как выглядят песчинки?</a:t>
            </a:r>
          </a:p>
          <a:p>
            <a:pPr marL="0" lvl="0" indent="0"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Похожи ли песчинки одна на другую?</a:t>
            </a:r>
          </a:p>
          <a:p>
            <a:pPr marL="0" indent="0"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Чтобы получилось большая горка песка нужно очень много песка.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Вывод: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Песок состоит из мелких песчинок, которые не прилипают друг к другу.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№3 «Легко ли сыпется песок»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Материал: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подносы с песком.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Ход эксперимента: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Предложить набрать в кулачок горсть песка и выпустить его маленькой струйкой.</a:t>
            </a:r>
          </a:p>
          <a:p>
            <a:pPr marL="0" lvl="0" indent="0">
              <a:spcBef>
                <a:spcPts val="0"/>
              </a:spcBef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Легко ли он сыпется?</a:t>
            </a:r>
          </a:p>
          <a:p>
            <a:pPr marL="0" indent="0">
              <a:spcBef>
                <a:spcPts val="0"/>
              </a:spcBef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Вывод: 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сухой песок легко сыпется и рассыпается на песчинки.</a:t>
            </a:r>
          </a:p>
          <a:p>
            <a:pPr marL="0" indent="0">
              <a:spcBef>
                <a:spcPts val="0"/>
              </a:spcBef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2844" y="1000108"/>
            <a:ext cx="900115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Интересно для детей провести элементарные опыты с песком. Экспериментируйте, добавляя разное количество воды и главное описывайте весь процесс словами, используйте прилагательные и глаголы в зависимости от консистенции песка (сырой, мокрый, жидкий, сухой, лепится, рассыпается и т.д.)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Опыты с песком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304800" y="1214422"/>
            <a:ext cx="4191000" cy="5110178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№4«Куда исчезла вода»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Материал: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стаканчики с песком и водой.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Ход эксперимента: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стаканчик с песком нальём воды. Потрогаем песок.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Каким он стал?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Куда исчезла вода?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вода быстро впитывается в песок.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№5 «Лепим из песка»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Материал: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подносы с мокрым песком.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Ход эксперимента: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Попробуем слепить из мокрого песка шарики, колбаски. Оставить до высыхания</a:t>
            </a:r>
          </a:p>
          <a:p>
            <a:pPr lvl="0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Что происходит с поделками из песка после высыхания?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Вывод: 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Из мокрого песка можно лепить, но после высыхания он рассыпается.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sz="half" idx="2"/>
          </p:nvPr>
        </p:nvSpPr>
        <p:spPr>
          <a:xfrm>
            <a:off x="4648200" y="1214422"/>
            <a:ext cx="4343400" cy="5110178"/>
          </a:xfr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№6 «Мокрый песок принимает любую нужную форму»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Материал: 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поднос с мокрым песком, различные формочки.</a:t>
            </a:r>
          </a:p>
          <a:p>
            <a:pPr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Ход эксперимента: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Насыплем мокрый песок в формочки, сделаем фигурки.</a:t>
            </a:r>
          </a:p>
          <a:p>
            <a:pPr lvl="0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Какие фигурки получились?</a:t>
            </a:r>
          </a:p>
          <a:p>
            <a:pPr lvl="0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Из какого песка удалось сделать фигурки?</a:t>
            </a:r>
          </a:p>
          <a:p>
            <a:pPr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 Мокрый песок принимает любую форму.</a:t>
            </a:r>
          </a:p>
          <a:p>
            <a:pPr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№7 «На мокром песке остаются следы, отпечатки»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Материал: 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подносы с мокрым и сухим песком.</a:t>
            </a:r>
          </a:p>
          <a:p>
            <a:pPr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Ход эксперимента:</a:t>
            </a: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Предложить на сухом песке оставить отпечатки ладошек.</a:t>
            </a:r>
          </a:p>
          <a:p>
            <a:pPr lvl="0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Хорошо видны отпечатки?</a:t>
            </a:r>
          </a:p>
          <a:p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Педагог смачивает песок, перемешивает его, ровняет, предлагает на мокром песке оставить отпечатки ладошек.</a:t>
            </a:r>
          </a:p>
          <a:p>
            <a:pPr lvl="0"/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Теперь получается? (Посмотрите, виден каждый пальчик)</a:t>
            </a:r>
          </a:p>
          <a:p>
            <a:pPr>
              <a:buNone/>
            </a:pPr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Вывод: 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На мокром песке остаются следы, отпечатки, а на сухом нет.</a:t>
            </a:r>
          </a:p>
          <a:p>
            <a:endParaRPr lang="ru-RU" sz="5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142844" y="285728"/>
            <a:ext cx="3786214" cy="5319730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Песочная страна» (рисование сухим песком)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Материал: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сухой песок, листы бумаги с нарисованными картинками, клеящие карандаши.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Ход: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Предложить клеящим карандашом обвести весь рисунок, а потом на клей насыпать сухой песок.</a:t>
            </a: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Стряхнув лишний песок посмотреть, что получилось.</a:t>
            </a:r>
          </a:p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Вывод: 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Сухим песком можно рисовать.</a:t>
            </a:r>
          </a:p>
          <a:p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G:\песок\презентация песок\песок -фото\DSCF265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071934" y="428604"/>
            <a:ext cx="3429000" cy="227638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2" descr="G:\песок\презентация песок\песок -фото\DSCF265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9256" y="3000372"/>
            <a:ext cx="3429024" cy="2432047"/>
          </a:xfrm>
          <a:prstGeom prst="snip2DiagRect">
            <a:avLst>
              <a:gd name="adj1" fmla="val 23063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2" descr="G:\песок\презентация песок\песок -фото\DSCF2667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071670" y="4714884"/>
            <a:ext cx="3189116" cy="2000264"/>
          </a:xfrm>
          <a:prstGeom prst="rect">
            <a:avLst/>
          </a:prstGeom>
          <a:ln w="127000" cap="rnd">
            <a:solidFill>
              <a:srgbClr val="FF99CC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428628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Песочная анимация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428596" y="1071546"/>
            <a:ext cx="8215370" cy="2143138"/>
          </a:xfrm>
        </p:spPr>
        <p:txBody>
          <a:bodyPr>
            <a:normAutofit fontScale="85000" lnSpcReduction="10000"/>
          </a:bodyPr>
          <a:lstStyle/>
          <a:p>
            <a:pPr marL="0" indent="0" algn="just">
              <a:spcBef>
                <a:spcPts val="0"/>
              </a:spcBef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Рисование песком – это занятие не только творческое и увлекательное, но и полезное. Как и любое рисование, рисование песком  развивает фантазию, внимание, моторику пальцев и пространственное восприятие. Современные исследования доказывают, что, занимаясь рисованием песком, ребенок не только овладевает практическими навыками и осуществляет творческие замыслы, но и расширяет кругозор, развивает художественный вкус, приобретает способность находить красоту в обыденном, учится творчески мыслить,  а так же  активно развивается речь  и обогащается словарный запас. 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4294967295"/>
          </p:nvPr>
        </p:nvSpPr>
        <p:spPr>
          <a:xfrm>
            <a:off x="1071538" y="3357563"/>
            <a:ext cx="2928958" cy="35719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4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Рисование </a:t>
            </a:r>
            <a:r>
              <a:rPr lang="ru-RU" sz="1800" b="1" dirty="0" err="1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кулочками</a:t>
            </a:r>
            <a:endParaRPr lang="ru-RU" sz="1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4294967295"/>
          </p:nvPr>
        </p:nvSpPr>
        <p:spPr>
          <a:xfrm>
            <a:off x="5857884" y="3143248"/>
            <a:ext cx="2643206" cy="44926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800" b="1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Рисование пальчиками</a:t>
            </a:r>
            <a:endParaRPr lang="ru-RU" sz="1800" b="1" dirty="0">
              <a:solidFill>
                <a:schemeClr val="accent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 t="-40"/>
          <a:stretch>
            <a:fillRect/>
          </a:stretch>
        </p:blipFill>
        <p:spPr bwMode="auto">
          <a:xfrm>
            <a:off x="5500694" y="3665942"/>
            <a:ext cx="2643206" cy="2906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Содержимое 6" descr="G:\песок\презентация песок\Новая папка\DSCF2901.JPG"/>
          <p:cNvPicPr>
            <a:picLocks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785786" y="3929066"/>
            <a:ext cx="3643338" cy="2500330"/>
          </a:xfrm>
          <a:prstGeom prst="snip2DiagRect">
            <a:avLst>
              <a:gd name="adj1" fmla="val 10115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572132" y="1285860"/>
            <a:ext cx="2714644" cy="35719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Рисование ладошками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Текст 10"/>
          <p:cNvSpPr>
            <a:spLocks noGrp="1"/>
          </p:cNvSpPr>
          <p:nvPr>
            <p:ph type="body" idx="2"/>
          </p:nvPr>
        </p:nvSpPr>
        <p:spPr>
          <a:xfrm>
            <a:off x="457200" y="3786190"/>
            <a:ext cx="3008313" cy="428628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РИСОВАНИЕ РЕБРОМ ЛАДОНИ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G:\песок\презентация песок\Новая папка\DSCF2919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403768" y="2000240"/>
            <a:ext cx="4540193" cy="324278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6" name="Picture 3" descr="G:\песок\презентация песок\Новая папка\DSCF291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428596" y="571480"/>
            <a:ext cx="3932235" cy="277204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3357562"/>
            <a:ext cx="3214710" cy="428628"/>
          </a:xfrm>
        </p:spPr>
        <p:txBody>
          <a:bodyPr>
            <a:normAutofit/>
          </a:bodyPr>
          <a:lstStyle/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«Железная дорога»</a:t>
            </a:r>
            <a:endParaRPr lang="ru-RU" sz="1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214290"/>
            <a:ext cx="2718920" cy="42862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Летом в деревне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5572132" y="285728"/>
            <a:ext cx="3000396" cy="42862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«Морской путь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214941" y="785795"/>
            <a:ext cx="3551407" cy="228601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285720" y="3786190"/>
            <a:ext cx="4143404" cy="276227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714356"/>
            <a:ext cx="3571868" cy="2430989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29190" y="4075118"/>
            <a:ext cx="3786214" cy="2524143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2" name="Прямоугольник 11"/>
          <p:cNvSpPr/>
          <p:nvPr/>
        </p:nvSpPr>
        <p:spPr>
          <a:xfrm>
            <a:off x="5572132" y="3500438"/>
            <a:ext cx="262437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«Найди дорожку»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9512" y="1371600"/>
            <a:ext cx="8568952" cy="1828800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СПАСИБО ЗА ВНИМАНИЕ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411" name="Подзаголовок 4"/>
          <p:cNvSpPr>
            <a:spLocks noGrp="1"/>
          </p:cNvSpPr>
          <p:nvPr>
            <p:ph type="subTitle" idx="1"/>
          </p:nvPr>
        </p:nvSpPr>
        <p:spPr>
          <a:xfrm>
            <a:off x="381000" y="2643182"/>
            <a:ext cx="8458200" cy="3286148"/>
          </a:xfrm>
        </p:spPr>
        <p:txBody>
          <a:bodyPr>
            <a:normAutofit/>
          </a:bodyPr>
          <a:lstStyle/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Пусть не сердятся родители,</a:t>
            </a:r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Что измажутся строители,</a:t>
            </a:r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Потому что тот, кто строит,</a:t>
            </a:r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Тот чего-нибудь да стоит!</a:t>
            </a:r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И не важно, что пока</a:t>
            </a:r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Этот домик из песка!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Б. </a:t>
            </a:r>
            <a:r>
              <a:rPr lang="ru-RU" sz="2800" dirty="0" err="1" smtClean="0">
                <a:solidFill>
                  <a:srgbClr val="0070C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Заходер</a:t>
            </a:r>
            <a:endParaRPr lang="ru-RU" sz="2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</a:pPr>
            <a:endParaRPr lang="ru-RU" sz="1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marR="0" algn="ctr" eaLnBrk="1" hangingPunct="1"/>
            <a:endParaRPr lang="ru-RU" sz="2200" dirty="0" smtClean="0">
              <a:latin typeface="Arial" charset="0"/>
            </a:endParaRPr>
          </a:p>
        </p:txBody>
      </p:sp>
      <p:pic>
        <p:nvPicPr>
          <p:cNvPr id="5" name="Содержимое 4" descr="https://img-fotki.yandex.ru/get/5600/200418627.ad/0_12c415_8c7e5be0_orig.png"/>
          <p:cNvPicPr>
            <a:picLocks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5072066" y="4857760"/>
            <a:ext cx="3697232" cy="15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с песком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571472" y="1285860"/>
            <a:ext cx="8215370" cy="4794265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	Игры с песком являются одним из самых любимых увлечений дошкольников, одной из форм естественной активности ребенка.  </a:t>
            </a:r>
          </a:p>
          <a:p>
            <a:pPr algn="just"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		Песок - это природный и поэтому очень приятный материал, податливый, способный принимать разнообразные формы. </a:t>
            </a:r>
          </a:p>
          <a:p>
            <a:pPr>
              <a:buNone/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Разновидности детских игр с песком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786058"/>
            <a:ext cx="5310186" cy="3571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44" y="214290"/>
            <a:ext cx="9001156" cy="1071570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Значение игр с песком</a:t>
            </a:r>
            <a:b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147" name="Объект 4"/>
          <p:cNvSpPr>
            <a:spLocks noGrp="1"/>
          </p:cNvSpPr>
          <p:nvPr>
            <p:ph sz="half" idx="1"/>
          </p:nvPr>
        </p:nvSpPr>
        <p:spPr>
          <a:xfrm>
            <a:off x="250825" y="1268412"/>
            <a:ext cx="4244975" cy="5375297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игры с песком имеют определённое функциональное значение – мы строим, мы изучаем и закрепляем геометрическую форму, цвет, размер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игры с песком имеют физиологическое значение для ребёнка, развивается мелкая моторика рук, ловкость, координация движений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игры с песком развивают произвольное внимание, навыки произвольного поведения. В играх с песком существуют определенные правила, формируется умение работать в коллективе, по инструкции, предложенному плану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играя, мы развиваем речь, память, воображение, внимание, мышление, регулируем эмоциональное состояние, приобретаются коммуникативные навыки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игра содействует формированию «Я – концепции», самооценке.</a:t>
            </a:r>
          </a:p>
          <a:p>
            <a:pPr marL="0" indent="0" eaLnBrk="1" hangingPunct="1">
              <a:buFont typeface="Wingdings 2" pitchFamily="18" charset="2"/>
              <a:buNone/>
            </a:pPr>
            <a:endParaRPr lang="ru-RU" sz="1600" dirty="0" smtClean="0"/>
          </a:p>
        </p:txBody>
      </p:sp>
      <p:pic>
        <p:nvPicPr>
          <p:cNvPr id="8" name="Рисунок 7" descr="http://1ul.ru/upload/file/publication/1337854023_1172787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1285860"/>
            <a:ext cx="4071966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8"/>
          <p:cNvSpPr>
            <a:spLocks noGrp="1"/>
          </p:cNvSpPr>
          <p:nvPr>
            <p:ph sz="half" idx="2"/>
          </p:nvPr>
        </p:nvSpPr>
        <p:spPr>
          <a:xfrm>
            <a:off x="7072330" y="6500834"/>
            <a:ext cx="71438" cy="71438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57200" y="285728"/>
            <a:ext cx="8401080" cy="5794397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 организации игр с песком важно учесть :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Песок должен быть закрытым 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Песок должен быть чистым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Рядом должна находиться вода в лейке, чтобы можно было смочить песок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Материалы должны быть размещены так, чтобы ими было легко воспользоваться и взрослому, и детям</a:t>
            </a:r>
          </a:p>
          <a:p>
            <a:pPr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Условия работы с детьми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согласие и желание ребенка</a:t>
            </a:r>
          </a:p>
          <a:p>
            <a:pPr algn="just">
              <a:buFont typeface="Wingdings" pitchFamily="2" charset="2"/>
              <a:buChar char="v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 детей не должно быть аллергии на пыль, от сухого песка, кожных заболеваний и порезов на руках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творческий подход взрослых к детской  деятельности с песком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4" descr="https://img-fotki.yandex.ru/get/5600/200418627.ad/0_12c415_8c7e5be0_orig.png"/>
          <p:cNvPicPr>
            <a:picLocks/>
          </p:cNvPicPr>
          <p:nvPr/>
        </p:nvPicPr>
        <p:blipFill>
          <a:blip r:embed="rId2" cstate="screen"/>
          <a:stretch>
            <a:fillRect/>
          </a:stretch>
        </p:blipFill>
        <p:spPr bwMode="auto">
          <a:xfrm>
            <a:off x="5286380" y="5349237"/>
            <a:ext cx="3697232" cy="150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85728"/>
            <a:ext cx="8458200" cy="78581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Рисование палочкой на песке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Текст 11"/>
          <p:cNvSpPr>
            <a:spLocks noGrp="1"/>
          </p:cNvSpPr>
          <p:nvPr>
            <p:ph type="body" idx="2"/>
          </p:nvPr>
        </p:nvSpPr>
        <p:spPr>
          <a:xfrm>
            <a:off x="457200" y="1142984"/>
            <a:ext cx="3257544" cy="428628"/>
          </a:xfrm>
        </p:spPr>
        <p:txBody>
          <a:bodyPr>
            <a:noAutofit/>
          </a:bodyPr>
          <a:lstStyle/>
          <a:p>
            <a:r>
              <a:rPr lang="ru-RU" sz="1600" dirty="0" smtClean="0"/>
              <a:t>        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«Нарисуй палочкой»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38" y="1142984"/>
            <a:ext cx="4214842" cy="5500726"/>
          </a:xfr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Дети с интересом создают картины на сыром песке: на ровной влажной поверхности палочкой, пальчиком рисуются различные изображения животных, людей и т.п., оставляют на влажном песке отпечатки ладоней, ступней или следов от ботинок. Нравится им делать руками отпечатки геометрических форм. При этом дети лучше запоминают их названия (круг, квадрат, треугольник) и величину (большой, маленький). </a:t>
            </a:r>
          </a:p>
          <a:p>
            <a:pPr algn="just">
              <a:buNone/>
            </a:pPr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</a:p>
          <a:p>
            <a:pPr>
              <a:buNone/>
            </a:pPr>
            <a:r>
              <a:rPr lang="ru-RU" sz="7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72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Picture 3" descr="C:\Users\НАТАША\Desktop\Новая папка\DSCF293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42808" y="4429132"/>
            <a:ext cx="3321867" cy="221457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6" descr="C:\Users\НАТАША\AppData\Local\Microsoft\Windows\Temporary Internet Files\Content.Word\DSCF2936.jpg"/>
          <p:cNvPicPr>
            <a:picLocks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285852" y="1714488"/>
            <a:ext cx="3214710" cy="243126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5643578"/>
            <a:ext cx="8610600" cy="64927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71538" y="666750"/>
            <a:ext cx="3500462" cy="639762"/>
          </a:xfrm>
        </p:spPr>
        <p:txBody>
          <a:bodyPr/>
          <a:lstStyle/>
          <a:p>
            <a:r>
              <a:rPr lang="ru-RU" dirty="0" smtClean="0"/>
              <a:t> «Узоры на песке»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786314" y="357166"/>
            <a:ext cx="3000396" cy="271648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072066" y="3571876"/>
            <a:ext cx="3071834" cy="2502173"/>
          </a:xfrm>
          <a:prstGeom prst="rect">
            <a:avLst/>
          </a:prstGeom>
          <a:ln w="127000" cap="rnd"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928662" y="714356"/>
            <a:ext cx="3071834" cy="2698085"/>
          </a:xfrm>
          <a:prstGeom prst="rect">
            <a:avLst/>
          </a:prstGeom>
          <a:ln w="190500" cap="sq">
            <a:solidFill>
              <a:schemeClr val="accent1">
                <a:lumMod val="60000"/>
                <a:lumOff val="40000"/>
              </a:schemeClr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2" name="Содержимое 11"/>
          <p:cNvSpPr>
            <a:spLocks noGrp="1"/>
          </p:cNvSpPr>
          <p:nvPr>
            <p:ph sz="quarter" idx="2"/>
          </p:nvPr>
        </p:nvSpPr>
        <p:spPr>
          <a:xfrm>
            <a:off x="571472" y="4929198"/>
            <a:ext cx="3357586" cy="369863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714348" y="3786190"/>
            <a:ext cx="3651245" cy="250033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bg2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533400" y="500063"/>
            <a:ext cx="8610600" cy="500062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Постройки из песка</a:t>
            </a:r>
            <a:endParaRPr lang="ru-RU" sz="3200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0" y="1000125"/>
            <a:ext cx="4005263" cy="5643563"/>
          </a:xfrm>
        </p:spPr>
        <p:txBody>
          <a:bodyPr>
            <a:normAutofit/>
          </a:bodyPr>
          <a:lstStyle/>
          <a:p>
            <a:pPr fontAlgn="base">
              <a:lnSpc>
                <a:spcPct val="120000"/>
              </a:lnSpc>
            </a:pPr>
            <a:endParaRPr lang="ru-RU" sz="26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20000"/>
              </a:lnSpc>
            </a:pP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4294967295"/>
          </p:nvPr>
        </p:nvSpPr>
        <p:spPr>
          <a:xfrm>
            <a:off x="6715125" y="1000125"/>
            <a:ext cx="2428875" cy="642938"/>
          </a:xfrm>
        </p:spPr>
        <p:txBody>
          <a:bodyPr/>
          <a:lstStyle/>
          <a:p>
            <a:pPr>
              <a:buNone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1142984"/>
            <a:ext cx="4786346" cy="529375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Детей обязательно нужно сначала познакомить со свойствами песка. Обратите внимание на то, что песок может быть сухим и влажным. Предложите ребёнку пощупать сухой песок, погладить, пересыпать из ладошки в ладошку, сделать массаж рук. Покажите, как сухой песок рассыпается и из него не получается ничего построить, но зато он может сыпаться тонкой струйкой или просеиваться через сито. Интересным занятием также будет пересыпание сухого песка из стаканчика в стаканчик или в бутылку с узким горлышком через воронку. И, конечно, обратный процесс — высыпание — сродни медитации.</a:t>
            </a:r>
            <a:r>
              <a:rPr lang="ru-RU" sz="2000" dirty="0" smtClean="0"/>
              <a:t>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0" name="Picture 5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57818" y="1142984"/>
            <a:ext cx="3143272" cy="304313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Users\НАТАША\Pictures\unnamed (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4429132"/>
            <a:ext cx="3367094" cy="224911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idx="4294967295"/>
          </p:nvPr>
        </p:nvSpPr>
        <p:spPr>
          <a:xfrm>
            <a:off x="428597" y="285729"/>
            <a:ext cx="4071965" cy="4429155"/>
          </a:xfrm>
          <a:solidFill>
            <a:schemeClr val="bg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55000" lnSpcReduction="20000"/>
          </a:bodyPr>
          <a:lstStyle/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После того как знакомство с сухим песком состоялось, покажите ребёнку, как можно сделать его влажным. И свойства у влажного песка, оказывается, совсем другие. Во-первых, он другого цвета, темнее, а во-вторых, он тяжелый и уже не сыплется, но зато хорошо держит форму, поэтому из него можно «испечь» прекрасные пирожки и куличики, постройки.</a:t>
            </a:r>
          </a:p>
          <a:p>
            <a:pPr algn="just"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Детям постарше для исследования песка можно дать лупу. Насыпьте немного песка на белый лист бумаги, и вместе внимательно рассмотрите песчинки под лупой. Обратите внимание ребенка на то, что все они разной формы и размера.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/>
          </a:p>
        </p:txBody>
      </p:sp>
      <p:sp>
        <p:nvSpPr>
          <p:cNvPr id="9" name="Прямоугольник 8"/>
          <p:cNvSpPr/>
          <p:nvPr/>
        </p:nvSpPr>
        <p:spPr>
          <a:xfrm>
            <a:off x="6286512" y="2071678"/>
            <a:ext cx="141615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Наш город»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НАТАША\Pictures\unnamed (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929190" y="357166"/>
            <a:ext cx="3585481" cy="235745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1">
                <a:lumMod val="40000"/>
                <a:lumOff val="6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Содержимое 11" descr="http://www.maam.ru/upload/blogs/7800e8b3d798192c7b32b61e83f96ef5.jpg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3000372"/>
            <a:ext cx="3214710" cy="365601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6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Содержимое 7" descr="http://gym1583s-new.mskobr.ru/users_files/detsadkr43/images/IMG_0331.JPG"/>
          <p:cNvPicPr>
            <a:picLocks noGrp="1"/>
          </p:cNvPicPr>
          <p:nvPr>
            <p:ph sz="quarter" idx="4294967295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500166" y="4643446"/>
            <a:ext cx="3214688" cy="1928812"/>
          </a:xfrm>
          <a:prstGeom prst="snip2DiagRect">
            <a:avLst>
              <a:gd name="adj1" fmla="val 0"/>
              <a:gd name="adj2" fmla="val 16667"/>
            </a:avLst>
          </a:prstGeom>
          <a:solidFill>
            <a:srgbClr val="FFFFFF">
              <a:shade val="85000"/>
            </a:srgbClr>
          </a:solidFill>
          <a:ln w="88900" cap="sq">
            <a:solidFill>
              <a:schemeClr val="accent1">
                <a:lumMod val="60000"/>
                <a:lumOff val="40000"/>
              </a:schemeClr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500042"/>
            <a:ext cx="8686800" cy="142876"/>
          </a:xfrm>
        </p:spPr>
        <p:txBody>
          <a:bodyPr>
            <a:noAutofit/>
          </a:bodyPr>
          <a:lstStyle/>
          <a:p>
            <a:pPr marL="273050" algn="ctr">
              <a:lnSpc>
                <a:spcPct val="150000"/>
              </a:lnSpc>
              <a:spcBef>
                <a:spcPct val="20000"/>
              </a:spcBef>
            </a:pP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ИГРЫ С ПЕСКОМ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solidFill>
                <a:srgbClr val="C00000"/>
              </a:solidFill>
              <a:latin typeface="Times New Roman"/>
              <a:ea typeface="Times New Roman"/>
              <a:cs typeface="+mn-cs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half" idx="1"/>
          </p:nvPr>
        </p:nvSpPr>
        <p:spPr>
          <a:xfrm>
            <a:off x="214282" y="1000108"/>
            <a:ext cx="4214842" cy="5715040"/>
          </a:xfrm>
          <a:solidFill>
            <a:schemeClr val="bg2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indent="0">
              <a:spcBef>
                <a:spcPts val="0"/>
              </a:spcBef>
              <a:buNone/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«Построй фигуру».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Загорая  на пляже или играя в песочнице, предложите ребенку построить замки: высокий, ниже и низкий. Прорисовать окошки определенного количества(формы). Пусть ваш малыш назовет все фигуры, пересчитает окна, двери. Сделает крышу заданной формы и т.д. Это способствует математическому развитию и  навыку счета.</a:t>
            </a:r>
          </a:p>
          <a:p>
            <a:pPr indent="0">
              <a:spcBef>
                <a:spcPts val="0"/>
              </a:spcBef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«Построй дорогу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». Предлагаем ребенку построить из песка дорогу для машин (в соответствии с размером машины). После построения обговорите, какая дорога: узкая, широкая, длинная, короткая и т.д. Какая машина сможет проехать по той или иной дороге, а какая нет, и  почему?</a:t>
            </a: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indent="0" fontAlgn="base">
              <a:spcBef>
                <a:spcPts val="0"/>
              </a:spcBef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Речка и ручеёк</a:t>
            </a:r>
          </a:p>
          <a:p>
            <a:pPr indent="0" fontAlgn="base">
              <a:spcBef>
                <a:spcPts val="0"/>
              </a:spcBef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  Соорудите широкие и узкие канавки в песке. Широкая канава — это река, узкая — ручеек. Если есть возможность, заполните канавки водой и пустите кораблики.</a:t>
            </a:r>
          </a:p>
          <a:p>
            <a:pPr indent="0" fontAlgn="base">
              <a:spcBef>
                <a:spcPts val="0"/>
              </a:spcBef>
            </a:pPr>
            <a:r>
              <a:rPr lang="ru-RU" sz="1400" b="1" i="1" dirty="0" smtClean="0">
                <a:latin typeface="Times New Roman" pitchFamily="18" charset="0"/>
                <a:cs typeface="Times New Roman" pitchFamily="18" charset="0"/>
              </a:rPr>
              <a:t>Прятки</a:t>
            </a:r>
          </a:p>
          <a:p>
            <a:pPr indent="0" fontAlgn="base">
              <a:spcBef>
                <a:spcPts val="0"/>
              </a:spcBef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Прячьте в песке различные «сокровища». Это могут быть камушки, небольшие игрушки, фантики. Пусть ребенок разыскивает их. С детьми постарше можно прятать цифры, буквы и геометрические фигуры.</a:t>
            </a:r>
          </a:p>
          <a:p>
            <a:pPr indent="0">
              <a:spcBef>
                <a:spcPts val="0"/>
              </a:spcBef>
            </a:pPr>
            <a:endParaRPr lang="ru-RU" sz="1400" b="1" i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sz="half" idx="2"/>
          </p:nvPr>
        </p:nvSpPr>
        <p:spPr/>
        <p:txBody>
          <a:bodyPr>
            <a:normAutofit fontScale="25000" lnSpcReduction="20000"/>
          </a:bodyPr>
          <a:lstStyle/>
          <a:p>
            <a:r>
              <a:rPr lang="ru-RU" dirty="0" smtClean="0"/>
              <a:t> </a:t>
            </a:r>
            <a:endParaRPr lang="ru-RU" sz="16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Текст 7"/>
          <p:cNvSpPr>
            <a:spLocks noGrp="1"/>
          </p:cNvSpPr>
          <p:nvPr>
            <p:ph type="body" sz="half" idx="4294967295"/>
          </p:nvPr>
        </p:nvSpPr>
        <p:spPr>
          <a:xfrm>
            <a:off x="4643439" y="1071546"/>
            <a:ext cx="4286280" cy="5643602"/>
          </a:xfr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25000" lnSpcReduction="20000"/>
          </a:bodyPr>
          <a:lstStyle/>
          <a:p>
            <a:pPr fontAlgn="base"/>
            <a:endParaRPr lang="ru-RU" sz="56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5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5600" b="1" i="1" dirty="0" smtClean="0">
                <a:latin typeface="Times New Roman" pitchFamily="18" charset="0"/>
                <a:cs typeface="Times New Roman" pitchFamily="18" charset="0"/>
              </a:rPr>
              <a:t>Отпечатки</a:t>
            </a:r>
          </a:p>
          <a:p>
            <a:pPr fontAlgn="base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      На влажном песке делайте отпечатки формочек, ладоней, ступней, ракушек, игольчатых шариков, </a:t>
            </a:r>
            <a:r>
              <a:rPr lang="ru-RU" sz="5600" dirty="0" err="1" smtClean="0">
                <a:latin typeface="Times New Roman" pitchFamily="18" charset="0"/>
                <a:cs typeface="Times New Roman" pitchFamily="18" charset="0"/>
              </a:rPr>
              <a:t>коктейльных</a:t>
            </a: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трубочек и др. Рассмотрите, какие следы получатся. Детям постарше предложите подобрать предмет к отпечатку. Предварительно оставьте следы на песке так, чтобы ребенок не видел.</a:t>
            </a:r>
          </a:p>
          <a:p>
            <a:pPr fontAlgn="base"/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5600" b="1" i="1" dirty="0" smtClean="0">
                <a:latin typeface="Times New Roman" pitchFamily="18" charset="0"/>
                <a:cs typeface="Times New Roman" pitchFamily="18" charset="0"/>
              </a:rPr>
              <a:t>Кто идет?</a:t>
            </a:r>
          </a:p>
          <a:p>
            <a:pPr fontAlgn="base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      Предложите ребенку имитировать шаги животных. Покажите, как идет медведь — с силой надавливайте на песок кулаками; скачет зайчик — кончиками пальцев, слегка касаясь, скачите по песку в разных направлениях; бегут паучки — перебирайте всеми пальцами по песку; мышки роют норки — делайте норку в песке указательным и средним пальцем.</a:t>
            </a:r>
          </a:p>
          <a:p>
            <a:pPr fontAlgn="base">
              <a:buNone/>
            </a:pPr>
            <a:endParaRPr lang="ru-RU" sz="56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sz="5600" b="1" i="1" dirty="0" smtClean="0">
                <a:latin typeface="Times New Roman" pitchFamily="18" charset="0"/>
                <a:cs typeface="Times New Roman" pitchFamily="18" charset="0"/>
              </a:rPr>
              <a:t>Закрепляем алфавит</a:t>
            </a:r>
          </a:p>
          <a:p>
            <a:pPr fontAlgn="base">
              <a:buNone/>
            </a:pPr>
            <a:r>
              <a:rPr lang="ru-RU" sz="5600" dirty="0" smtClean="0">
                <a:latin typeface="Times New Roman" pitchFamily="18" charset="0"/>
                <a:cs typeface="Times New Roman" pitchFamily="18" charset="0"/>
              </a:rPr>
              <a:t>       Сгребая песок ребрами ладоней, можно сформировать выпуклые буквы. Можно писать буквы пальцем или палочкой. А если вы на пляже, вылепите большими буквами имя вашего ребенка и прыгайте потом из буквы в букву.</a:t>
            </a:r>
          </a:p>
          <a:p>
            <a:pPr fontAlgn="base"/>
            <a:endParaRPr lang="ru-RU" sz="8800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>
              <a:buNone/>
            </a:pP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4331892" cy="307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958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1929</TotalTime>
  <Words>784</Words>
  <Application>Microsoft Office PowerPoint</Application>
  <PresentationFormat>Экран (4:3)</PresentationFormat>
  <Paragraphs>151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Трек</vt:lpstr>
      <vt:lpstr>государственное  бюджетное общеобразовательное учреждение средняя общеобразовательная школа № 4 имени Героя Советского Союза  Д.П. Левина городского округа Сызрань Самарской области, СП «Детский сад №56»   </vt:lpstr>
      <vt:lpstr>ИГРЫ с песком</vt:lpstr>
      <vt:lpstr>Значение игр с песком </vt:lpstr>
      <vt:lpstr>Слайд 4</vt:lpstr>
      <vt:lpstr>Рисование палочкой на песке</vt:lpstr>
      <vt:lpstr>Слайд 6</vt:lpstr>
      <vt:lpstr>Постройки из песка</vt:lpstr>
      <vt:lpstr>Слайд 8</vt:lpstr>
      <vt:lpstr>  ИГРЫ С ПЕСКОМ  </vt:lpstr>
      <vt:lpstr>Опыты с песком</vt:lpstr>
      <vt:lpstr>Опыты с песком</vt:lpstr>
      <vt:lpstr>Слайд 12</vt:lpstr>
      <vt:lpstr>Песочная анимация</vt:lpstr>
      <vt:lpstr>Рисование ладошками</vt:lpstr>
      <vt:lpstr>«Железная дорога»</vt:lpstr>
      <vt:lpstr>СПАСИБО ЗА ВНИМАНИЕ!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Правовое воспитание</dc:title>
  <dc:creator>User</dc:creator>
  <cp:keywords>наташа</cp:keywords>
  <cp:lastModifiedBy>admin</cp:lastModifiedBy>
  <cp:revision>226</cp:revision>
  <dcterms:created xsi:type="dcterms:W3CDTF">2011-12-21T15:51:49Z</dcterms:created>
  <dcterms:modified xsi:type="dcterms:W3CDTF">2022-04-02T19:29:33Z</dcterms:modified>
</cp:coreProperties>
</file>