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30"/>
  </p:notesMasterIdLst>
  <p:sldIdLst>
    <p:sldId id="256" r:id="rId2"/>
    <p:sldId id="262" r:id="rId3"/>
    <p:sldId id="263" r:id="rId4"/>
    <p:sldId id="264" r:id="rId5"/>
    <p:sldId id="265" r:id="rId6"/>
    <p:sldId id="267" r:id="rId7"/>
    <p:sldId id="266" r:id="rId8"/>
    <p:sldId id="269" r:id="rId9"/>
    <p:sldId id="270" r:id="rId10"/>
    <p:sldId id="268" r:id="rId11"/>
    <p:sldId id="271" r:id="rId12"/>
    <p:sldId id="272" r:id="rId13"/>
    <p:sldId id="273" r:id="rId14"/>
    <p:sldId id="274" r:id="rId15"/>
    <p:sldId id="276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7" r:id="rId25"/>
    <p:sldId id="285" r:id="rId26"/>
    <p:sldId id="286" r:id="rId27"/>
    <p:sldId id="288" r:id="rId28"/>
    <p:sldId id="289" r:id="rId29"/>
  </p:sldIdLst>
  <p:sldSz cx="9144000" cy="6858000" type="screen4x3"/>
  <p:notesSz cx="6858000" cy="9144000"/>
  <p:embeddedFontLst>
    <p:embeddedFont>
      <p:font typeface="Matilda" charset="0"/>
      <p:regular r:id="rId31"/>
    </p:embeddedFont>
    <p:embeddedFont>
      <p:font typeface="Calibri" pitchFamily="34" charset="0"/>
      <p:regular r:id="rId32"/>
      <p:bold r:id="rId33"/>
      <p:italic r:id="rId34"/>
      <p:boldItalic r:id="rId3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93905"/>
    <a:srgbClr val="993300"/>
    <a:srgbClr val="860000"/>
    <a:srgbClr val="7A0000"/>
    <a:srgbClr val="00642D"/>
    <a:srgbClr val="007A37"/>
    <a:srgbClr val="006C31"/>
    <a:srgbClr val="003760"/>
    <a:srgbClr val="00589A"/>
    <a:srgbClr val="008EC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647" autoAdjust="0"/>
    <p:restoredTop sz="94660"/>
  </p:normalViewPr>
  <p:slideViewPr>
    <p:cSldViewPr showGuides="1">
      <p:cViewPr>
        <p:scale>
          <a:sx n="70" d="100"/>
          <a:sy n="70" d="100"/>
        </p:scale>
        <p:origin x="-442" y="-240"/>
      </p:cViewPr>
      <p:guideLst>
        <p:guide orient="horz" pos="2205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3.fntdata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2.fntdata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EE38C7-D8DE-4CDE-AAE9-56DDD0F934FB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5E4DC4-DAAB-4B43-90CF-E9E2CF3408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16962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5E4DC4-DAAB-4B43-90CF-E9E2CF3408F9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00737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207225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07068591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3183860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8212693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151212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853599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929453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0955324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36276840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979267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601937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B8E58C-E7A6-41B0-9596-47478E2A3A1A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7F1E4-8445-454E-87F7-4EF11F4AB4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024480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slide" Target="slide23.xml"/><Relationship Id="rId18" Type="http://schemas.openxmlformats.org/officeDocument/2006/relationships/slide" Target="slide14.xml"/><Relationship Id="rId26" Type="http://schemas.openxmlformats.org/officeDocument/2006/relationships/slide" Target="slide6.xml"/><Relationship Id="rId3" Type="http://schemas.openxmlformats.org/officeDocument/2006/relationships/image" Target="../media/image3.jpeg"/><Relationship Id="rId21" Type="http://schemas.openxmlformats.org/officeDocument/2006/relationships/slide" Target="slide5.xml"/><Relationship Id="rId34" Type="http://schemas.openxmlformats.org/officeDocument/2006/relationships/slide" Target="slide21.xml"/><Relationship Id="rId7" Type="http://schemas.openxmlformats.org/officeDocument/2006/relationships/slide" Target="slide8.xml"/><Relationship Id="rId12" Type="http://schemas.openxmlformats.org/officeDocument/2006/relationships/image" Target="../media/image8.png"/><Relationship Id="rId17" Type="http://schemas.openxmlformats.org/officeDocument/2006/relationships/slide" Target="slide9.xml"/><Relationship Id="rId25" Type="http://schemas.openxmlformats.org/officeDocument/2006/relationships/slide" Target="slide25.xml"/><Relationship Id="rId33" Type="http://schemas.openxmlformats.org/officeDocument/2006/relationships/slide" Target="slide16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0.png"/><Relationship Id="rId20" Type="http://schemas.openxmlformats.org/officeDocument/2006/relationships/slide" Target="slide24.xml"/><Relationship Id="rId29" Type="http://schemas.openxmlformats.org/officeDocument/2006/relationships/slide" Target="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slide" Target="slide18.xml"/><Relationship Id="rId24" Type="http://schemas.openxmlformats.org/officeDocument/2006/relationships/slide" Target="slide20.xml"/><Relationship Id="rId32" Type="http://schemas.openxmlformats.org/officeDocument/2006/relationships/slide" Target="slide11.xml"/><Relationship Id="rId5" Type="http://schemas.openxmlformats.org/officeDocument/2006/relationships/slide" Target="slide3.xml"/><Relationship Id="rId15" Type="http://schemas.openxmlformats.org/officeDocument/2006/relationships/slide" Target="slide4.xml"/><Relationship Id="rId23" Type="http://schemas.openxmlformats.org/officeDocument/2006/relationships/slide" Target="slide15.xml"/><Relationship Id="rId28" Type="http://schemas.openxmlformats.org/officeDocument/2006/relationships/slide" Target="slide12.xml"/><Relationship Id="rId10" Type="http://schemas.openxmlformats.org/officeDocument/2006/relationships/image" Target="../media/image7.png"/><Relationship Id="rId19" Type="http://schemas.openxmlformats.org/officeDocument/2006/relationships/slide" Target="slide19.xml"/><Relationship Id="rId31" Type="http://schemas.openxmlformats.org/officeDocument/2006/relationships/slide" Target="slide27.xml"/><Relationship Id="rId4" Type="http://schemas.openxmlformats.org/officeDocument/2006/relationships/image" Target="../media/image4.png"/><Relationship Id="rId9" Type="http://schemas.openxmlformats.org/officeDocument/2006/relationships/slide" Target="slide13.xml"/><Relationship Id="rId14" Type="http://schemas.openxmlformats.org/officeDocument/2006/relationships/image" Target="../media/image9.png"/><Relationship Id="rId22" Type="http://schemas.openxmlformats.org/officeDocument/2006/relationships/slide" Target="slide10.xml"/><Relationship Id="rId27" Type="http://schemas.openxmlformats.org/officeDocument/2006/relationships/slide" Target="slide7.xml"/><Relationship Id="rId30" Type="http://schemas.openxmlformats.org/officeDocument/2006/relationships/slide" Target="slide22.xml"/><Relationship Id="rId35" Type="http://schemas.openxmlformats.org/officeDocument/2006/relationships/slide" Target="slide2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ege.sdamgia.ru/" TargetMode="External"/><Relationship Id="rId2" Type="http://schemas.openxmlformats.org/officeDocument/2006/relationships/hyperlink" Target="https://fipi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lenaranko.ucoz.r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.xml"/><Relationship Id="rId5" Type="http://schemas.openxmlformats.org/officeDocument/2006/relationships/image" Target="../media/image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547664" y="1628800"/>
            <a:ext cx="6624736" cy="194421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7200" b="1" dirty="0" smtClean="0">
                <a:ln w="11430"/>
                <a:gradFill>
                  <a:gsLst>
                    <a:gs pos="23000">
                      <a:srgbClr val="7A0000"/>
                    </a:gs>
                    <a:gs pos="50000">
                      <a:schemeClr val="accent6">
                        <a:lumMod val="75000"/>
                      </a:schemeClr>
                    </a:gs>
                    <a:gs pos="78000">
                      <a:srgbClr val="86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atilda" pitchFamily="2" charset="0"/>
                <a:ea typeface="+mj-ea"/>
                <a:cs typeface="+mj-cs"/>
              </a:rPr>
              <a:t>Интерактивная игра</a:t>
            </a:r>
            <a:endParaRPr kumimoji="0" lang="ru-RU" sz="7200" b="1" i="0" u="none" strike="noStrike" kern="1200" normalizeH="0" baseline="0" noProof="0" dirty="0" smtClean="0">
              <a:ln w="11430"/>
              <a:gradFill>
                <a:gsLst>
                  <a:gs pos="23000">
                    <a:srgbClr val="7A0000"/>
                  </a:gs>
                  <a:gs pos="50000">
                    <a:schemeClr val="accent6">
                      <a:lumMod val="75000"/>
                    </a:schemeClr>
                  </a:gs>
                  <a:gs pos="78000">
                    <a:srgbClr val="86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Matilda" pitchFamily="2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4797152"/>
            <a:ext cx="3672408" cy="1296144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endParaRPr lang="ru-RU" sz="1800" b="1" i="1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607660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одном из приведённых ниже предложений НЕВЕРНО употреблено выделенное слово. Исправьте лексическую ошибку, подобрав к выделенному слову пароним. </a:t>
            </a:r>
          </a:p>
        </p:txBody>
      </p:sp>
      <p:sp>
        <p:nvSpPr>
          <p:cNvPr id="36" name="Овал 35"/>
          <p:cNvSpPr/>
          <p:nvPr/>
        </p:nvSpPr>
        <p:spPr>
          <a:xfrm>
            <a:off x="755576" y="3284984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55576" y="37170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55576" y="4149080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5576" y="5013176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755576" y="45906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972546" y="3169915"/>
            <a:ext cx="8784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комнатное растение отличается ЭФФЕКТНОЙ окраской листьев.</a:t>
            </a:r>
          </a:p>
        </p:txBody>
      </p:sp>
      <p:sp>
        <p:nvSpPr>
          <p:cNvPr id="2049" name="TextBox 2048"/>
          <p:cNvSpPr txBox="1"/>
          <p:nvPr/>
        </p:nvSpPr>
        <p:spPr>
          <a:xfrm>
            <a:off x="992947" y="3587947"/>
            <a:ext cx="7937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Больной нуждался в ДЛИННОМ лечении.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953809" y="4018834"/>
            <a:ext cx="8280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курортном побережье весь месяц стоит НЕСТЕРПИМАЯ жара.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953809" y="4442724"/>
            <a:ext cx="7938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ПОДПИСИ на документе поставили менеджер и покупатель.</a:t>
            </a:r>
          </a:p>
        </p:txBody>
      </p:sp>
      <p:sp>
        <p:nvSpPr>
          <p:cNvPr id="2054" name="TextBox 2053"/>
          <p:cNvSpPr txBox="1"/>
          <p:nvPr/>
        </p:nvSpPr>
        <p:spPr>
          <a:xfrm>
            <a:off x="972546" y="4878664"/>
            <a:ext cx="7937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Надо вырабатывать навыки ДИПЛОМАТИЧНОГО поведения.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 rot="20497118">
            <a:off x="8041960" y="270618"/>
            <a:ext cx="802810" cy="672700"/>
            <a:chOff x="4203607" y="1635344"/>
            <a:chExt cx="802810" cy="672700"/>
          </a:xfrm>
        </p:grpSpPr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607" y="1635344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33142" y="171223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563889" y="5733256"/>
            <a:ext cx="2376264" cy="584775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Длительном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307362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приведённых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предложениях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употреблены выделенные слова.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Исправьте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лексические ошибки,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подобрав к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выделенным словам паронимы. 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55576" y="3284984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55576" y="37170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55576" y="4149080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5576" y="5013176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755576" y="45906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972546" y="3169915"/>
            <a:ext cx="8784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Учиться он не хотел вот и вырос НЕВЕЖЕЙ. 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992947" y="3587947"/>
            <a:ext cx="7937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Вблизи села геологи обнаружили МИНЕРАЛЬНЫЕ истоки.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953809" y="4018834"/>
            <a:ext cx="8280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Герой всё время находился в ПОДВЕСНОМ состоянии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953809" y="4442724"/>
            <a:ext cx="7938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вышли к ЛЕСИСТОМУ озеру.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 rot="20497118">
            <a:off x="8041960" y="270618"/>
            <a:ext cx="802810" cy="672700"/>
            <a:chOff x="4203607" y="1635344"/>
            <a:chExt cx="802810" cy="672700"/>
          </a:xfrm>
        </p:grpSpPr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607" y="1635344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33142" y="171223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437016" y="5442743"/>
            <a:ext cx="3008467" cy="1384995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Невеждой </a:t>
            </a:r>
          </a:p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Подвешенном</a:t>
            </a:r>
          </a:p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Лесному</a:t>
            </a:r>
            <a:endParaRPr lang="ru-RU" sz="2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2946" y="4885709"/>
            <a:ext cx="81510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Ведущим должен стать человек опытный, ДИПЛОМАТИЧНЫЙ.</a:t>
            </a:r>
          </a:p>
        </p:txBody>
      </p:sp>
    </p:spTree>
    <p:extLst>
      <p:ext uri="{BB962C8B-B14F-4D97-AF65-F5344CB8AC3E}">
        <p14:creationId xmlns:p14="http://schemas.microsoft.com/office/powerpoint/2010/main" xmlns="" val="19205699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48" grpId="0"/>
      <p:bldP spid="2052" grpId="0"/>
      <p:bldP spid="2053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приведённых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предложениях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употреблены выделенные слова.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Исправьте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лексические ошибки,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подобрав к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выделенным словам паронимы. 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55576" y="3284984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55576" y="37170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55576" y="4149080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5576" y="5013176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755576" y="45906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972546" y="3169915"/>
            <a:ext cx="8784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востока почти чёрной стеной встала ДОЖДЛИВАЯ туча.</a:t>
            </a:r>
          </a:p>
        </p:txBody>
      </p:sp>
      <p:sp>
        <p:nvSpPr>
          <p:cNvPr id="2049" name="TextBox 2048"/>
          <p:cNvSpPr txBox="1"/>
          <p:nvPr/>
        </p:nvSpPr>
        <p:spPr>
          <a:xfrm>
            <a:off x="992947" y="3587947"/>
            <a:ext cx="82417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Через некоторое время охотники напали на ЗВЕРСКИЙ след.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953809" y="4018834"/>
            <a:ext cx="8280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Будущий писатель рос в БЕДНОТЕ.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953809" y="4464218"/>
            <a:ext cx="847559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необходимости нужно использовать ОРГАНИЧНЫЕ удобрения.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 rot="20497118">
            <a:off x="8041960" y="270618"/>
            <a:ext cx="802810" cy="672700"/>
            <a:chOff x="4203607" y="1635344"/>
            <a:chExt cx="802810" cy="672700"/>
          </a:xfrm>
        </p:grpSpPr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607" y="1635344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33142" y="171223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780571" y="5313656"/>
            <a:ext cx="4666531" cy="1384995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Дождевая        Органические</a:t>
            </a:r>
          </a:p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Звериный        Зачинатель</a:t>
            </a:r>
          </a:p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Бедности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2946" y="4885709"/>
            <a:ext cx="81510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Жак-Ив Кусто, ЗАЧИНЩИК подводных исследований и киносъемок.</a:t>
            </a:r>
          </a:p>
        </p:txBody>
      </p:sp>
    </p:spTree>
    <p:extLst>
      <p:ext uri="{BB962C8B-B14F-4D97-AF65-F5344CB8AC3E}">
        <p14:creationId xmlns:p14="http://schemas.microsoft.com/office/powerpoint/2010/main" xmlns="" val="10975977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8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48" grpId="0"/>
      <p:bldP spid="2049" grpId="0"/>
      <p:bldP spid="2052" grpId="0"/>
      <p:bldP spid="2053" grpId="0"/>
      <p:bldP spid="2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 rot="20457638">
            <a:off x="8064432" y="259356"/>
            <a:ext cx="797086" cy="672700"/>
            <a:chOff x="4215056" y="2473776"/>
            <a:chExt cx="797086" cy="672700"/>
          </a:xfrm>
        </p:grpSpPr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056" y="2473776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341729" y="256244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исключив лишнее слово. </a:t>
            </a:r>
          </a:p>
        </p:txBody>
      </p:sp>
      <p:sp>
        <p:nvSpPr>
          <p:cNvPr id="2048" name="TextBox 2047"/>
          <p:cNvSpPr txBox="1"/>
          <p:nvPr/>
        </p:nvSpPr>
        <p:spPr>
          <a:xfrm>
            <a:off x="905810" y="3625891"/>
            <a:ext cx="7344815" cy="1200329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снег набился в морщины коры, и толстый, в три обхвата, ствол казался прошитым серебряными нитями.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026909" y="5714956"/>
            <a:ext cx="1866046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Холодный </a:t>
            </a:r>
          </a:p>
        </p:txBody>
      </p:sp>
    </p:spTree>
    <p:extLst>
      <p:ext uri="{BB962C8B-B14F-4D97-AF65-F5344CB8AC3E}">
        <p14:creationId xmlns:p14="http://schemas.microsoft.com/office/powerpoint/2010/main" xmlns="" val="116816724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 rot="20457638">
            <a:off x="8064432" y="259356"/>
            <a:ext cx="797086" cy="672700"/>
            <a:chOff x="4215056" y="2473776"/>
            <a:chExt cx="797086" cy="672700"/>
          </a:xfrm>
        </p:grpSpPr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056" y="2473776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341729" y="256244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исключив лишнее 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987824" y="5701885"/>
            <a:ext cx="2658134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Существенной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810" y="3625891"/>
            <a:ext cx="7344815" cy="830997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существует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существенной 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разницы в нравственных приоритетах мировых религий.</a:t>
            </a:r>
          </a:p>
        </p:txBody>
      </p:sp>
    </p:spTree>
    <p:extLst>
      <p:ext uri="{BB962C8B-B14F-4D97-AF65-F5344CB8AC3E}">
        <p14:creationId xmlns:p14="http://schemas.microsoft.com/office/powerpoint/2010/main" xmlns="" val="24969833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 rot="20457638">
            <a:off x="8064432" y="259356"/>
            <a:ext cx="797086" cy="672700"/>
            <a:chOff x="4215056" y="2473776"/>
            <a:chExt cx="797086" cy="672700"/>
          </a:xfrm>
        </p:grpSpPr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056" y="2473776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341729" y="256244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исключив лишнее 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1487750" y="5714956"/>
            <a:ext cx="4627136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Лингвистикой/языкознанием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810" y="3625891"/>
            <a:ext cx="7344815" cy="830997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увлекаюсь лингвистикой, языкознанием, поэтому хочу поступать на филфак.</a:t>
            </a:r>
          </a:p>
        </p:txBody>
      </p:sp>
    </p:spTree>
    <p:extLst>
      <p:ext uri="{BB962C8B-B14F-4D97-AF65-F5344CB8AC3E}">
        <p14:creationId xmlns:p14="http://schemas.microsoft.com/office/powerpoint/2010/main" xmlns="" val="7885385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 rot="20457638">
            <a:off x="8064432" y="259356"/>
            <a:ext cx="797086" cy="672700"/>
            <a:chOff x="4215056" y="2473776"/>
            <a:chExt cx="797086" cy="672700"/>
          </a:xfrm>
        </p:grpSpPr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056" y="2473776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341729" y="256244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исключив лишнее 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843808" y="5701885"/>
            <a:ext cx="2736304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Художественная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810" y="3625891"/>
            <a:ext cx="7344815" cy="830997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Художественная поэзия – это отклик на человеческие беды и мировые катаклизмы.</a:t>
            </a:r>
          </a:p>
        </p:txBody>
      </p:sp>
    </p:spTree>
    <p:extLst>
      <p:ext uri="{BB962C8B-B14F-4D97-AF65-F5344CB8AC3E}">
        <p14:creationId xmlns:p14="http://schemas.microsoft.com/office/powerpoint/2010/main" xmlns="" val="41667693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Группа 20"/>
          <p:cNvGrpSpPr/>
          <p:nvPr/>
        </p:nvGrpSpPr>
        <p:grpSpPr>
          <a:xfrm rot="20457638">
            <a:off x="8064432" y="259356"/>
            <a:ext cx="797086" cy="672700"/>
            <a:chOff x="4215056" y="2473776"/>
            <a:chExt cx="797086" cy="672700"/>
          </a:xfrm>
        </p:grpSpPr>
        <p:pic>
          <p:nvPicPr>
            <p:cNvPr id="22" name="Picture 4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5056" y="2473776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3" name="TextBox 22"/>
            <p:cNvSpPr txBox="1"/>
            <p:nvPr/>
          </p:nvSpPr>
          <p:spPr>
            <a:xfrm>
              <a:off x="4341729" y="256244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0" name="Скругленный прямоугольник 19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исключив лишнее 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79912" y="5776219"/>
            <a:ext cx="1224136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Лично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05810" y="3625891"/>
            <a:ext cx="7344815" cy="1200329"/>
          </a:xfrm>
          <a:prstGeom prst="rect">
            <a:avLst/>
          </a:prstGeom>
          <a:noFill/>
          <a:ln w="63500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Может, ничего и не менялось, все стояло на месте, вся система вокруг, но лично для меня всё двигалось вперед. </a:t>
            </a:r>
          </a:p>
        </p:txBody>
      </p:sp>
    </p:spTree>
    <p:extLst>
      <p:ext uri="{BB962C8B-B14F-4D97-AF65-F5344CB8AC3E}">
        <p14:creationId xmlns:p14="http://schemas.microsoft.com/office/powerpoint/2010/main" xmlns="" val="16966896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20334367">
            <a:off x="8078418" y="250619"/>
            <a:ext cx="797086" cy="672700"/>
            <a:chOff x="4203303" y="3373892"/>
            <a:chExt cx="797086" cy="672700"/>
          </a:xfrm>
        </p:grpSpPr>
        <p:pic>
          <p:nvPicPr>
            <p:cNvPr id="14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03" y="3373892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305236" y="344863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5160551" y="29776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употреблённое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79912" y="5744010"/>
            <a:ext cx="1800200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хватал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625891"/>
            <a:ext cx="7344815" cy="1200329"/>
          </a:xfrm>
          <a:prstGeom prst="rect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Василий Алексеевич звёзд с неба не ловил, но всё же был довольно опытным в военном деле командиром, прошедшим хорошую школу в Семилетнюю войну.</a:t>
            </a:r>
          </a:p>
        </p:txBody>
      </p:sp>
    </p:spTree>
    <p:extLst>
      <p:ext uri="{BB962C8B-B14F-4D97-AF65-F5344CB8AC3E}">
        <p14:creationId xmlns:p14="http://schemas.microsoft.com/office/powerpoint/2010/main" xmlns="" val="29741879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20334367">
            <a:off x="8078418" y="250619"/>
            <a:ext cx="797086" cy="672700"/>
            <a:chOff x="4203303" y="3373892"/>
            <a:chExt cx="797086" cy="672700"/>
          </a:xfrm>
        </p:grpSpPr>
        <p:pic>
          <p:nvPicPr>
            <p:cNvPr id="14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03" y="3373892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305236" y="344863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5160551" y="29776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употреблённое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79912" y="5744010"/>
            <a:ext cx="1800200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Минорное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625891"/>
            <a:ext cx="7344815" cy="1569660"/>
          </a:xfrm>
          <a:prstGeom prst="rect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дворе плакала серым дождиком осень; листья, отрываясь от сырых веток, танцевали свой последний вальс; вся эта грусть природы, по-видимому, передалась и мне: настроение моё было мажорное.</a:t>
            </a:r>
          </a:p>
        </p:txBody>
      </p:sp>
    </p:spTree>
    <p:extLst>
      <p:ext uri="{BB962C8B-B14F-4D97-AF65-F5344CB8AC3E}">
        <p14:creationId xmlns:p14="http://schemas.microsoft.com/office/powerpoint/2010/main" xmlns="" val="410017366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Скругленный прямоугольник 30"/>
          <p:cNvSpPr/>
          <p:nvPr/>
        </p:nvSpPr>
        <p:spPr>
          <a:xfrm>
            <a:off x="902836" y="803415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902836" y="1633103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902836" y="421276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Скругленный прямоугольник 33"/>
          <p:cNvSpPr/>
          <p:nvPr/>
        </p:nvSpPr>
        <p:spPr>
          <a:xfrm>
            <a:off x="899592" y="2487706"/>
            <a:ext cx="2808312" cy="672700"/>
          </a:xfrm>
          <a:prstGeom prst="roundRect">
            <a:avLst/>
          </a:prstGeom>
          <a:gradFill>
            <a:gsLst>
              <a:gs pos="0">
                <a:schemeClr val="accent1">
                  <a:lumMod val="60000"/>
                  <a:lumOff val="40000"/>
                </a:schemeClr>
              </a:gs>
              <a:gs pos="35000">
                <a:schemeClr val="accent1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1">
                    <a:lumMod val="75000"/>
                  </a:schemeClr>
                </a:gs>
                <a:gs pos="50000">
                  <a:schemeClr val="accent1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Исключи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>
          <a:xfrm>
            <a:off x="902836" y="332517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" name="Picture 3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54265" y="803415"/>
            <a:ext cx="802810" cy="672700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3" name="TextBox 2">
            <a:hlinkClick r:id="rId5" action="ppaction://hlinksldjump"/>
          </p:cNvPr>
          <p:cNvSpPr txBox="1"/>
          <p:nvPr/>
        </p:nvSpPr>
        <p:spPr>
          <a:xfrm>
            <a:off x="4272306" y="88664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1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3607" y="1635344"/>
            <a:ext cx="802810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" name="TextBox 38">
            <a:hlinkClick r:id="rId7" action="ppaction://hlinksldjump"/>
          </p:cNvPr>
          <p:cNvSpPr txBox="1"/>
          <p:nvPr/>
        </p:nvSpPr>
        <p:spPr>
          <a:xfrm>
            <a:off x="4333142" y="171223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7" name="Picture 40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5056" y="2473776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>
            <a:hlinkClick r:id="rId9" action="ppaction://hlinksldjump"/>
          </p:cNvPr>
          <p:cNvSpPr txBox="1"/>
          <p:nvPr/>
        </p:nvSpPr>
        <p:spPr>
          <a:xfrm>
            <a:off x="4341729" y="2562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" name="Picture 4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03303" y="3373892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>
            <a:hlinkClick r:id="rId11" action="ppaction://hlinksldjump"/>
          </p:cNvPr>
          <p:cNvSpPr txBox="1"/>
          <p:nvPr/>
        </p:nvSpPr>
        <p:spPr>
          <a:xfrm>
            <a:off x="4305236" y="344863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" name="Picture 51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79547" y="4217070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TextBox 41">
            <a:hlinkClick r:id="rId13" action="ppaction://hlinksldjump"/>
          </p:cNvPr>
          <p:cNvSpPr txBox="1"/>
          <p:nvPr/>
        </p:nvSpPr>
        <p:spPr>
          <a:xfrm>
            <a:off x="4272306" y="429181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4" name="Picture 36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74741" y="803415"/>
            <a:ext cx="802810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" name="TextBox 37">
            <a:hlinkClick r:id="rId15" action="ppaction://hlinksldjump"/>
          </p:cNvPr>
          <p:cNvSpPr txBox="1"/>
          <p:nvPr/>
        </p:nvSpPr>
        <p:spPr>
          <a:xfrm>
            <a:off x="5104276" y="893022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" name="Picture 2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6217" y="1635344"/>
            <a:ext cx="802810" cy="67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" name="TextBox 43">
            <a:hlinkClick r:id="rId17" action="ppaction://hlinksldjump"/>
          </p:cNvPr>
          <p:cNvSpPr txBox="1"/>
          <p:nvPr/>
        </p:nvSpPr>
        <p:spPr>
          <a:xfrm>
            <a:off x="5135752" y="1707932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3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99751" y="2473777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TextBox 44">
            <a:hlinkClick r:id="rId18" action="ppaction://hlinksldjump"/>
          </p:cNvPr>
          <p:cNvSpPr txBox="1"/>
          <p:nvPr/>
        </p:nvSpPr>
        <p:spPr>
          <a:xfrm>
            <a:off x="5126862" y="2562446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" name="Picture 5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0189" y="3367437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6" name="TextBox 45">
            <a:hlinkClick r:id="rId19" action="ppaction://hlinksldjump"/>
          </p:cNvPr>
          <p:cNvSpPr txBox="1"/>
          <p:nvPr/>
        </p:nvSpPr>
        <p:spPr>
          <a:xfrm>
            <a:off x="5109030" y="3444329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9" name="Picture 5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82357" y="4212767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>
            <a:hlinkClick r:id="rId20" action="ppaction://hlinksldjump"/>
          </p:cNvPr>
          <p:cNvSpPr txBox="1"/>
          <p:nvPr/>
        </p:nvSpPr>
        <p:spPr>
          <a:xfrm>
            <a:off x="5104276" y="4291810"/>
            <a:ext cx="5437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3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79049" y="818282"/>
            <a:ext cx="802810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" name="TextBox 42">
            <a:hlinkClick r:id="rId21" action="ppaction://hlinksldjump"/>
          </p:cNvPr>
          <p:cNvSpPr txBox="1"/>
          <p:nvPr/>
        </p:nvSpPr>
        <p:spPr>
          <a:xfrm>
            <a:off x="5908584" y="88664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Picture 2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09028" y="1633192"/>
            <a:ext cx="802810" cy="67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9" name="TextBox 48">
            <a:hlinkClick r:id="rId22" action="ppaction://hlinksldjump"/>
          </p:cNvPr>
          <p:cNvSpPr txBox="1"/>
          <p:nvPr/>
        </p:nvSpPr>
        <p:spPr>
          <a:xfrm>
            <a:off x="5908583" y="170569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" name="Picture 4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2340" y="2480741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0" name="TextBox 49">
            <a:hlinkClick r:id="rId23" action="ppaction://hlinksldjump"/>
          </p:cNvPr>
          <p:cNvSpPr txBox="1"/>
          <p:nvPr/>
        </p:nvSpPr>
        <p:spPr>
          <a:xfrm>
            <a:off x="5908584" y="255548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4" name="Picture 49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97275" y="3369589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TextBox 50">
            <a:hlinkClick r:id="rId24" action="ppaction://hlinksldjump"/>
          </p:cNvPr>
          <p:cNvSpPr txBox="1"/>
          <p:nvPr/>
        </p:nvSpPr>
        <p:spPr>
          <a:xfrm>
            <a:off x="5916482" y="344863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" name="Picture 5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89809" y="4217070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2" name="TextBox 51">
            <a:hlinkClick r:id="rId25" action="ppaction://hlinksldjump"/>
          </p:cNvPr>
          <p:cNvSpPr txBox="1"/>
          <p:nvPr/>
        </p:nvSpPr>
        <p:spPr>
          <a:xfrm>
            <a:off x="5908584" y="429181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2" name="Picture 3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0161" y="811901"/>
            <a:ext cx="802810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>
            <a:hlinkClick r:id="rId26" action="ppaction://hlinksldjump"/>
          </p:cNvPr>
          <p:cNvSpPr txBox="1"/>
          <p:nvPr/>
        </p:nvSpPr>
        <p:spPr>
          <a:xfrm>
            <a:off x="6709694" y="87815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33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01824" y="803415"/>
            <a:ext cx="802810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3" name="TextBox 52">
            <a:hlinkClick r:id="rId27" action="ppaction://hlinksldjump"/>
          </p:cNvPr>
          <p:cNvSpPr txBox="1"/>
          <p:nvPr/>
        </p:nvSpPr>
        <p:spPr>
          <a:xfrm>
            <a:off x="7547045" y="87815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14648" y="1628800"/>
            <a:ext cx="802810" cy="67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5" name="TextBox 54">
            <a:hlinkClick r:id="rId28" action="ppaction://hlinksldjump"/>
          </p:cNvPr>
          <p:cNvSpPr txBox="1"/>
          <p:nvPr/>
        </p:nvSpPr>
        <p:spPr>
          <a:xfrm>
            <a:off x="7544942" y="1705691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Picture 4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0372" y="2480741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>
            <a:hlinkClick r:id="rId29" action="ppaction://hlinksldjump"/>
          </p:cNvPr>
          <p:cNvSpPr txBox="1"/>
          <p:nvPr/>
        </p:nvSpPr>
        <p:spPr>
          <a:xfrm>
            <a:off x="7536215" y="254851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2" name="Picture 47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0372" y="3373892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7" name="TextBox 56">
            <a:hlinkClick r:id="rId30" action="ppaction://hlinksldjump"/>
          </p:cNvPr>
          <p:cNvSpPr txBox="1"/>
          <p:nvPr/>
        </p:nvSpPr>
        <p:spPr>
          <a:xfrm>
            <a:off x="7544943" y="3442177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" name="Picture 5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20372" y="4212766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>
            <a:hlinkClick r:id="rId31" action="ppaction://hlinksldjump"/>
          </p:cNvPr>
          <p:cNvSpPr txBox="1"/>
          <p:nvPr/>
        </p:nvSpPr>
        <p:spPr>
          <a:xfrm>
            <a:off x="7547045" y="4291810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1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11838" y="1631041"/>
            <a:ext cx="802810" cy="677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9" name="TextBox 58">
            <a:hlinkClick r:id="rId32" action="ppaction://hlinksldjump"/>
          </p:cNvPr>
          <p:cNvSpPr txBox="1"/>
          <p:nvPr/>
        </p:nvSpPr>
        <p:spPr>
          <a:xfrm>
            <a:off x="6741373" y="1712235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" name="Picture 4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04738" y="2480740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0" name="TextBox 59">
            <a:hlinkClick r:id="rId33" action="ppaction://hlinksldjump"/>
          </p:cNvPr>
          <p:cNvSpPr txBox="1"/>
          <p:nvPr/>
        </p:nvSpPr>
        <p:spPr>
          <a:xfrm>
            <a:off x="6709695" y="256244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3" name="Picture 48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2985" y="3373891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TextBox 60">
            <a:hlinkClick r:id="rId34" action="ppaction://hlinksldjump"/>
          </p:cNvPr>
          <p:cNvSpPr txBox="1"/>
          <p:nvPr/>
        </p:nvSpPr>
        <p:spPr>
          <a:xfrm>
            <a:off x="6709696" y="3448632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" name="Picture 5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99719" y="4217070"/>
            <a:ext cx="797086" cy="67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2" name="TextBox 61">
            <a:hlinkClick r:id="rId35" action="ppaction://hlinksldjump"/>
          </p:cNvPr>
          <p:cNvSpPr txBox="1"/>
          <p:nvPr/>
        </p:nvSpPr>
        <p:spPr>
          <a:xfrm>
            <a:off x="6709696" y="4287506"/>
            <a:ext cx="5437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40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31214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3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80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1" fill="hold">
                      <p:stCondLst>
                        <p:cond delay="0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04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5" fill="hold">
                      <p:stCondLst>
                        <p:cond delay="0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110" restart="whenNotActive" fill="hold" evtFilter="cancelBubble" nodeType="interactiveSeq">
                <p:stCondLst>
                  <p:cond evt="onClick" delay="0">
                    <p:tgtEl>
                      <p:spTgt spid="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1" fill="hold">
                      <p:stCondLst>
                        <p:cond delay="0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1"/>
                  </p:tgtEl>
                </p:cond>
              </p:nextCondLst>
            </p:seq>
            <p:seq concurrent="1" nextAc="seek">
              <p:cTn id="116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7" fill="hold">
                      <p:stCondLst>
                        <p:cond delay="0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34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5" fill="hold">
                      <p:stCondLst>
                        <p:cond delay="0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</p:childTnLst>
        </p:cTn>
      </p:par>
    </p:tnLst>
    <p:bldLst>
      <p:bldP spid="3" grpId="0"/>
      <p:bldP spid="39" grpId="0"/>
      <p:bldP spid="40" grpId="0"/>
      <p:bldP spid="41" grpId="0"/>
      <p:bldP spid="42" grpId="0"/>
      <p:bldP spid="38" grpId="0"/>
      <p:bldP spid="44" grpId="0"/>
      <p:bldP spid="45" grpId="0"/>
      <p:bldP spid="46" grpId="0"/>
      <p:bldP spid="47" grpId="0"/>
      <p:bldP spid="43" grpId="0"/>
      <p:bldP spid="49" grpId="0"/>
      <p:bldP spid="50" grpId="0"/>
      <p:bldP spid="51" grpId="0"/>
      <p:bldP spid="52" grpId="0"/>
      <p:bldP spid="48" grpId="0"/>
      <p:bldP spid="53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20334367">
            <a:off x="8078418" y="250619"/>
            <a:ext cx="797086" cy="672700"/>
            <a:chOff x="4203303" y="3373892"/>
            <a:chExt cx="797086" cy="672700"/>
          </a:xfrm>
        </p:grpSpPr>
        <p:pic>
          <p:nvPicPr>
            <p:cNvPr id="14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03" y="3373892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305236" y="344863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5160551" y="29776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употреблённое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779912" y="5744010"/>
            <a:ext cx="1512168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Чёрном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625891"/>
            <a:ext cx="7344815" cy="1569660"/>
          </a:xfrm>
          <a:prstGeom prst="rect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от времени глава семьи менял расстановку сил в собственном доме, одних возносил, других лишал на время полномочий, держал в грязном теле, с тем чтобы потом снова одарить вниманием и заботой.</a:t>
            </a:r>
          </a:p>
        </p:txBody>
      </p:sp>
    </p:spTree>
    <p:extLst>
      <p:ext uri="{BB962C8B-B14F-4D97-AF65-F5344CB8AC3E}">
        <p14:creationId xmlns:p14="http://schemas.microsoft.com/office/powerpoint/2010/main" xmlns="" val="39641360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20334367">
            <a:off x="8078418" y="250619"/>
            <a:ext cx="797086" cy="672700"/>
            <a:chOff x="4203303" y="3373892"/>
            <a:chExt cx="797086" cy="672700"/>
          </a:xfrm>
        </p:grpSpPr>
        <p:pic>
          <p:nvPicPr>
            <p:cNvPr id="14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03" y="3373892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305236" y="344863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5160551" y="29776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употреблённое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слово. 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2627784" y="5728665"/>
            <a:ext cx="3096344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Придаёт/внимания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625891"/>
            <a:ext cx="7344815" cy="1200329"/>
          </a:xfrm>
          <a:prstGeom prst="rect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Режиссёр увлечён магией кадра и почти не уделяет значения характерам персонажей, сюжету и прочим, с точки зрения мастера, мелочам.</a:t>
            </a:r>
          </a:p>
        </p:txBody>
      </p:sp>
    </p:spTree>
    <p:extLst>
      <p:ext uri="{BB962C8B-B14F-4D97-AF65-F5344CB8AC3E}">
        <p14:creationId xmlns:p14="http://schemas.microsoft.com/office/powerpoint/2010/main" xmlns="" val="37403586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20334367">
            <a:off x="8078418" y="250619"/>
            <a:ext cx="797086" cy="672700"/>
            <a:chOff x="4203303" y="3373892"/>
            <a:chExt cx="797086" cy="672700"/>
          </a:xfrm>
        </p:grpSpPr>
        <p:pic>
          <p:nvPicPr>
            <p:cNvPr id="14" name="Picture 4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303" y="3373892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Box 14"/>
            <p:cNvSpPr txBox="1"/>
            <p:nvPr/>
          </p:nvSpPr>
          <p:spPr>
            <a:xfrm>
              <a:off x="4305236" y="3448632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" name="Скругленный прямоугольник 10"/>
          <p:cNvSpPr/>
          <p:nvPr/>
        </p:nvSpPr>
        <p:spPr>
          <a:xfrm>
            <a:off x="5160551" y="297760"/>
            <a:ext cx="2808312" cy="672700"/>
          </a:xfrm>
          <a:prstGeom prst="roundRect">
            <a:avLst/>
          </a:prstGeom>
          <a:gradFill>
            <a:gsLst>
              <a:gs pos="0">
                <a:schemeClr val="accent3">
                  <a:lumMod val="60000"/>
                  <a:lumOff val="40000"/>
                </a:schemeClr>
              </a:gs>
              <a:gs pos="35000">
                <a:schemeClr val="accent3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16200000" scaled="1"/>
          </a:gradFill>
          <a:ln>
            <a:gradFill>
              <a:gsLst>
                <a:gs pos="0">
                  <a:schemeClr val="accent3">
                    <a:lumMod val="75000"/>
                  </a:schemeClr>
                </a:gs>
                <a:gs pos="5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 слово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Отредактируйте предложение: исправьте лексическую ошибку,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заменив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неверно употреблённое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слово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3959932" y="5705980"/>
            <a:ext cx="1080120" cy="523220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9592" y="3625891"/>
            <a:ext cx="7344815" cy="1569660"/>
          </a:xfrm>
          <a:prstGeom prst="rect">
            <a:avLst/>
          </a:prstGeom>
          <a:noFill/>
          <a:ln w="635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Чувствуя себя одинокой в своём горе, Наташа </a:t>
            </a:r>
            <a:r>
              <a:rPr lang="ru-RU" sz="24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бо́льшую</a:t>
            </a:r>
            <a:r>
              <a:rPr lang="ru-RU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половину времени, одна в своей комнате, сидела в углу дивана и пристально смотрела в одну точку.</a:t>
            </a:r>
          </a:p>
        </p:txBody>
      </p:sp>
    </p:spTree>
    <p:extLst>
      <p:ext uri="{BB962C8B-B14F-4D97-AF65-F5344CB8AC3E}">
        <p14:creationId xmlns:p14="http://schemas.microsoft.com/office/powerpoint/2010/main" xmlns="" val="38657448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 rot="20298142">
            <a:off x="8041014" y="277581"/>
            <a:ext cx="797086" cy="672700"/>
            <a:chOff x="4179547" y="4217070"/>
            <a:chExt cx="797086" cy="672700"/>
          </a:xfrm>
        </p:grpSpPr>
        <p:pic>
          <p:nvPicPr>
            <p:cNvPr id="30" name="Picture 5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547" y="4217070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272306" y="429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словах допущены ошибки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образовании формы слова.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эти слова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94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Штабель – штабеля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42975" y="4382364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Крем – крема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1142975" y="3977891"/>
            <a:ext cx="3861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– возрасты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5266927" y="396319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– возрасты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07298" y="3149616"/>
            <a:ext cx="36527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 – директоры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804" y="4814336"/>
            <a:ext cx="383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Вексель – векселя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5266927" y="4384319"/>
            <a:ext cx="26139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Крем – кремы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66927" y="4814336"/>
            <a:ext cx="32403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Вексель – векселя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53611" y="314049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 –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директора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66927" y="3599438"/>
            <a:ext cx="3307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Штабель – штабеля </a:t>
            </a:r>
          </a:p>
        </p:txBody>
      </p:sp>
    </p:spTree>
    <p:extLst>
      <p:ext uri="{BB962C8B-B14F-4D97-AF65-F5344CB8AC3E}">
        <p14:creationId xmlns:p14="http://schemas.microsoft.com/office/powerpoint/2010/main" xmlns="" val="6006343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60" grpId="0"/>
      <p:bldP spid="2060" grpId="1"/>
      <p:bldP spid="4" grpId="0"/>
      <p:bldP spid="6" grpId="0"/>
      <p:bldP spid="7" grpId="0"/>
      <p:bldP spid="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 rot="20298142">
            <a:off x="8041014" y="277581"/>
            <a:ext cx="797086" cy="672700"/>
            <a:chOff x="4179547" y="4217070"/>
            <a:chExt cx="797086" cy="672700"/>
          </a:xfrm>
        </p:grpSpPr>
        <p:pic>
          <p:nvPicPr>
            <p:cNvPr id="30" name="Picture 5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547" y="4217070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272306" y="429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пример с ошибкой в образовании формы слова.</a:t>
            </a: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94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ЛЯГТЕ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53122" y="4437112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ПОЕЗЖАЙ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домой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1153122" y="4862818"/>
            <a:ext cx="3861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несколько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АБЗАЦЕЙ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5128589" y="4809499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есколько АБЗАЦЕВ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7298" y="3149616"/>
            <a:ext cx="34367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Наиболее МЯГКИЙ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42974" y="4005064"/>
            <a:ext cx="4293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ДВУХТЫСЯЧНЫМ 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годом</a:t>
            </a: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12434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3" grpId="0"/>
      <p:bldP spid="206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 rot="20298142">
            <a:off x="8041014" y="277581"/>
            <a:ext cx="797086" cy="672700"/>
            <a:chOff x="4179547" y="4217070"/>
            <a:chExt cx="797086" cy="672700"/>
          </a:xfrm>
        </p:grpSpPr>
        <p:pic>
          <p:nvPicPr>
            <p:cNvPr id="30" name="Picture 5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547" y="4217070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272306" y="429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одном из выделенных ниже слов допущена ошибка в образовании формы слова.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это слово.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94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ЗАГЛОХШИЙ мотор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1142975" y="4382364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ПРЕДУПРЕЖУ тебя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1142975" y="3977891"/>
            <a:ext cx="3861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требуются ШОФЕРА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5220072" y="396319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требуются ШОФЁРЫ 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7298" y="3149616"/>
            <a:ext cx="27526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пара ЦАПЕЛЬ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4804" y="4814336"/>
            <a:ext cx="383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ПОЛОЩУЩИЙ бельё</a:t>
            </a: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158331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3" grpId="0"/>
      <p:bldP spid="206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 rot="20298142">
            <a:off x="8041014" y="277581"/>
            <a:ext cx="797086" cy="672700"/>
            <a:chOff x="4179547" y="4217070"/>
            <a:chExt cx="797086" cy="672700"/>
          </a:xfrm>
        </p:grpSpPr>
        <p:pic>
          <p:nvPicPr>
            <p:cNvPr id="30" name="Picture 5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547" y="4217070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272306" y="429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словах допущены ошибки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образовании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 слов. Отметьте эти слова.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94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несколько пар СЕРЁГ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1142975" y="4382364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ВЫСОХНУЛ на солнце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1142975" y="3977891"/>
            <a:ext cx="3861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знал много БАСЕН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5131663" y="314961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ет ЯСЛЕЙ рядом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7298" y="3149616"/>
            <a:ext cx="3364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 ЯСЕЛЬ рядом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4804" y="4814336"/>
            <a:ext cx="38392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МЯУКАЕТ</a:t>
            </a: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69767" y="4437112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ВЫСОХ на солнце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68507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5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2" grpId="0"/>
      <p:bldP spid="2060" grpId="0"/>
      <p:bldP spid="2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Группа 24"/>
          <p:cNvGrpSpPr/>
          <p:nvPr/>
        </p:nvGrpSpPr>
        <p:grpSpPr>
          <a:xfrm rot="20298142">
            <a:off x="8041014" y="277581"/>
            <a:ext cx="797086" cy="672700"/>
            <a:chOff x="4179547" y="4217070"/>
            <a:chExt cx="797086" cy="672700"/>
          </a:xfrm>
        </p:grpSpPr>
        <p:pic>
          <p:nvPicPr>
            <p:cNvPr id="30" name="Picture 51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9547" y="4217070"/>
              <a:ext cx="797086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272306" y="4291810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4" name="Скругленный прямоугольник 23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2">
                  <a:lumMod val="60000"/>
                  <a:lumOff val="40000"/>
                </a:schemeClr>
              </a:gs>
              <a:gs pos="35000">
                <a:schemeClr val="accent2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2">
                    <a:lumMod val="50000"/>
                  </a:schemeClr>
                </a:gs>
                <a:gs pos="50000">
                  <a:schemeClr val="accent2">
                    <a:lumMod val="20000"/>
                    <a:lumOff val="8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Грамматические нормы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словах допущены ошибки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образовании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 слов. Отметьте эти слова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9466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несколько ГРАММОВ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1142975" y="4382364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две пары БОТИНОК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1142975" y="3977891"/>
            <a:ext cx="4293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СТРОЖАЙШЕ запрещено</a:t>
            </a: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60" name="TextBox 2059"/>
          <p:cNvSpPr txBox="1"/>
          <p:nvPr/>
        </p:nvSpPr>
        <p:spPr>
          <a:xfrm>
            <a:off x="5131663" y="3149616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ЗАЕЗЖАЙ завтра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207298" y="3149616"/>
            <a:ext cx="3364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ЗАЕДЬ завтра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64804" y="4814336"/>
            <a:ext cx="3839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ШЕСТИСТАМИ спортсменами</a:t>
            </a: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169767" y="4890360"/>
            <a:ext cx="3312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ШЕСТЬЮСТАМИ спортсменами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4418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53734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5B9B7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60" grpId="0"/>
      <p:bldP spid="2" grpId="0"/>
      <p:bldP spid="3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6280" y="1916832"/>
            <a:ext cx="6563072" cy="2232248"/>
          </a:xfrm>
          <a:ln w="63500">
            <a:solidFill>
              <a:srgbClr val="793905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txBody>
          <a:bodyPr/>
          <a:lstStyle/>
          <a:p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fipi.ru</a:t>
            </a:r>
            <a:r>
              <a:rPr lang="ru-RU" dirty="0" smtClean="0">
                <a:solidFill>
                  <a:srgbClr val="793905"/>
                </a:solidFill>
              </a:rPr>
              <a:t>/</a:t>
            </a:r>
          </a:p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ege.sdamgia.ru</a:t>
            </a:r>
            <a:r>
              <a:rPr lang="ru-RU" dirty="0">
                <a:solidFill>
                  <a:srgbClr val="793905"/>
                </a:solidFill>
              </a:rPr>
              <a:t>/</a:t>
            </a:r>
            <a:endParaRPr lang="ru-RU" dirty="0" smtClean="0">
              <a:solidFill>
                <a:srgbClr val="793905"/>
              </a:solidFill>
            </a:endParaRPr>
          </a:p>
          <a:p>
            <a:r>
              <a:rPr lang="en-US" dirty="0">
                <a:hlinkClick r:id="rId4"/>
              </a:rPr>
              <a:t>http://elenaranko.ucoz.ru</a:t>
            </a:r>
            <a:r>
              <a:rPr lang="en-US" dirty="0" smtClean="0">
                <a:hlinkClick r:id="rId4"/>
              </a:rPr>
              <a:t>/</a:t>
            </a:r>
            <a:endParaRPr lang="ru-RU" dirty="0" smtClean="0"/>
          </a:p>
          <a:p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473440" y="620688"/>
            <a:ext cx="6768752" cy="864096"/>
          </a:xfrm>
          <a:prstGeom prst="roundRect">
            <a:avLst/>
          </a:prstGeom>
          <a:solidFill>
            <a:srgbClr val="793905">
              <a:alpha val="44000"/>
            </a:srgbClr>
          </a:solidFill>
          <a:ln w="63500" cmpd="sng">
            <a:solidFill>
              <a:srgbClr val="793905"/>
            </a:solidFill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Источники для создания игры</a:t>
            </a:r>
            <a:endParaRPr lang="ru-RU" sz="36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304747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490454">
            <a:off x="8062624" y="266573"/>
            <a:ext cx="828675" cy="80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Скругленная прямоугольная выноска 4"/>
          <p:cNvSpPr/>
          <p:nvPr/>
        </p:nvSpPr>
        <p:spPr>
          <a:xfrm>
            <a:off x="1187624" y="1238669"/>
            <a:ext cx="4761791" cy="1440160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каком слове верно выделена буква, обозначающая ударный гласный звук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1207299" y="31378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накрЕнится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2385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бантЫ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83026" y="3984337"/>
            <a:ext cx="2164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квартАл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1164804" y="44427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кОрмящий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1165795" y="4842994"/>
            <a:ext cx="223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ненАдолго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3565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4860032" y="3179314"/>
            <a:ext cx="34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накренИтся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4860032" y="355919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бАнты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860032" y="3984337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квартАл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4876561" y="44427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кормЯщий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4876561" y="48691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ненадОлго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2" name="Управляющая кнопка: далее 2061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7291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1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2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3" dur="500" fill="hold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8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7" grpId="0"/>
      <p:bldP spid="2058" grpId="0"/>
      <p:bldP spid="2059" grpId="0"/>
      <p:bldP spid="2060" grpId="0"/>
      <p:bldP spid="206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одном из приведённых ниже слов допущена ошибка в постановке ударения: НЕВЕРНО выделена буква, обозначающая ударный гласный звук.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слово.</a:t>
            </a: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1207299" y="31378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23854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завИдно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83026" y="3984337"/>
            <a:ext cx="2164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1164804" y="44427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центнЕр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1147022" y="4842994"/>
            <a:ext cx="223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балОванный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4860032" y="3179314"/>
            <a:ext cx="34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4860032" y="355919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завИдно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860032" y="3984337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нАчатый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4876561" y="44427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цЕнтнер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4876561" y="48691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балОванный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452050">
            <a:off x="8044444" y="267052"/>
            <a:ext cx="802810" cy="672700"/>
            <a:chOff x="4974741" y="803415"/>
            <a:chExt cx="802810" cy="672700"/>
          </a:xfrm>
        </p:grpSpPr>
        <p:pic>
          <p:nvPicPr>
            <p:cNvPr id="27" name="Picture 3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4741" y="803415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104276" y="893022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060820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3" grpId="0"/>
      <p:bldP spid="2057" grpId="0"/>
      <p:bldP spid="2058" grpId="0"/>
      <p:bldP spid="2059" grpId="0"/>
      <p:bldP spid="2060" grpId="0"/>
      <p:bldP spid="20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одном из приведённых ниже слов допущена ошибка в постановке ударения: НЕВЕРНО выделена буква, обозначающая ударный гласный звук.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слово.</a:t>
            </a: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1207299" y="31378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подОшва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2596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избалОванный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83026" y="3984337"/>
            <a:ext cx="2164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1164804" y="44427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дозвонИмся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1147022" y="4842994"/>
            <a:ext cx="223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оглянЁтся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4860032" y="3179314"/>
            <a:ext cx="34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подОшва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4860032" y="355919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избалОванный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860032" y="3984337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непрАвы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4876561" y="44427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дозвонИмся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4876561" y="48691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оглЯнется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452050">
            <a:off x="8044444" y="267052"/>
            <a:ext cx="802810" cy="672700"/>
            <a:chOff x="4974741" y="803415"/>
            <a:chExt cx="802810" cy="672700"/>
          </a:xfrm>
        </p:grpSpPr>
        <p:pic>
          <p:nvPicPr>
            <p:cNvPr id="27" name="Picture 3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4741" y="803415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104276" y="893022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3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Управляющая кнопка: далее 2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491408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4" grpId="0"/>
      <p:bldP spid="2057" grpId="0"/>
      <p:bldP spid="2058" grpId="0"/>
      <p:bldP spid="2059" grpId="0"/>
      <p:bldP spid="2060" grpId="0"/>
      <p:bldP spid="20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приведённых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словах допущены ошибки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постановке ударения: НЕВЕРНО выделена буква, обозначающая ударный гласный звук.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слова с ошибками.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36770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пОднятый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 с земли)</a:t>
            </a:r>
          </a:p>
        </p:txBody>
      </p:sp>
      <p:sp>
        <p:nvSpPr>
          <p:cNvPr id="2052" name="TextBox 2051"/>
          <p:cNvSpPr txBox="1"/>
          <p:nvPr/>
        </p:nvSpPr>
        <p:spPr>
          <a:xfrm>
            <a:off x="1142975" y="4382364"/>
            <a:ext cx="3986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дОживший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(до ста лет)</a:t>
            </a:r>
          </a:p>
        </p:txBody>
      </p:sp>
      <p:sp>
        <p:nvSpPr>
          <p:cNvPr id="2053" name="TextBox 2052"/>
          <p:cNvSpPr txBox="1"/>
          <p:nvPr/>
        </p:nvSpPr>
        <p:spPr>
          <a:xfrm>
            <a:off x="1142975" y="3977891"/>
            <a:ext cx="32631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походатАйствовать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4860032" y="3179314"/>
            <a:ext cx="34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4860032" y="355919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пОднятый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876561" y="438236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дожИвший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4845449" y="400506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походАтайствовать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4876561" y="48691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452050">
            <a:off x="8044444" y="267052"/>
            <a:ext cx="802810" cy="672700"/>
            <a:chOff x="4974741" y="803415"/>
            <a:chExt cx="802810" cy="672700"/>
          </a:xfrm>
        </p:grpSpPr>
        <p:pic>
          <p:nvPicPr>
            <p:cNvPr id="27" name="Picture 3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4741" y="803415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104276" y="893022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4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207299" y="3149616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4804" y="4814336"/>
            <a:ext cx="20358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Управляющая кнопка: далее 28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498975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4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52" grpId="0"/>
      <p:bldP spid="2053" grpId="0"/>
      <p:bldP spid="2057" grpId="0"/>
      <p:bldP spid="2058" grpId="0"/>
      <p:bldP spid="2059" grpId="0"/>
      <p:bldP spid="2060" grpId="0"/>
      <p:bldP spid="2061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Скругленный прямоугольник 82"/>
          <p:cNvSpPr/>
          <p:nvPr/>
        </p:nvSpPr>
        <p:spPr>
          <a:xfrm>
            <a:off x="5169767" y="332656"/>
            <a:ext cx="2808312" cy="672700"/>
          </a:xfrm>
          <a:prstGeom prst="roundRect">
            <a:avLst/>
          </a:prstGeom>
          <a:gradFill>
            <a:gsLst>
              <a:gs pos="0">
                <a:schemeClr val="accent4">
                  <a:lumMod val="60000"/>
                  <a:lumOff val="40000"/>
                </a:schemeClr>
              </a:gs>
              <a:gs pos="35000">
                <a:schemeClr val="accent4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4">
                    <a:lumMod val="75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Поставь ударение</a:t>
            </a:r>
            <a:endParaRPr lang="ru-RU" sz="2000" b="1" i="1" dirty="0">
              <a:solidFill>
                <a:schemeClr val="accent4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приведённых ниже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словах допущены ошибки </a:t>
            </a:r>
            <a:r>
              <a:rPr lang="ru-RU" sz="2400" b="1" i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постановке ударения: НЕВЕРНО выделена буква, обозначающая ударный гласный звук. </a:t>
            </a:r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Укажите эти слова и определите, как правильно.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919267" y="3284984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919267" y="3717032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899592" y="4149080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899592" y="5013176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899592" y="4581128"/>
            <a:ext cx="288032" cy="288032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1207299" y="3137892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лгАла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1183025" y="3559194"/>
            <a:ext cx="25968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премИровать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1183026" y="3984337"/>
            <a:ext cx="21648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мозАичный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1164804" y="4442724"/>
            <a:ext cx="30243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дОкрасна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1147022" y="4842994"/>
            <a:ext cx="22368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TextBox 2056"/>
          <p:cNvSpPr txBox="1"/>
          <p:nvPr/>
        </p:nvSpPr>
        <p:spPr>
          <a:xfrm>
            <a:off x="4860032" y="3179314"/>
            <a:ext cx="3424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лгалА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8" name="TextBox 2057"/>
          <p:cNvSpPr txBox="1"/>
          <p:nvPr/>
        </p:nvSpPr>
        <p:spPr>
          <a:xfrm>
            <a:off x="4860032" y="3559194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премировАть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9" name="TextBox 2058"/>
          <p:cNvSpPr txBox="1"/>
          <p:nvPr/>
        </p:nvSpPr>
        <p:spPr>
          <a:xfrm>
            <a:off x="4860032" y="3984337"/>
            <a:ext cx="259408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мозаИчный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0" name="TextBox 2059"/>
          <p:cNvSpPr txBox="1"/>
          <p:nvPr/>
        </p:nvSpPr>
        <p:spPr>
          <a:xfrm>
            <a:off x="4876561" y="4442724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докраснА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61" name="TextBox 2060"/>
          <p:cNvSpPr txBox="1"/>
          <p:nvPr/>
        </p:nvSpPr>
        <p:spPr>
          <a:xfrm>
            <a:off x="4876561" y="4869160"/>
            <a:ext cx="33843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создалА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6" name="Группа 25"/>
          <p:cNvGrpSpPr/>
          <p:nvPr/>
        </p:nvGrpSpPr>
        <p:grpSpPr>
          <a:xfrm rot="20452050">
            <a:off x="8044444" y="267052"/>
            <a:ext cx="802810" cy="672700"/>
            <a:chOff x="4974741" y="803415"/>
            <a:chExt cx="802810" cy="672700"/>
          </a:xfrm>
        </p:grpSpPr>
        <p:pic>
          <p:nvPicPr>
            <p:cNvPr id="27" name="Picture 3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74741" y="803415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8" name="TextBox 27"/>
            <p:cNvSpPr txBox="1"/>
            <p:nvPr/>
          </p:nvSpPr>
          <p:spPr>
            <a:xfrm>
              <a:off x="5104276" y="893022"/>
              <a:ext cx="5437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5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3" name="Управляющая кнопка: далее 2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921599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F3151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CCC1D9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8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94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5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96" dur="500" fill="hold"/>
                                        <p:tgtEl>
                                          <p:spTgt spid="20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048" grpId="0"/>
      <p:bldP spid="2053" grpId="0"/>
      <p:bldP spid="2054" grpId="0"/>
      <p:bldP spid="2057" grpId="0"/>
      <p:bldP spid="2058" grpId="0"/>
      <p:bldP spid="2059" grpId="0"/>
      <p:bldP spid="2060" grpId="0"/>
      <p:bldP spid="20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TextBox 2052"/>
          <p:cNvSpPr txBox="1"/>
          <p:nvPr/>
        </p:nvSpPr>
        <p:spPr>
          <a:xfrm>
            <a:off x="953809" y="4442724"/>
            <a:ext cx="793871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АБОНЕНТ разговаривает – АБОНЕМЕНТ продан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Отметьте ряд, где допущена ошибка в употреблении пары паронимов. 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55576" y="3284984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55576" y="37170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55576" y="4149080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5576" y="5013176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755576" y="45906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972546" y="3169915"/>
            <a:ext cx="878497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ВОДНЫЕ запасы – ВОДЯНОЙ жук.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953809" y="4054575"/>
            <a:ext cx="793740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ХЛОПОТНЫЙ хозяин – ХЛОПОТЛИВЫЙ день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953809" y="3607194"/>
            <a:ext cx="828091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ДИПЛОМАТИЧНЫЙ человек – ДИПЛОМАТИЧЕСКАЯ миссия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972546" y="4878664"/>
            <a:ext cx="793740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Платье НАДЕТО – мальчик ОДЕТ.</a:t>
            </a:r>
            <a:endParaRPr lang="ru-RU" sz="2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 rot="20497118">
            <a:off x="8041960" y="270618"/>
            <a:ext cx="802810" cy="672700"/>
            <a:chOff x="4203607" y="1635344"/>
            <a:chExt cx="802810" cy="672700"/>
          </a:xfrm>
        </p:grpSpPr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607" y="1635344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33142" y="171223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899591" y="5636053"/>
            <a:ext cx="7056784" cy="584775"/>
          </a:xfrm>
          <a:prstGeom prst="rect">
            <a:avLst/>
          </a:prstGeom>
          <a:ln w="63500">
            <a:solidFill>
              <a:srgbClr val="92D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Хлопотный день – хлопотливый хозяин </a:t>
            </a:r>
            <a:endParaRPr lang="ru-RU" sz="3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77390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74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5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92D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0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ая прямоугольная выноска 4"/>
          <p:cNvSpPr/>
          <p:nvPr/>
        </p:nvSpPr>
        <p:spPr>
          <a:xfrm>
            <a:off x="899592" y="1078300"/>
            <a:ext cx="6120680" cy="1846643"/>
          </a:xfrm>
          <a:prstGeom prst="wedgeRoundRectCallou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Подберите к каждому парониму пару.</a:t>
            </a:r>
            <a:endParaRPr lang="ru-RU" sz="24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6" name="Овал 35"/>
          <p:cNvSpPr/>
          <p:nvPr/>
        </p:nvSpPr>
        <p:spPr>
          <a:xfrm>
            <a:off x="755576" y="3284984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Овал 92"/>
          <p:cNvSpPr/>
          <p:nvPr/>
        </p:nvSpPr>
        <p:spPr>
          <a:xfrm>
            <a:off x="755576" y="37170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Овал 93"/>
          <p:cNvSpPr/>
          <p:nvPr/>
        </p:nvSpPr>
        <p:spPr>
          <a:xfrm>
            <a:off x="755576" y="4149080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5" name="Овал 94"/>
          <p:cNvSpPr/>
          <p:nvPr/>
        </p:nvSpPr>
        <p:spPr>
          <a:xfrm>
            <a:off x="755576" y="5013176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6" name="Овал 95"/>
          <p:cNvSpPr/>
          <p:nvPr/>
        </p:nvSpPr>
        <p:spPr>
          <a:xfrm>
            <a:off x="755576" y="4590632"/>
            <a:ext cx="288032" cy="288032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" name="TextBox 2047"/>
          <p:cNvSpPr txBox="1"/>
          <p:nvPr/>
        </p:nvSpPr>
        <p:spPr>
          <a:xfrm>
            <a:off x="972546" y="3169915"/>
            <a:ext cx="2375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Диктат – 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9" name="TextBox 2048"/>
          <p:cNvSpPr txBox="1"/>
          <p:nvPr/>
        </p:nvSpPr>
        <p:spPr>
          <a:xfrm>
            <a:off x="992947" y="3587947"/>
            <a:ext cx="22109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Явный – …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2" name="TextBox 2051"/>
          <p:cNvSpPr txBox="1"/>
          <p:nvPr/>
        </p:nvSpPr>
        <p:spPr>
          <a:xfrm>
            <a:off x="953809" y="4018834"/>
            <a:ext cx="2898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Генеральный – …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953809" y="4442724"/>
            <a:ext cx="2898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Невежа – 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54" name="TextBox 2053"/>
          <p:cNvSpPr txBox="1"/>
          <p:nvPr/>
        </p:nvSpPr>
        <p:spPr>
          <a:xfrm>
            <a:off x="972546" y="4878664"/>
            <a:ext cx="298738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Злой – …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5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25819" y="1078300"/>
            <a:ext cx="1661113" cy="17608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Скругленный прямоугольник 23"/>
          <p:cNvSpPr/>
          <p:nvPr/>
        </p:nvSpPr>
        <p:spPr>
          <a:xfrm>
            <a:off x="5168199" y="285381"/>
            <a:ext cx="2808312" cy="672700"/>
          </a:xfrm>
          <a:prstGeom prst="roundRect">
            <a:avLst/>
          </a:prstGeom>
          <a:gradFill>
            <a:gsLst>
              <a:gs pos="0">
                <a:schemeClr val="accent6">
                  <a:lumMod val="60000"/>
                  <a:lumOff val="40000"/>
                </a:schemeClr>
              </a:gs>
              <a:gs pos="35000">
                <a:schemeClr val="accent6">
                  <a:lumMod val="20000"/>
                  <a:lumOff val="80000"/>
                </a:schemeClr>
              </a:gs>
              <a:gs pos="100000">
                <a:srgbClr val="F2EFF5"/>
              </a:gs>
            </a:gsLst>
            <a:lin ang="16200000" scaled="1"/>
          </a:gradFill>
          <a:ln>
            <a:gradFill>
              <a:gsLst>
                <a:gs pos="0">
                  <a:schemeClr val="accent6">
                    <a:lumMod val="75000"/>
                  </a:schemeClr>
                </a:gs>
                <a:gs pos="50000">
                  <a:schemeClr val="accent6">
                    <a:lumMod val="60000"/>
                    <a:lumOff val="4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Паронимы </a:t>
            </a:r>
            <a:endParaRPr lang="ru-RU" sz="20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9" name="Группа 28"/>
          <p:cNvGrpSpPr/>
          <p:nvPr/>
        </p:nvGrpSpPr>
        <p:grpSpPr>
          <a:xfrm rot="20497118">
            <a:off x="8041960" y="270618"/>
            <a:ext cx="802810" cy="672700"/>
            <a:chOff x="4203607" y="1635344"/>
            <a:chExt cx="802810" cy="672700"/>
          </a:xfrm>
        </p:grpSpPr>
        <p:pic>
          <p:nvPicPr>
            <p:cNvPr id="30" name="Picture 1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03607" y="1635344"/>
              <a:ext cx="802810" cy="6727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Box 30"/>
            <p:cNvSpPr txBox="1"/>
            <p:nvPr/>
          </p:nvSpPr>
          <p:spPr>
            <a:xfrm>
              <a:off x="4333142" y="1712235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2800" b="1" i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</a:t>
              </a:r>
              <a:r>
                <a:rPr lang="ru-RU" sz="2800" b="1" i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0</a:t>
              </a:r>
              <a:endPara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33" name="Управляющая кнопка: далее 32">
            <a:hlinkClick r:id="rId6" action="ppaction://hlinksldjump" highlightClick="1"/>
          </p:cNvPr>
          <p:cNvSpPr/>
          <p:nvPr/>
        </p:nvSpPr>
        <p:spPr>
          <a:xfrm>
            <a:off x="8476961" y="6206818"/>
            <a:ext cx="504056" cy="432048"/>
          </a:xfrm>
          <a:prstGeom prst="actionButtonForwardNext">
            <a:avLst/>
          </a:prstGeom>
          <a:gradFill flip="none" rotWithShape="1">
            <a:gsLst>
              <a:gs pos="40000">
                <a:schemeClr val="accent6">
                  <a:lumMod val="20000"/>
                  <a:lumOff val="80000"/>
                </a:schemeClr>
              </a:gs>
              <a:gs pos="0">
                <a:srgbClr val="793905"/>
              </a:gs>
              <a:gs pos="100000">
                <a:schemeClr val="bg2"/>
              </a:gs>
            </a:gsLst>
            <a:lin ang="13500000" scaled="1"/>
            <a:tileRect/>
          </a:gradFill>
          <a:ln>
            <a:solidFill>
              <a:srgbClr val="79390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240207" y="3157543"/>
            <a:ext cx="2572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Диктант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40207" y="3587947"/>
            <a:ext cx="2572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Явственный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40207" y="3981059"/>
            <a:ext cx="2572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Генеральский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40207" y="4428307"/>
            <a:ext cx="2572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Невежда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240207" y="4839543"/>
            <a:ext cx="25721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Злостный 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199443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2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3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4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" fill="hold">
                      <p:stCondLst>
                        <p:cond delay="0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36C09"/>
                                      </p:to>
                                    </p:animClr>
                                    <p:set>
                                      <p:cBhvr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BD5B5"/>
                                      </p:to>
                                    </p:animClr>
                                    <p:set>
                                      <p:cBhvr>
                                        <p:cTn id="6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0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5"/>
                  </p:tgtEl>
                </p:cond>
              </p:nextCondLst>
            </p:seq>
          </p:childTnLst>
        </p:cTn>
      </p:par>
    </p:tnLst>
    <p:bldLst>
      <p:bldP spid="3" grpId="0"/>
      <p:bldP spid="21" grpId="0"/>
      <p:bldP spid="22" grpId="0"/>
      <p:bldP spid="23" grpId="0"/>
      <p:bldP spid="25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2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93300"/>
      </a:hlink>
      <a:folHlink>
        <a:srgbClr val="FFC994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1537</TotalTime>
  <Words>1079</Words>
  <Application>Microsoft Office PowerPoint</Application>
  <PresentationFormat>Экран (4:3)</PresentationFormat>
  <Paragraphs>279</Paragraphs>
  <Slides>28</Slides>
  <Notes>26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3" baseType="lpstr">
      <vt:lpstr>Arial</vt:lpstr>
      <vt:lpstr>Matilda</vt:lpstr>
      <vt:lpstr>Times New Roman</vt:lpstr>
      <vt:lpstr>Calibri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Ранько</dc:creator>
  <cp:lastModifiedBy>Usser</cp:lastModifiedBy>
  <cp:revision>82</cp:revision>
  <dcterms:created xsi:type="dcterms:W3CDTF">2019-08-10T19:30:32Z</dcterms:created>
  <dcterms:modified xsi:type="dcterms:W3CDTF">2022-03-27T07:25:11Z</dcterms:modified>
</cp:coreProperties>
</file>