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256" r:id="rId2"/>
    <p:sldId id="303" r:id="rId3"/>
    <p:sldId id="305" r:id="rId4"/>
    <p:sldId id="268" r:id="rId5"/>
    <p:sldId id="271" r:id="rId6"/>
    <p:sldId id="257" r:id="rId7"/>
    <p:sldId id="272" r:id="rId8"/>
    <p:sldId id="273" r:id="rId9"/>
    <p:sldId id="274" r:id="rId10"/>
    <p:sldId id="279" r:id="rId11"/>
    <p:sldId id="265" r:id="rId12"/>
    <p:sldId id="283" r:id="rId13"/>
    <p:sldId id="284" r:id="rId14"/>
    <p:sldId id="282" r:id="rId15"/>
    <p:sldId id="278" r:id="rId16"/>
    <p:sldId id="285" r:id="rId17"/>
    <p:sldId id="266" r:id="rId18"/>
    <p:sldId id="286" r:id="rId19"/>
    <p:sldId id="287" r:id="rId20"/>
    <p:sldId id="288" r:id="rId21"/>
    <p:sldId id="289" r:id="rId22"/>
    <p:sldId id="290" r:id="rId23"/>
    <p:sldId id="291" r:id="rId24"/>
    <p:sldId id="292" r:id="rId25"/>
    <p:sldId id="293" r:id="rId26"/>
    <p:sldId id="294" r:id="rId27"/>
    <p:sldId id="295" r:id="rId28"/>
    <p:sldId id="296" r:id="rId29"/>
    <p:sldId id="297" r:id="rId30"/>
    <p:sldId id="298" r:id="rId31"/>
    <p:sldId id="299" r:id="rId32"/>
    <p:sldId id="300" r:id="rId33"/>
    <p:sldId id="301" r:id="rId34"/>
    <p:sldId id="302" r:id="rId35"/>
    <p:sldId id="306"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14" autoAdjust="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DA6225-2940-4A33-9F26-1DE915C37F35}" type="datetimeFigureOut">
              <a:rPr lang="ru-RU" smtClean="0"/>
              <a:pPr/>
              <a:t>02.04.2022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1CB6DF-373A-4997-B869-AC1F6DB1083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81CB6DF-373A-4997-B869-AC1F6DB1083D}" type="slidenum">
              <a:rPr lang="ru-RU" smtClean="0"/>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02.04.2022</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02.04.2022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02.04.2022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02.04.2022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02.04.2022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02.04.2022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02.04.2022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02.04.2022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02.04.2022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02.04.2022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02.04.2022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02.04.2022</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ru.wikipedia.org/wiki/%D0%92%D0%BE%D0%BB%D0%BE%D0%BA%D0%BE%D0%BD%D0%BE%D0%B2%D1%81%D0%BA%D0%B8%D0%B9_%D1%80%D0%B0%D0%B9%D0%BE%D0%BD" TargetMode="External"/><Relationship Id="rId2" Type="http://schemas.openxmlformats.org/officeDocument/2006/relationships/hyperlink" Target="https://ru.wikipedia.org/wiki/%D0%9D%D0%BE%D0%B2%D0%BE%D0%B8%D0%B2%D0%B0%D0%BD%D0%BE%D0%B2%D0%BA%D0%B0_(%D0%91%D0%B5%D0%BB%D0%B3%D0%BE%D1%80%D0%BE%D0%B4%D1%81%D0%BA%D0%B0%D1%8F_%D0%BE%D0%B1%D0%BB%D0%B0%D1%81%D1%82%D1%8C)" TargetMode="Externa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hyperlink" Target="https://ru.wikipedia.org/wiki/%D0%91%D0%B5%D0%BB%D0%B3%D0%BE%D1%80%D0%BE%D0%B4%D1%81%D0%BA%D0%B0%D1%8F_%D0%BE%D0%B1%D0%BB%D0%B0%D1%81%D1%82%D1%8C"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ru.wikipedia.org/wiki/%D0%92%D0%B5%D0%BB%D0%B8%D0%BA%D0%B0%D1%8F_%D0%9E%D1%82%D0%B5%D1%87%D0%B5%D1%81%D1%82%D0%B2%D0%B5%D0%BD%D0%BD%D0%B0%D1%8F_%D0%B2%D0%BE%D0%B9%D0%BD%D0%B0" TargetMode="External"/><Relationship Id="rId7" Type="http://schemas.openxmlformats.org/officeDocument/2006/relationships/image" Target="../media/image29.jpeg"/><Relationship Id="rId2" Type="http://schemas.openxmlformats.org/officeDocument/2006/relationships/hyperlink" Target="https://ru.wikipedia.org/wiki/%D0%9C%D1%83%D0%B7%D0%B5%D0%B9-%D0%B7%D0%B0%D0%BF%D0%BE%D0%B2%D0%B5%D0%B4%D0%BD%D0%B8%D0%BA" TargetMode="External"/><Relationship Id="rId1" Type="http://schemas.openxmlformats.org/officeDocument/2006/relationships/slideLayout" Target="../slideLayouts/slideLayout2.xml"/><Relationship Id="rId6" Type="http://schemas.openxmlformats.org/officeDocument/2006/relationships/hyperlink" Target="https://ru.wikipedia.org/wiki/%D0%91%D0%BE%D1%80%D0%BE%D0%B4%D0%B8%D0%BD%D1%81%D0%BA%D0%BE%D0%B5_%D0%BF%D0%BE%D0%BB%D0%B5" TargetMode="External"/><Relationship Id="rId5" Type="http://schemas.openxmlformats.org/officeDocument/2006/relationships/hyperlink" Target="https://ru.wikipedia.org/wiki/%D0%9A%D1%83%D0%BB%D0%B8%D0%BA%D0%BE%D0%B2%D0%BE_%D0%BF%D0%BE%D0%BB%D0%B5" TargetMode="External"/><Relationship Id="rId4" Type="http://schemas.openxmlformats.org/officeDocument/2006/relationships/hyperlink" Target="https://ru.wikipedia.org/wiki/%D0%A1%D1%80%D0%B0%D0%B6%D0%B5%D0%BD%D0%B8%D0%B5_%D0%BF%D0%BE%D0%B4_%D0%9F%D1%80%D0%BE%D1%85%D0%BE%D1%80%D0%BE%D0%B2%D0%BA%D0%BE%D0%B9"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s://bel.cultreg.ru/articles/468/valuiki"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s://ru.wikipedia.org/wiki/%D0%9E%D1%81%D0%BA%D0%BE%D0%BB_(%D1%80%D0%B5%D0%BA%D0%B0)" TargetMode="External"/><Relationship Id="rId3" Type="http://schemas.openxmlformats.org/officeDocument/2006/relationships/hyperlink" Target="https://ru.wikipedia.org/wiki/%D0%91%D0%B5%D0%BB%D0%B3%D0%BE%D1%80%D0%BE%D0%B4%D1%81%D0%BA%D0%B0%D1%8F_%D0%BE%D0%B1%D0%BB%D0%B0%D1%81%D1%82%D1%8C" TargetMode="External"/><Relationship Id="rId7" Type="http://schemas.openxmlformats.org/officeDocument/2006/relationships/hyperlink" Target="https://ru.wikipedia.org/wiki/%D0%9D%D0%BE%D0%B2%D1%8B%D0%B9_%D0%9E%D1%81%D0%BA%D0%BE%D0%BB" TargetMode="External"/><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hyperlink" Target="https://ru.wikipedia.org/wiki/%D0%A7%D0%B5%D1%80%D0%BD%D1%8F%D0%BD%D0%BA%D0%B0" TargetMode="External"/><Relationship Id="rId5" Type="http://schemas.openxmlformats.org/officeDocument/2006/relationships/hyperlink" Target="https://ru.wikipedia.org/w/index.php?title=%D0%A5%D0%BE%D0%BB%D0%BA%D0%B8_(%D0%A7%D0%B5%D1%80%D0%BD%D1%8F%D0%BD%D1%81%D0%BA%D0%B8%D0%B9_%D1%80%D0%B0%D0%B9%D0%BE%D0%BD)&amp;action=edit&amp;redlink=1" TargetMode="External"/><Relationship Id="rId4" Type="http://schemas.openxmlformats.org/officeDocument/2006/relationships/hyperlink" Target="https://ru.wikipedia.org/wiki/%D0%A7%D0%B5%D1%80%D0%BD%D1%8F%D0%BD%D1%81%D0%BA%D0%B8%D0%B9_%D1%80%D0%B0%D0%B9%D0%BE%D0%BD" TargetMode="External"/><Relationship Id="rId9" Type="http://schemas.openxmlformats.org/officeDocument/2006/relationships/hyperlink" Target="https://ru.wikipedia.org/wiki/%D0%A5%D0%BE%D0%BB%D0%BE%D0%BA"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ru.wikipedia.org/wiki/%D0%92%D1%81%D0%B5%D0%B2%D0%BE%D0%BB%D0%BE%D0%B4_%D0%A1%D0%B2%D1%8F%D1%82%D0%BE%D1%81%D0%BB%D0%B0%D0%B2%D0%B8%D1%87_(%D0%BA%D0%BD%D1%8F%D0%B7%D1%8C_%D0%BA%D1%83%D1%80%D1%81%D0%BA%D0%B8%D0%B9)" TargetMode="External"/><Relationship Id="rId2" Type="http://schemas.openxmlformats.org/officeDocument/2006/relationships/hyperlink" Target="https://ru.wikipedia.org/wiki/%D0%98%D0%B3%D0%BE%D1%80%D1%8C_%D0%A1%D0%B2%D1%8F%D1%82%D0%BE%D1%81%D0%BB%D0%B0%D0%B2%D0%B8%D1%87" TargetMode="Externa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hyperlink" Target="https://ru.wikipedia.org/wiki/%D0%9F%D0%BE%D0%BB%D0%BE%D0%B2%D1%86%D1%8B"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hyperlink" Target="https://yandex.ru/turbo/fb.ru/s/article/268089/starooskolskiy-kirpich-osobennosti-proizvodstva-vidyi-izdeliy-i-ih-preimuschestva?parent-reqid=1617390526599828-1452234521173399418300271-prestable-app-host-sas-web-yp-54&amp;utm_source=turbo_turbo" TargetMode="External"/><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3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34.xml.rels><?xml version="1.0" encoding="UTF-8" standalone="yes"?>
<Relationships xmlns="http://schemas.openxmlformats.org/package/2006/relationships"><Relationship Id="rId2" Type="http://schemas.openxmlformats.org/officeDocument/2006/relationships/hyperlink" Target="https://ru.wikipedia.org/wiki/%D0%91%D0%B5%D0%BB%D0%B3%D0%BE%D1%80%D0%BE%D0%B4%D1%81%D0%BA%D0%B0%D1%8F_%D0%BE%D0%B1%D0%BB%D0%B0%D1%81%D1%82%D1%8C"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857232"/>
            <a:ext cx="7772400" cy="1728192"/>
          </a:xfrm>
        </p:spPr>
        <p:txBody>
          <a:bodyPr>
            <a:normAutofit/>
          </a:bodyPr>
          <a:lstStyle/>
          <a:p>
            <a:pPr algn="ctr"/>
            <a:r>
              <a:rPr lang="ru-RU" b="1" i="1" dirty="0" smtClean="0">
                <a:latin typeface="Georgia" pitchFamily="18" charset="0"/>
              </a:rPr>
              <a:t>Мой край – родная Белгородчина</a:t>
            </a:r>
            <a:endParaRPr lang="ru-RU" b="1" i="1" dirty="0">
              <a:latin typeface="Georgia" pitchFamily="18" charset="0"/>
            </a:endParaRPr>
          </a:p>
        </p:txBody>
      </p:sp>
      <p:sp>
        <p:nvSpPr>
          <p:cNvPr id="4" name="TextBox 3"/>
          <p:cNvSpPr txBox="1"/>
          <p:nvPr/>
        </p:nvSpPr>
        <p:spPr>
          <a:xfrm>
            <a:off x="2071670" y="2714620"/>
            <a:ext cx="5591275" cy="646331"/>
          </a:xfrm>
          <a:prstGeom prst="rect">
            <a:avLst/>
          </a:prstGeom>
          <a:noFill/>
        </p:spPr>
        <p:txBody>
          <a:bodyPr wrap="none" rtlCol="0">
            <a:spAutoFit/>
          </a:bodyPr>
          <a:lstStyle/>
          <a:p>
            <a:pPr algn="ctr"/>
            <a:r>
              <a:rPr lang="ru-RU" sz="3600" i="1" dirty="0" smtClean="0">
                <a:solidFill>
                  <a:schemeClr val="accent5"/>
                </a:solidFill>
              </a:rPr>
              <a:t>Познавательное развитие</a:t>
            </a:r>
            <a:endParaRPr lang="ru-RU" sz="3600" i="1" dirty="0">
              <a:solidFill>
                <a:schemeClr val="accent5"/>
              </a:solidFill>
            </a:endParaRPr>
          </a:p>
        </p:txBody>
      </p:sp>
      <p:sp>
        <p:nvSpPr>
          <p:cNvPr id="5" name="TextBox 4"/>
          <p:cNvSpPr txBox="1"/>
          <p:nvPr/>
        </p:nvSpPr>
        <p:spPr>
          <a:xfrm>
            <a:off x="4643438" y="3643314"/>
            <a:ext cx="4168466" cy="1846659"/>
          </a:xfrm>
          <a:prstGeom prst="rect">
            <a:avLst/>
          </a:prstGeom>
          <a:noFill/>
        </p:spPr>
        <p:txBody>
          <a:bodyPr wrap="square" rtlCol="0">
            <a:spAutoFit/>
          </a:bodyPr>
          <a:lstStyle/>
          <a:p>
            <a:pPr algn="r"/>
            <a:r>
              <a:rPr lang="ru-RU" sz="1600" dirty="0" smtClean="0">
                <a:latin typeface="Times New Roman" pitchFamily="18" charset="0"/>
                <a:cs typeface="Times New Roman" pitchFamily="18" charset="0"/>
              </a:rPr>
              <a:t>Автор: Афанасьева Н.В.,</a:t>
            </a:r>
          </a:p>
          <a:p>
            <a:pPr algn="r"/>
            <a:r>
              <a:rPr lang="ru-RU" sz="1600" dirty="0" smtClean="0">
                <a:latin typeface="Times New Roman" pitchFamily="18" charset="0"/>
                <a:cs typeface="Times New Roman" pitchFamily="18" charset="0"/>
              </a:rPr>
              <a:t> воспитатель </a:t>
            </a:r>
          </a:p>
          <a:p>
            <a:pPr algn="r"/>
            <a:r>
              <a:rPr lang="ru-RU" sz="1600" dirty="0" smtClean="0">
                <a:latin typeface="Times New Roman" pitchFamily="18" charset="0"/>
                <a:cs typeface="Times New Roman" pitchFamily="18" charset="0"/>
              </a:rPr>
              <a:t>Муниципальное бюджетное дошкольное образовательное учреждение</a:t>
            </a:r>
          </a:p>
          <a:p>
            <a:pPr algn="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Стригуновский</a:t>
            </a:r>
            <a:r>
              <a:rPr lang="ru-RU" sz="1600" dirty="0" smtClean="0">
                <a:latin typeface="Times New Roman" pitchFamily="18" charset="0"/>
                <a:cs typeface="Times New Roman" pitchFamily="18" charset="0"/>
              </a:rPr>
              <a:t> детский сад </a:t>
            </a:r>
          </a:p>
          <a:p>
            <a:pPr algn="r"/>
            <a:r>
              <a:rPr lang="ru-RU" sz="1600" dirty="0" err="1" smtClean="0">
                <a:latin typeface="Times New Roman" pitchFamily="18" charset="0"/>
                <a:cs typeface="Times New Roman" pitchFamily="18" charset="0"/>
              </a:rPr>
              <a:t>общеразвивающего</a:t>
            </a:r>
            <a:r>
              <a:rPr lang="ru-RU" sz="1600" dirty="0" smtClean="0">
                <a:latin typeface="Times New Roman" pitchFamily="18" charset="0"/>
                <a:cs typeface="Times New Roman" pitchFamily="18" charset="0"/>
              </a:rPr>
              <a:t> вида»</a:t>
            </a:r>
          </a:p>
          <a:p>
            <a:r>
              <a:rPr lang="ru-RU" dirty="0" smtClean="0"/>
              <a:t> </a:t>
            </a:r>
            <a:endParaRPr lang="ru-RU" dirty="0"/>
          </a:p>
        </p:txBody>
      </p:sp>
      <p:sp>
        <p:nvSpPr>
          <p:cNvPr id="6" name="TextBox 5"/>
          <p:cNvSpPr txBox="1"/>
          <p:nvPr/>
        </p:nvSpPr>
        <p:spPr>
          <a:xfrm>
            <a:off x="3929058" y="5786454"/>
            <a:ext cx="1337739" cy="369332"/>
          </a:xfrm>
          <a:prstGeom prst="rect">
            <a:avLst/>
          </a:prstGeom>
          <a:noFill/>
        </p:spPr>
        <p:txBody>
          <a:bodyPr wrap="none" rtlCol="0">
            <a:spAutoFit/>
          </a:bodyPr>
          <a:lstStyle/>
          <a:p>
            <a:r>
              <a:rPr lang="ru-RU" dirty="0" smtClean="0"/>
              <a:t>с. Стригуны</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229600" cy="1143000"/>
          </a:xfrm>
        </p:spPr>
        <p:txBody>
          <a:bodyPr>
            <a:normAutofit fontScale="90000"/>
          </a:bodyPr>
          <a:lstStyle/>
          <a:p>
            <a:r>
              <a:rPr lang="ru-RU" sz="3100" b="1" i="1" dirty="0" err="1" smtClean="0">
                <a:latin typeface="Georgia" pitchFamily="18" charset="0"/>
              </a:rPr>
              <a:t>Волоконовский</a:t>
            </a:r>
            <a:r>
              <a:rPr lang="ru-RU" sz="3100" b="1" i="1" dirty="0" smtClean="0">
                <a:latin typeface="Georgia" pitchFamily="18" charset="0"/>
              </a:rPr>
              <a:t> район</a:t>
            </a:r>
            <a:r>
              <a:rPr lang="ru-RU" sz="6000" b="1" i="1" dirty="0" smtClean="0">
                <a:latin typeface="Georgia" pitchFamily="18" charset="0"/>
              </a:rPr>
              <a:t/>
            </a:r>
            <a:br>
              <a:rPr lang="ru-RU" sz="6000" b="1" i="1" dirty="0" smtClean="0">
                <a:latin typeface="Georgia" pitchFamily="18" charset="0"/>
              </a:rPr>
            </a:br>
            <a:r>
              <a:rPr lang="ru-RU" sz="2700" b="1" i="1" dirty="0" err="1" smtClean="0">
                <a:latin typeface="Georgia" pitchFamily="18" charset="0"/>
              </a:rPr>
              <a:t>Баркова</a:t>
            </a:r>
            <a:r>
              <a:rPr lang="ru-RU" sz="2700" b="1" i="1" dirty="0" smtClean="0">
                <a:latin typeface="Georgia" pitchFamily="18" charset="0"/>
              </a:rPr>
              <a:t> мельница. Поселок Новоивановка.</a:t>
            </a:r>
            <a:endParaRPr lang="ru-RU" sz="2700" dirty="0"/>
          </a:p>
        </p:txBody>
      </p:sp>
      <p:pic>
        <p:nvPicPr>
          <p:cNvPr id="4" name="Picture 2" descr="C:\Users\Admin\Desktop\02_IMG_3673.jpg"/>
          <p:cNvPicPr>
            <a:picLocks noGrp="1" noChangeAspect="1" noChangeArrowheads="1"/>
          </p:cNvPicPr>
          <p:nvPr>
            <p:ph idx="1"/>
          </p:nvPr>
        </p:nvPicPr>
        <p:blipFill>
          <a:blip r:embed="rId2" cstate="email"/>
          <a:srcRect/>
          <a:stretch>
            <a:fillRect/>
          </a:stretch>
        </p:blipFill>
        <p:spPr bwMode="auto">
          <a:xfrm>
            <a:off x="188845" y="1628800"/>
            <a:ext cx="8703635" cy="468052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40152" y="260648"/>
            <a:ext cx="2756992" cy="1143000"/>
          </a:xfrm>
        </p:spPr>
        <p:txBody>
          <a:bodyPr>
            <a:normAutofit/>
          </a:bodyPr>
          <a:lstStyle/>
          <a:p>
            <a:endParaRPr lang="ru-RU" sz="2700" b="1" i="1" dirty="0">
              <a:latin typeface="Georgia" pitchFamily="18" charset="0"/>
            </a:endParaRPr>
          </a:p>
        </p:txBody>
      </p:sp>
      <p:sp>
        <p:nvSpPr>
          <p:cNvPr id="3" name="Содержимое 2"/>
          <p:cNvSpPr>
            <a:spLocks noGrp="1"/>
          </p:cNvSpPr>
          <p:nvPr>
            <p:ph idx="1"/>
          </p:nvPr>
        </p:nvSpPr>
        <p:spPr>
          <a:xfrm>
            <a:off x="323528" y="0"/>
            <a:ext cx="5040560" cy="6525344"/>
          </a:xfrm>
        </p:spPr>
        <p:txBody>
          <a:bodyPr>
            <a:normAutofit/>
          </a:bodyPr>
          <a:lstStyle/>
          <a:p>
            <a:pPr marL="342900" lvl="8" indent="-342900"/>
            <a:endParaRPr lang="ru-RU" sz="1600" dirty="0" smtClean="0">
              <a:latin typeface="Times New Roman" pitchFamily="18" charset="0"/>
              <a:cs typeface="Times New Roman" pitchFamily="18" charset="0"/>
            </a:endParaRPr>
          </a:p>
          <a:p>
            <a:pPr algn="just"/>
            <a:r>
              <a:rPr lang="ru-RU" sz="2100" b="1" dirty="0" err="1" smtClean="0">
                <a:latin typeface="Times New Roman" pitchFamily="18" charset="0"/>
                <a:cs typeface="Times New Roman" pitchFamily="18" charset="0"/>
              </a:rPr>
              <a:t>Ме́льница</a:t>
            </a:r>
            <a:r>
              <a:rPr lang="ru-RU" sz="2100" b="1" dirty="0" smtClean="0">
                <a:latin typeface="Times New Roman" pitchFamily="18" charset="0"/>
                <a:cs typeface="Times New Roman" pitchFamily="18" charset="0"/>
              </a:rPr>
              <a:t> </a:t>
            </a:r>
            <a:r>
              <a:rPr lang="ru-RU" sz="2100" b="1" dirty="0" err="1" smtClean="0">
                <a:latin typeface="Times New Roman" pitchFamily="18" charset="0"/>
                <a:cs typeface="Times New Roman" pitchFamily="18" charset="0"/>
              </a:rPr>
              <a:t>Барко́ва</a:t>
            </a:r>
            <a:r>
              <a:rPr lang="ru-RU" sz="2100" dirty="0" smtClean="0">
                <a:latin typeface="Times New Roman" pitchFamily="18" charset="0"/>
                <a:cs typeface="Times New Roman" pitchFamily="18" charset="0"/>
              </a:rPr>
              <a:t> — уникальное здание паровой мельницы в селе </a:t>
            </a:r>
            <a:r>
              <a:rPr lang="ru-RU" sz="2100" dirty="0" smtClean="0">
                <a:latin typeface="Times New Roman" pitchFamily="18" charset="0"/>
                <a:cs typeface="Times New Roman" pitchFamily="18" charset="0"/>
                <a:hlinkClick r:id="rId2" tooltip="Новоивановка (Белгородская область)"/>
              </a:rPr>
              <a:t>Новоивановка</a:t>
            </a:r>
            <a:r>
              <a:rPr lang="ru-RU" sz="2100" dirty="0" smtClean="0">
                <a:latin typeface="Times New Roman" pitchFamily="18" charset="0"/>
                <a:cs typeface="Times New Roman" pitchFamily="18" charset="0"/>
              </a:rPr>
              <a:t> </a:t>
            </a:r>
            <a:r>
              <a:rPr lang="ru-RU" sz="2100" dirty="0" err="1" smtClean="0">
                <a:latin typeface="Times New Roman" pitchFamily="18" charset="0"/>
                <a:cs typeface="Times New Roman" pitchFamily="18" charset="0"/>
                <a:hlinkClick r:id="rId3" tooltip="Волоконовский район"/>
              </a:rPr>
              <a:t>Волоконовского</a:t>
            </a:r>
            <a:r>
              <a:rPr lang="ru-RU" sz="2100" dirty="0" smtClean="0">
                <a:latin typeface="Times New Roman" pitchFamily="18" charset="0"/>
                <a:cs typeface="Times New Roman" pitchFamily="18" charset="0"/>
                <a:hlinkClick r:id="rId3" tooltip="Волоконовский район"/>
              </a:rPr>
              <a:t> района</a:t>
            </a:r>
            <a:r>
              <a:rPr lang="ru-RU" sz="2100" dirty="0" smtClean="0">
                <a:latin typeface="Times New Roman" pitchFamily="18" charset="0"/>
                <a:cs typeface="Times New Roman" pitchFamily="18" charset="0"/>
              </a:rPr>
              <a:t> </a:t>
            </a:r>
            <a:r>
              <a:rPr lang="ru-RU" sz="2100" dirty="0" smtClean="0">
                <a:latin typeface="Times New Roman" pitchFamily="18" charset="0"/>
                <a:cs typeface="Times New Roman" pitchFamily="18" charset="0"/>
                <a:hlinkClick r:id="rId4" tooltip="Белгородская область"/>
              </a:rPr>
              <a:t>Белгородской области</a:t>
            </a:r>
            <a:r>
              <a:rPr lang="ru-RU" sz="2100" dirty="0" smtClean="0">
                <a:latin typeface="Times New Roman" pitchFamily="18" charset="0"/>
                <a:cs typeface="Times New Roman" pitchFamily="18" charset="0"/>
              </a:rPr>
              <a:t> России, памятник архитектуры конца XIX века.</a:t>
            </a:r>
          </a:p>
          <a:p>
            <a:pPr algn="just"/>
            <a:r>
              <a:rPr lang="ru-RU" sz="2100" dirty="0" smtClean="0">
                <a:latin typeface="Times New Roman" pitchFamily="18" charset="0"/>
                <a:cs typeface="Times New Roman" pitchFamily="18" charset="0"/>
              </a:rPr>
              <a:t>Единственное в области шестиэтажное бревенчатое рубленое здание XIX века с тремя аналогичными амбарами. Весь комплекс является памятником древнерусского зодчества. Очень редким является вертикальное расположение промышленных цехов и перемещение всех фракций переработки самотеком — сверху вниз.</a:t>
            </a:r>
          </a:p>
          <a:p>
            <a:endParaRPr lang="ru-RU" dirty="0"/>
          </a:p>
        </p:txBody>
      </p:sp>
      <p:pic>
        <p:nvPicPr>
          <p:cNvPr id="4" name="Picture 3" descr="C:\Users\Admin\Desktop\800px-Деревянная_мельница_Баркова_01.jpg"/>
          <p:cNvPicPr>
            <a:picLocks noChangeAspect="1" noChangeArrowheads="1"/>
          </p:cNvPicPr>
          <p:nvPr/>
        </p:nvPicPr>
        <p:blipFill>
          <a:blip r:embed="rId5" cstate="email"/>
          <a:srcRect/>
          <a:stretch>
            <a:fillRect/>
          </a:stretch>
        </p:blipFill>
        <p:spPr bwMode="auto">
          <a:xfrm>
            <a:off x="5292080" y="4491821"/>
            <a:ext cx="3851920" cy="2366179"/>
          </a:xfrm>
          <a:prstGeom prst="rect">
            <a:avLst/>
          </a:prstGeom>
          <a:noFill/>
        </p:spPr>
      </p:pic>
      <p:pic>
        <p:nvPicPr>
          <p:cNvPr id="4098" name="Picture 2" descr="C:\Users\Admin\Desktop\images (1).jpg"/>
          <p:cNvPicPr>
            <a:picLocks noChangeAspect="1" noChangeArrowheads="1"/>
          </p:cNvPicPr>
          <p:nvPr/>
        </p:nvPicPr>
        <p:blipFill>
          <a:blip r:embed="rId6" cstate="email"/>
          <a:srcRect/>
          <a:stretch>
            <a:fillRect/>
          </a:stretch>
        </p:blipFill>
        <p:spPr bwMode="auto">
          <a:xfrm>
            <a:off x="5940152" y="260648"/>
            <a:ext cx="2880320" cy="17145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2746648" cy="1143000"/>
          </a:xfrm>
        </p:spPr>
        <p:txBody>
          <a:bodyPr/>
          <a:lstStyle/>
          <a:p>
            <a:endParaRPr lang="ru-RU" dirty="0"/>
          </a:p>
        </p:txBody>
      </p:sp>
      <p:sp>
        <p:nvSpPr>
          <p:cNvPr id="3" name="Содержимое 2"/>
          <p:cNvSpPr>
            <a:spLocks noGrp="1"/>
          </p:cNvSpPr>
          <p:nvPr>
            <p:ph idx="1"/>
          </p:nvPr>
        </p:nvSpPr>
        <p:spPr>
          <a:xfrm>
            <a:off x="3923928" y="764705"/>
            <a:ext cx="4762872" cy="3168352"/>
          </a:xfrm>
        </p:spPr>
        <p:txBody>
          <a:bodyPr>
            <a:normAutofit/>
          </a:bodyPr>
          <a:lstStyle/>
          <a:p>
            <a:pPr algn="just"/>
            <a:r>
              <a:rPr lang="ru-RU" sz="1800" dirty="0" smtClean="0">
                <a:latin typeface="Times New Roman" pitchFamily="18" charset="0"/>
                <a:cs typeface="Times New Roman" pitchFamily="18" charset="0"/>
              </a:rPr>
              <a:t>Легенда появления этой мельницы в Новоивановке гласит, что в начале прошлого века, сошлись в карточной игре два богатых человека. Карта за картой, и купец Барков выигрывает поставленную на кон уникальную по своей архитектуре, сделанную на европейский манер мельницу, которая тогда стояла в селе </a:t>
            </a:r>
            <a:r>
              <a:rPr lang="ru-RU" sz="1800" dirty="0" err="1" smtClean="0">
                <a:latin typeface="Times New Roman" pitchFamily="18" charset="0"/>
                <a:cs typeface="Times New Roman" pitchFamily="18" charset="0"/>
              </a:rPr>
              <a:t>Погромец</a:t>
            </a:r>
            <a:r>
              <a:rPr lang="ru-RU" sz="1800" dirty="0" smtClean="0">
                <a:latin typeface="Times New Roman" pitchFamily="18" charset="0"/>
                <a:cs typeface="Times New Roman" pitchFamily="18" charset="0"/>
              </a:rPr>
              <a:t>.</a:t>
            </a:r>
          </a:p>
          <a:p>
            <a:endParaRPr lang="ru-RU" sz="1800" dirty="0" smtClean="0">
              <a:latin typeface="Times New Roman" pitchFamily="18" charset="0"/>
              <a:cs typeface="Times New Roman" pitchFamily="18" charset="0"/>
            </a:endParaRPr>
          </a:p>
        </p:txBody>
      </p:sp>
      <p:pic>
        <p:nvPicPr>
          <p:cNvPr id="5122" name="Picture 2" descr="C:\Users\Admin\Desktop\735b44_56b6e81b7f0b40a9a11d9fa527c582ed_mv2.jpg"/>
          <p:cNvPicPr>
            <a:picLocks noChangeAspect="1" noChangeArrowheads="1"/>
          </p:cNvPicPr>
          <p:nvPr/>
        </p:nvPicPr>
        <p:blipFill>
          <a:blip r:embed="rId2" cstate="email"/>
          <a:srcRect/>
          <a:stretch>
            <a:fillRect/>
          </a:stretch>
        </p:blipFill>
        <p:spPr bwMode="auto">
          <a:xfrm>
            <a:off x="179512" y="260648"/>
            <a:ext cx="3560504" cy="3672408"/>
          </a:xfrm>
          <a:prstGeom prst="rect">
            <a:avLst/>
          </a:prstGeom>
          <a:noFill/>
        </p:spPr>
      </p:pic>
      <p:pic>
        <p:nvPicPr>
          <p:cNvPr id="5123" name="Picture 3" descr="C:\Users\Admin\Desktop\images (3).jpg"/>
          <p:cNvPicPr>
            <a:picLocks noChangeAspect="1" noChangeArrowheads="1"/>
          </p:cNvPicPr>
          <p:nvPr/>
        </p:nvPicPr>
        <p:blipFill>
          <a:blip r:embed="rId3" cstate="email"/>
          <a:srcRect/>
          <a:stretch>
            <a:fillRect/>
          </a:stretch>
        </p:blipFill>
        <p:spPr bwMode="auto">
          <a:xfrm>
            <a:off x="5292080" y="3717032"/>
            <a:ext cx="3024336" cy="314096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a:off x="899592" y="332656"/>
            <a:ext cx="2736304" cy="1084982"/>
          </a:xfrm>
        </p:spPr>
        <p:txBody>
          <a:bodyPr/>
          <a:lstStyle/>
          <a:p>
            <a:endParaRPr lang="ru-RU" dirty="0"/>
          </a:p>
        </p:txBody>
      </p:sp>
      <p:sp>
        <p:nvSpPr>
          <p:cNvPr id="3" name="Содержимое 2"/>
          <p:cNvSpPr>
            <a:spLocks noGrp="1"/>
          </p:cNvSpPr>
          <p:nvPr>
            <p:ph idx="1"/>
          </p:nvPr>
        </p:nvSpPr>
        <p:spPr>
          <a:xfrm>
            <a:off x="457200" y="2492896"/>
            <a:ext cx="8229600" cy="3633267"/>
          </a:xfrm>
        </p:spPr>
        <p:txBody>
          <a:bodyPr>
            <a:normAutofit/>
          </a:bodyPr>
          <a:lstStyle/>
          <a:p>
            <a:r>
              <a:rPr lang="ru-RU" sz="2100" dirty="0" smtClean="0">
                <a:latin typeface="Times New Roman" pitchFamily="18" charset="0"/>
                <a:cs typeface="Times New Roman" pitchFamily="18" charset="0"/>
              </a:rPr>
              <a:t>Владельцем мельницы был купец-промышленник Барков Михаил Константинович. Его усадьба находилась недалеко от мельницы, где сохранился старый сад, заложенный рядом с домом. Возле мельницы было много виноградников, так как эти места славились вином, а на территории сёл </a:t>
            </a:r>
            <a:r>
              <a:rPr lang="ru-RU" sz="2100" dirty="0" err="1" smtClean="0">
                <a:latin typeface="Times New Roman" pitchFamily="18" charset="0"/>
                <a:cs typeface="Times New Roman" pitchFamily="18" charset="0"/>
              </a:rPr>
              <a:t>Коровино</a:t>
            </a:r>
            <a:r>
              <a:rPr lang="ru-RU" sz="2100" dirty="0" smtClean="0">
                <a:latin typeface="Times New Roman" pitchFamily="18" charset="0"/>
                <a:cs typeface="Times New Roman" pitchFamily="18" charset="0"/>
              </a:rPr>
              <a:t> и Новоивановки повсеместно располагались винокуренные заводы. Изначально эта мельница стояла в селе </a:t>
            </a:r>
            <a:r>
              <a:rPr lang="ru-RU" sz="2100" dirty="0" err="1" smtClean="0">
                <a:latin typeface="Times New Roman" pitchFamily="18" charset="0"/>
                <a:cs typeface="Times New Roman" pitchFamily="18" charset="0"/>
              </a:rPr>
              <a:t>Погромец</a:t>
            </a:r>
            <a:r>
              <a:rPr lang="ru-RU" sz="2100" dirty="0" smtClean="0">
                <a:latin typeface="Times New Roman" pitchFamily="18" charset="0"/>
                <a:cs typeface="Times New Roman" pitchFamily="18" charset="0"/>
              </a:rPr>
              <a:t>, но была выиграна в карты </a:t>
            </a:r>
            <a:r>
              <a:rPr lang="ru-RU" sz="2100" dirty="0" err="1" smtClean="0">
                <a:latin typeface="Times New Roman" pitchFamily="18" charset="0"/>
                <a:cs typeface="Times New Roman" pitchFamily="18" charset="0"/>
              </a:rPr>
              <a:t>Барковым</a:t>
            </a:r>
            <a:r>
              <a:rPr lang="ru-RU" sz="2100" dirty="0" smtClean="0">
                <a:latin typeface="Times New Roman" pitchFamily="18" charset="0"/>
                <a:cs typeface="Times New Roman" pitchFamily="18" charset="0"/>
              </a:rPr>
              <a:t> у местного помещика и перенесена в Новоивановку, где стоит и сейчас.</a:t>
            </a:r>
          </a:p>
          <a:p>
            <a:endParaRPr lang="ru-RU" dirty="0"/>
          </a:p>
        </p:txBody>
      </p:sp>
      <p:pic>
        <p:nvPicPr>
          <p:cNvPr id="6146" name="Picture 2" descr="C:\Users\Admin\Desktop\274px-Мельница_Баркова_05.jpg"/>
          <p:cNvPicPr>
            <a:picLocks noChangeAspect="1" noChangeArrowheads="1"/>
          </p:cNvPicPr>
          <p:nvPr/>
        </p:nvPicPr>
        <p:blipFill>
          <a:blip r:embed="rId2" cstate="email"/>
          <a:srcRect/>
          <a:stretch>
            <a:fillRect/>
          </a:stretch>
        </p:blipFill>
        <p:spPr bwMode="auto">
          <a:xfrm>
            <a:off x="611560" y="188640"/>
            <a:ext cx="3960440" cy="2304256"/>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64088" y="274638"/>
            <a:ext cx="3528392" cy="1714202"/>
          </a:xfrm>
        </p:spPr>
        <p:txBody>
          <a:bodyPr>
            <a:normAutofit/>
          </a:bodyPr>
          <a:lstStyle/>
          <a:p>
            <a:r>
              <a:rPr lang="ru-RU" dirty="0" smtClean="0"/>
              <a:t/>
            </a:r>
            <a:br>
              <a:rPr lang="ru-RU" dirty="0" smtClean="0"/>
            </a:br>
            <a:endParaRPr lang="ru-RU" dirty="0"/>
          </a:p>
        </p:txBody>
      </p:sp>
      <p:pic>
        <p:nvPicPr>
          <p:cNvPr id="1026" name="Picture 2" descr="C:\Users\Admin\Desktop\21_IMG_3607.jpg"/>
          <p:cNvPicPr>
            <a:picLocks noGrp="1" noChangeAspect="1" noChangeArrowheads="1"/>
          </p:cNvPicPr>
          <p:nvPr>
            <p:ph idx="1"/>
          </p:nvPr>
        </p:nvPicPr>
        <p:blipFill>
          <a:blip r:embed="rId2" cstate="email"/>
          <a:srcRect/>
          <a:stretch>
            <a:fillRect/>
          </a:stretch>
        </p:blipFill>
        <p:spPr bwMode="auto">
          <a:xfrm>
            <a:off x="179513" y="188641"/>
            <a:ext cx="4968551" cy="3707874"/>
          </a:xfrm>
          <a:prstGeom prst="rect">
            <a:avLst/>
          </a:prstGeom>
          <a:noFill/>
        </p:spPr>
      </p:pic>
      <p:pic>
        <p:nvPicPr>
          <p:cNvPr id="4" name="Picture 2" descr="C:\Users\Admin\Desktop\27_IMG_3622.jpg"/>
          <p:cNvPicPr>
            <a:picLocks noChangeAspect="1" noChangeArrowheads="1"/>
          </p:cNvPicPr>
          <p:nvPr/>
        </p:nvPicPr>
        <p:blipFill>
          <a:blip r:embed="rId3" cstate="email"/>
          <a:srcRect/>
          <a:stretch>
            <a:fillRect/>
          </a:stretch>
        </p:blipFill>
        <p:spPr bwMode="auto">
          <a:xfrm>
            <a:off x="5940152" y="2060848"/>
            <a:ext cx="3018782" cy="4525963"/>
          </a:xfrm>
          <a:prstGeom prst="rect">
            <a:avLst/>
          </a:prstGeom>
          <a:noFill/>
        </p:spPr>
      </p:pic>
      <p:sp>
        <p:nvSpPr>
          <p:cNvPr id="5" name="Прямоугольник 4"/>
          <p:cNvSpPr/>
          <p:nvPr/>
        </p:nvSpPr>
        <p:spPr>
          <a:xfrm>
            <a:off x="5220072" y="188640"/>
            <a:ext cx="3923928" cy="1754326"/>
          </a:xfrm>
          <a:prstGeom prst="rect">
            <a:avLst/>
          </a:prstGeom>
        </p:spPr>
        <p:txBody>
          <a:bodyPr wrap="square">
            <a:spAutoFit/>
          </a:bodyPr>
          <a:lstStyle/>
          <a:p>
            <a:pPr algn="just"/>
            <a:r>
              <a:rPr lang="ru-RU" dirty="0" smtClean="0">
                <a:latin typeface="Times New Roman" pitchFamily="18" charset="0"/>
                <a:cs typeface="Times New Roman" pitchFamily="18" charset="0"/>
              </a:rPr>
              <a:t>Капитальный ремонт мельницы осуществлялся в 1990 году. С 2004 года </a:t>
            </a:r>
            <a:r>
              <a:rPr lang="ru-RU" dirty="0" err="1" smtClean="0">
                <a:latin typeface="Times New Roman" pitchFamily="18" charset="0"/>
                <a:cs typeface="Times New Roman" pitchFamily="18" charset="0"/>
              </a:rPr>
              <a:t>Новоивановская</a:t>
            </a:r>
            <a:r>
              <a:rPr lang="ru-RU" dirty="0" smtClean="0">
                <a:latin typeface="Times New Roman" pitchFamily="18" charset="0"/>
                <a:cs typeface="Times New Roman" pitchFamily="18" charset="0"/>
              </a:rPr>
              <a:t> мельница является памятником архитектуры XIX века и охраняется государством как историческая ценность.</a:t>
            </a:r>
          </a:p>
        </p:txBody>
      </p:sp>
      <p:sp>
        <p:nvSpPr>
          <p:cNvPr id="6" name="Прямоугольник 5"/>
          <p:cNvSpPr/>
          <p:nvPr/>
        </p:nvSpPr>
        <p:spPr>
          <a:xfrm>
            <a:off x="323528" y="4365104"/>
            <a:ext cx="5400600" cy="1477328"/>
          </a:xfrm>
          <a:prstGeom prst="rect">
            <a:avLst/>
          </a:prstGeom>
        </p:spPr>
        <p:txBody>
          <a:bodyPr wrap="square">
            <a:spAutoFit/>
          </a:bodyPr>
          <a:lstStyle/>
          <a:p>
            <a:pPr algn="just"/>
            <a:r>
              <a:rPr lang="ru-RU" dirty="0" smtClean="0">
                <a:latin typeface="Times New Roman" pitchFamily="18" charset="0"/>
                <a:cs typeface="Times New Roman" pitchFamily="18" charset="0"/>
              </a:rPr>
              <a:t>Деревянная мельница </a:t>
            </a:r>
            <a:r>
              <a:rPr lang="ru-RU" dirty="0" err="1" smtClean="0">
                <a:latin typeface="Times New Roman" pitchFamily="18" charset="0"/>
                <a:cs typeface="Times New Roman" pitchFamily="18" charset="0"/>
              </a:rPr>
              <a:t>Баркова</a:t>
            </a:r>
            <a:r>
              <a:rPr lang="ru-RU" dirty="0" smtClean="0">
                <a:latin typeface="Times New Roman" pitchFamily="18" charset="0"/>
                <a:cs typeface="Times New Roman" pitchFamily="18" charset="0"/>
              </a:rPr>
              <a:t> считается одним из туристических брендов </a:t>
            </a:r>
            <a:r>
              <a:rPr lang="ru-RU" dirty="0" err="1" smtClean="0">
                <a:latin typeface="Times New Roman" pitchFamily="18" charset="0"/>
                <a:cs typeface="Times New Roman" pitchFamily="18" charset="0"/>
              </a:rPr>
              <a:t>Волоконовского</a:t>
            </a:r>
            <a:r>
              <a:rPr lang="ru-RU" dirty="0" smtClean="0">
                <a:latin typeface="Times New Roman" pitchFamily="18" charset="0"/>
                <a:cs typeface="Times New Roman" pitchFamily="18" charset="0"/>
              </a:rPr>
              <a:t> района. В настоящее время отделом сельского туризма района разработан маршрут байдарочного сплава по реке Оскол с посещением мельницы.</a:t>
            </a:r>
            <a:endParaRPr lang="ru-RU"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i="1" dirty="0" smtClean="0">
                <a:latin typeface="Georgia" pitchFamily="18" charset="0"/>
              </a:rPr>
              <a:t>Белгородский район</a:t>
            </a:r>
            <a:br>
              <a:rPr lang="ru-RU" sz="3200" b="1" i="1" dirty="0" smtClean="0">
                <a:latin typeface="Georgia" pitchFamily="18" charset="0"/>
              </a:rPr>
            </a:br>
            <a:r>
              <a:rPr lang="ru-RU" sz="3200" b="1" i="1" dirty="0" smtClean="0">
                <a:latin typeface="Georgia" pitchFamily="18" charset="0"/>
              </a:rPr>
              <a:t>Дуб - долгожитель</a:t>
            </a:r>
            <a:endParaRPr lang="ru-RU" sz="3200" b="1" i="1" dirty="0">
              <a:latin typeface="Georgia" pitchFamily="18" charset="0"/>
            </a:endParaRPr>
          </a:p>
        </p:txBody>
      </p:sp>
      <p:pic>
        <p:nvPicPr>
          <p:cNvPr id="7170" name="Picture 2" descr="C:\Users\Admin\Desktop\18105-300x225.jpg"/>
          <p:cNvPicPr>
            <a:picLocks noGrp="1" noChangeAspect="1" noChangeArrowheads="1"/>
          </p:cNvPicPr>
          <p:nvPr>
            <p:ph idx="1"/>
          </p:nvPr>
        </p:nvPicPr>
        <p:blipFill>
          <a:blip r:embed="rId2" cstate="email"/>
          <a:srcRect/>
          <a:stretch>
            <a:fillRect/>
          </a:stretch>
        </p:blipFill>
        <p:spPr bwMode="auto">
          <a:xfrm>
            <a:off x="395536" y="1484784"/>
            <a:ext cx="4176464" cy="4752527"/>
          </a:xfrm>
          <a:prstGeom prst="rect">
            <a:avLst/>
          </a:prstGeom>
          <a:noFill/>
        </p:spPr>
      </p:pic>
      <p:sp>
        <p:nvSpPr>
          <p:cNvPr id="10" name="Прямоугольник 9"/>
          <p:cNvSpPr/>
          <p:nvPr/>
        </p:nvSpPr>
        <p:spPr>
          <a:xfrm>
            <a:off x="4860032" y="1484784"/>
            <a:ext cx="3744416" cy="5355312"/>
          </a:xfrm>
          <a:prstGeom prst="rect">
            <a:avLst/>
          </a:prstGeom>
        </p:spPr>
        <p:txBody>
          <a:bodyPr wrap="square">
            <a:spAutoFit/>
          </a:bodyPr>
          <a:lstStyle/>
          <a:p>
            <a:pPr algn="just"/>
            <a:r>
              <a:rPr lang="ru-RU" dirty="0" smtClean="0">
                <a:latin typeface="Times New Roman" pitchFamily="18" charset="0"/>
                <a:cs typeface="Times New Roman" pitchFamily="18" charset="0"/>
              </a:rPr>
              <a:t>Одна из туристических достопримечательностей Белгородского района, её главный живой символ – знаменитый дуб. По определению дендрологов его возраст более 300 лет. Находится он в посёлке Дубовое под Белгородом, история названия которого, естественно, связана со знаменитым патриархом всех деревьев в округе. Согласно преданию, это старейшее дерево Белгородской области было высажено князем Григорием Ромодановским и гетманом Богданом Хмельницким в честь воссоединения России и Украины в XVII веке.</a:t>
            </a:r>
          </a:p>
          <a:p>
            <a:pPr algn="just"/>
            <a:endParaRPr lang="ru-RU" dirty="0" smtClean="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032" y="274638"/>
            <a:ext cx="3096344" cy="1143000"/>
          </a:xfrm>
        </p:spPr>
        <p:txBody>
          <a:bodyPr/>
          <a:lstStyle/>
          <a:p>
            <a:endParaRPr lang="ru-RU" dirty="0"/>
          </a:p>
        </p:txBody>
      </p:sp>
      <p:sp>
        <p:nvSpPr>
          <p:cNvPr id="3" name="Содержимое 2"/>
          <p:cNvSpPr>
            <a:spLocks noGrp="1"/>
          </p:cNvSpPr>
          <p:nvPr>
            <p:ph idx="1"/>
          </p:nvPr>
        </p:nvSpPr>
        <p:spPr>
          <a:xfrm>
            <a:off x="251520" y="692696"/>
            <a:ext cx="4392488" cy="5505475"/>
          </a:xfrm>
        </p:spPr>
        <p:txBody>
          <a:bodyPr>
            <a:normAutofit/>
          </a:bodyPr>
          <a:lstStyle/>
          <a:p>
            <a:pPr algn="just"/>
            <a:r>
              <a:rPr lang="ru-RU" sz="1700" dirty="0" smtClean="0">
                <a:latin typeface="Times New Roman" pitchFamily="18" charset="0"/>
                <a:cs typeface="Times New Roman" pitchFamily="18" charset="0"/>
              </a:rPr>
              <a:t>Реликтовый раскидистый «долгожитель» символизирует единение поколений и братства народов, объединяющий людей, живущих в разное историческое время в разных странах.</a:t>
            </a:r>
          </a:p>
          <a:p>
            <a:pPr algn="just"/>
            <a:r>
              <a:rPr lang="ru-RU" sz="1700" dirty="0" smtClean="0">
                <a:latin typeface="Times New Roman" pitchFamily="18" charset="0"/>
                <a:cs typeface="Times New Roman" pitchFamily="18" charset="0"/>
              </a:rPr>
              <a:t>Пройдя через века дуб-долгожитель сохранил свою красоту и приумножил мощь. Сегодня в обхвате он имеет более 5 метров!</a:t>
            </a:r>
          </a:p>
          <a:p>
            <a:r>
              <a:rPr lang="ru-RU" sz="1700" dirty="0" smtClean="0">
                <a:latin typeface="Times New Roman" pitchFamily="18" charset="0"/>
                <a:cs typeface="Times New Roman" pitchFamily="18" charset="0"/>
              </a:rPr>
              <a:t>Территория, на которой находится дерево – особо охраняемая территория регионального значения. Федеральный охранный статус в рамках всероссийской программы «Деревья – памятники природы» был присвоен дубу Богдана Хмельницкого в 2013 году.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Дуб также является символом семьи, у молодожёнов всей области стало традицией его посещение.</a:t>
            </a:r>
            <a:endParaRPr lang="ru-RU" sz="1800" dirty="0">
              <a:latin typeface="Times New Roman" pitchFamily="18" charset="0"/>
              <a:cs typeface="Times New Roman" pitchFamily="18" charset="0"/>
            </a:endParaRPr>
          </a:p>
        </p:txBody>
      </p:sp>
      <p:pic>
        <p:nvPicPr>
          <p:cNvPr id="5" name="Picture 2" descr="C:\Users\Admin\Desktop\Без названия.jpg"/>
          <p:cNvPicPr>
            <a:picLocks noGrp="1" noChangeAspect="1" noChangeArrowheads="1"/>
          </p:cNvPicPr>
          <p:nvPr>
            <p:ph idx="4294967295"/>
          </p:nvPr>
        </p:nvPicPr>
        <p:blipFill>
          <a:blip r:embed="rId2" cstate="email"/>
          <a:srcRect/>
          <a:stretch>
            <a:fillRect/>
          </a:stretch>
        </p:blipFill>
        <p:spPr bwMode="auto">
          <a:xfrm>
            <a:off x="5110163" y="260350"/>
            <a:ext cx="4033837" cy="3673475"/>
          </a:xfrm>
          <a:prstGeom prst="rect">
            <a:avLst/>
          </a:prstGeom>
          <a:noFill/>
        </p:spPr>
      </p:pic>
      <p:sp>
        <p:nvSpPr>
          <p:cNvPr id="6" name="Прямоугольник 5"/>
          <p:cNvSpPr/>
          <p:nvPr/>
        </p:nvSpPr>
        <p:spPr>
          <a:xfrm flipH="1" flipV="1">
            <a:off x="6444208" y="11205862"/>
            <a:ext cx="360040" cy="21975247"/>
          </a:xfrm>
          <a:prstGeom prst="rect">
            <a:avLst/>
          </a:prstGeom>
        </p:spPr>
        <p:txBody>
          <a:bodyPr wrap="square">
            <a:spAutoFit/>
          </a:bodyPr>
          <a:lstStyle/>
          <a:p>
            <a:r>
              <a:rPr lang="ru-RU" dirty="0" smtClean="0"/>
              <a:t>Дуб также является символом семьи, у молодожёнов всей области стало традицией его посещение.</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229600" cy="1296144"/>
          </a:xfrm>
        </p:spPr>
        <p:txBody>
          <a:bodyPr>
            <a:normAutofit fontScale="90000"/>
          </a:bodyPr>
          <a:lstStyle/>
          <a:p>
            <a:r>
              <a:rPr lang="ru-RU" sz="3600" b="1" i="1" dirty="0" err="1" smtClean="0">
                <a:latin typeface="Georgia" pitchFamily="18" charset="0"/>
              </a:rPr>
              <a:t>Прохоровский</a:t>
            </a:r>
            <a:r>
              <a:rPr lang="ru-RU" sz="3600" b="1" i="1" dirty="0" smtClean="0">
                <a:latin typeface="Georgia" pitchFamily="18" charset="0"/>
              </a:rPr>
              <a:t> район</a:t>
            </a:r>
            <a:r>
              <a:rPr lang="ru-RU" dirty="0" smtClean="0"/>
              <a:t/>
            </a:r>
            <a:br>
              <a:rPr lang="ru-RU" dirty="0" smtClean="0"/>
            </a:br>
            <a:r>
              <a:rPr lang="ru-RU" sz="2700" dirty="0" err="1" smtClean="0">
                <a:latin typeface="Georgia" pitchFamily="18" charset="0"/>
              </a:rPr>
              <a:t>Военно</a:t>
            </a:r>
            <a:r>
              <a:rPr lang="ru-RU" sz="2700" dirty="0" smtClean="0">
                <a:latin typeface="Georgia" pitchFamily="18" charset="0"/>
              </a:rPr>
              <a:t> – исторический заповедник «</a:t>
            </a:r>
            <a:r>
              <a:rPr lang="ru-RU" sz="2700" dirty="0" err="1" smtClean="0">
                <a:latin typeface="Georgia" pitchFamily="18" charset="0"/>
              </a:rPr>
              <a:t>Прохоровское</a:t>
            </a:r>
            <a:r>
              <a:rPr lang="ru-RU" sz="2700" dirty="0" smtClean="0">
                <a:latin typeface="Georgia" pitchFamily="18" charset="0"/>
              </a:rPr>
              <a:t> поле»</a:t>
            </a:r>
            <a:endParaRPr lang="ru-RU" sz="2700" dirty="0">
              <a:latin typeface="Georgia" pitchFamily="18" charset="0"/>
            </a:endParaRPr>
          </a:p>
        </p:txBody>
      </p:sp>
      <p:sp>
        <p:nvSpPr>
          <p:cNvPr id="3" name="Содержимое 2"/>
          <p:cNvSpPr>
            <a:spLocks noGrp="1"/>
          </p:cNvSpPr>
          <p:nvPr>
            <p:ph idx="1"/>
          </p:nvPr>
        </p:nvSpPr>
        <p:spPr>
          <a:xfrm>
            <a:off x="3995936" y="1600200"/>
            <a:ext cx="4690864" cy="4709120"/>
          </a:xfrm>
        </p:spPr>
        <p:txBody>
          <a:bodyPr>
            <a:normAutofit fontScale="92500" lnSpcReduction="20000"/>
          </a:bodyPr>
          <a:lstStyle/>
          <a:p>
            <a:pPr algn="just">
              <a:buNone/>
            </a:pPr>
            <a:r>
              <a:rPr lang="ru-RU" sz="2000" dirty="0" smtClean="0">
                <a:latin typeface="Times New Roman" pitchFamily="18" charset="0"/>
                <a:cs typeface="Times New Roman" pitchFamily="18" charset="0"/>
              </a:rPr>
              <a:t>Музей-заповедник </a:t>
            </a:r>
            <a:r>
              <a:rPr lang="ru-RU" sz="2000" b="1" dirty="0" err="1" smtClean="0">
                <a:latin typeface="Times New Roman" pitchFamily="18" charset="0"/>
                <a:cs typeface="Times New Roman" pitchFamily="18" charset="0"/>
              </a:rPr>
              <a:t>Прохоровское</a:t>
            </a:r>
            <a:r>
              <a:rPr lang="ru-RU" sz="2000" b="1" dirty="0" smtClean="0">
                <a:latin typeface="Times New Roman" pitchFamily="18" charset="0"/>
                <a:cs typeface="Times New Roman" pitchFamily="18" charset="0"/>
              </a:rPr>
              <a:t> поле</a:t>
            </a:r>
            <a:r>
              <a:rPr lang="ru-RU" sz="2000" dirty="0" smtClean="0">
                <a:latin typeface="Times New Roman" pitchFamily="18" charset="0"/>
                <a:cs typeface="Times New Roman" pitchFamily="18" charset="0"/>
              </a:rPr>
              <a:t> (</a:t>
            </a:r>
            <a:r>
              <a:rPr lang="ru-RU" sz="2000" i="1" dirty="0" smtClean="0">
                <a:latin typeface="Times New Roman" pitchFamily="18" charset="0"/>
                <a:cs typeface="Times New Roman" pitchFamily="18" charset="0"/>
              </a:rPr>
              <a:t>Федеральное государственное бюджетное учреждение культуры государственный военно-исторический </a:t>
            </a:r>
            <a:r>
              <a:rPr lang="ru-RU" sz="2000" i="1" dirty="0" smtClean="0">
                <a:latin typeface="Times New Roman" pitchFamily="18" charset="0"/>
                <a:cs typeface="Times New Roman" pitchFamily="18" charset="0"/>
                <a:hlinkClick r:id="rId2" tooltip="Музей-заповедник"/>
              </a:rPr>
              <a:t>музей-заповедник</a:t>
            </a:r>
            <a:r>
              <a:rPr lang="ru-RU" sz="2000" i="1" dirty="0" smtClean="0">
                <a:latin typeface="Times New Roman" pitchFamily="18" charset="0"/>
                <a:cs typeface="Times New Roman" pitchFamily="18" charset="0"/>
              </a:rPr>
              <a:t> «</a:t>
            </a:r>
            <a:r>
              <a:rPr lang="ru-RU" sz="2000" i="1" dirty="0" err="1" smtClean="0">
                <a:latin typeface="Times New Roman" pitchFamily="18" charset="0"/>
                <a:cs typeface="Times New Roman" pitchFamily="18" charset="0"/>
              </a:rPr>
              <a:t>Прохоровское</a:t>
            </a:r>
            <a:r>
              <a:rPr lang="ru-RU" sz="2000" i="1" dirty="0" smtClean="0">
                <a:latin typeface="Times New Roman" pitchFamily="18" charset="0"/>
                <a:cs typeface="Times New Roman" pitchFamily="18" charset="0"/>
              </a:rPr>
              <a:t> поле»</a:t>
            </a:r>
            <a:r>
              <a:rPr lang="ru-RU" sz="2000" dirty="0" smtClean="0">
                <a:latin typeface="Times New Roman" pitchFamily="18" charset="0"/>
                <a:cs typeface="Times New Roman" pitchFamily="18" charset="0"/>
              </a:rPr>
              <a:t>) — многофункциональный комплекс, объединяющий различные объекты, служащие увековечиванию и популяризации подвига, совершенного во времена </a:t>
            </a:r>
            <a:r>
              <a:rPr lang="ru-RU" sz="2000" dirty="0" smtClean="0">
                <a:latin typeface="Times New Roman" pitchFamily="18" charset="0"/>
                <a:cs typeface="Times New Roman" pitchFamily="18" charset="0"/>
                <a:hlinkClick r:id="rId3" tooltip="Великая Отечественная война"/>
              </a:rPr>
              <a:t>Великой Отечественной войны</a:t>
            </a:r>
            <a:r>
              <a:rPr lang="ru-RU" sz="2000" dirty="0" smtClean="0">
                <a:latin typeface="Times New Roman" pitchFamily="18" charset="0"/>
                <a:cs typeface="Times New Roman" pitchFamily="18" charset="0"/>
              </a:rPr>
              <a:t>. В районе </a:t>
            </a:r>
            <a:r>
              <a:rPr lang="ru-RU" sz="2000" dirty="0" err="1" smtClean="0">
                <a:latin typeface="Times New Roman" pitchFamily="18" charset="0"/>
                <a:cs typeface="Times New Roman" pitchFamily="18" charset="0"/>
              </a:rPr>
              <a:t>Прохоровского</a:t>
            </a:r>
            <a:r>
              <a:rPr lang="ru-RU" sz="2000" dirty="0" smtClean="0">
                <a:latin typeface="Times New Roman" pitchFamily="18" charset="0"/>
                <a:cs typeface="Times New Roman" pitchFamily="18" charset="0"/>
              </a:rPr>
              <a:t> поля 12 июля 1943 года произошло одно из </a:t>
            </a:r>
            <a:r>
              <a:rPr lang="ru-RU" sz="2000" dirty="0" smtClean="0">
                <a:latin typeface="Times New Roman" pitchFamily="18" charset="0"/>
                <a:cs typeface="Times New Roman" pitchFamily="18" charset="0"/>
                <a:hlinkClick r:id="rId4" tooltip="Сражение под Прохоровкой"/>
              </a:rPr>
              <a:t>крупнейших за всю историю танковых сражений</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Прохоровское</a:t>
            </a:r>
            <a:r>
              <a:rPr lang="ru-RU" sz="2000" dirty="0" smtClean="0">
                <a:latin typeface="Times New Roman" pitchFamily="18" charset="0"/>
                <a:cs typeface="Times New Roman" pitchFamily="18" charset="0"/>
              </a:rPr>
              <a:t> поле как место сражения является третьим ратным полем России после </a:t>
            </a:r>
            <a:r>
              <a:rPr lang="ru-RU" sz="2000" dirty="0" smtClean="0">
                <a:latin typeface="Times New Roman" pitchFamily="18" charset="0"/>
                <a:cs typeface="Times New Roman" pitchFamily="18" charset="0"/>
                <a:hlinkClick r:id="rId5" tooltip="Куликово поле"/>
              </a:rPr>
              <a:t>Куликова поля</a:t>
            </a:r>
            <a:r>
              <a:rPr lang="ru-RU" sz="2000" dirty="0" smtClean="0">
                <a:latin typeface="Times New Roman" pitchFamily="18" charset="0"/>
                <a:cs typeface="Times New Roman" pitchFamily="18" charset="0"/>
              </a:rPr>
              <a:t> и </a:t>
            </a:r>
            <a:r>
              <a:rPr lang="ru-RU" sz="2000" dirty="0" smtClean="0">
                <a:latin typeface="Times New Roman" pitchFamily="18" charset="0"/>
                <a:cs typeface="Times New Roman" pitchFamily="18" charset="0"/>
                <a:hlinkClick r:id="rId6" tooltip="Бородинское поле"/>
              </a:rPr>
              <a:t>Бородинского</a:t>
            </a:r>
            <a:r>
              <a:rPr lang="ru-RU" sz="2000"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pic>
        <p:nvPicPr>
          <p:cNvPr id="1026" name="Picture 2" descr="C:\Users\Admin\Desktop\images (2).jpg"/>
          <p:cNvPicPr>
            <a:picLocks noChangeAspect="1" noChangeArrowheads="1"/>
          </p:cNvPicPr>
          <p:nvPr/>
        </p:nvPicPr>
        <p:blipFill>
          <a:blip r:embed="rId7" cstate="email"/>
          <a:srcRect/>
          <a:stretch>
            <a:fillRect/>
          </a:stretch>
        </p:blipFill>
        <p:spPr bwMode="auto">
          <a:xfrm>
            <a:off x="755576" y="1484784"/>
            <a:ext cx="3024336" cy="475252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499992" y="548681"/>
            <a:ext cx="3958208" cy="3051770"/>
          </a:xfrm>
        </p:spPr>
        <p:txBody>
          <a:bodyPr>
            <a:normAutofit fontScale="90000"/>
          </a:bodyPr>
          <a:lstStyle/>
          <a:p>
            <a:pPr algn="just"/>
            <a:r>
              <a:rPr lang="ru-RU" sz="1800" dirty="0" smtClean="0">
                <a:latin typeface="Times New Roman" pitchFamily="18" charset="0"/>
                <a:cs typeface="Times New Roman" pitchFamily="18" charset="0"/>
              </a:rPr>
              <a:t>В настоящее время здесь находится уникальный мемориальный комплекс –заповедная зона, на территории которой сосредоточено несколько объектов рассказывающих о тех ужасных событиях – выставка танков времен Великой Отечественной войны, братские могилы, которые никогда не остаются без внимания. Ухоженная территория и всегда живые цветы. Люди помнят своих героев и чтут их память.</a:t>
            </a:r>
            <a:endParaRPr lang="ru-RU" sz="1800" dirty="0">
              <a:latin typeface="Times New Roman" pitchFamily="18" charset="0"/>
              <a:cs typeface="Times New Roman" pitchFamily="18" charset="0"/>
            </a:endParaRPr>
          </a:p>
        </p:txBody>
      </p:sp>
      <p:sp>
        <p:nvSpPr>
          <p:cNvPr id="6" name="Подзаголовок 5"/>
          <p:cNvSpPr>
            <a:spLocks noGrp="1"/>
          </p:cNvSpPr>
          <p:nvPr>
            <p:ph type="subTitle" idx="1"/>
          </p:nvPr>
        </p:nvSpPr>
        <p:spPr>
          <a:xfrm>
            <a:off x="467544" y="3717032"/>
            <a:ext cx="4680520" cy="2592288"/>
          </a:xfrm>
        </p:spPr>
        <p:txBody>
          <a:bodyPr>
            <a:normAutofit lnSpcReduction="10000"/>
          </a:bodyPr>
          <a:lstStyle/>
          <a:p>
            <a:pPr algn="just"/>
            <a:r>
              <a:rPr lang="ru-RU" sz="1800" dirty="0" smtClean="0">
                <a:solidFill>
                  <a:schemeClr val="tx1"/>
                </a:solidFill>
                <a:latin typeface="Times New Roman" pitchFamily="18" charset="0"/>
                <a:cs typeface="Times New Roman" pitchFamily="18" charset="0"/>
              </a:rPr>
              <a:t>«</a:t>
            </a:r>
            <a:r>
              <a:rPr lang="ru-RU" sz="1800" dirty="0" err="1" smtClean="0">
                <a:solidFill>
                  <a:schemeClr val="tx1"/>
                </a:solidFill>
                <a:latin typeface="Times New Roman" pitchFamily="18" charset="0"/>
                <a:cs typeface="Times New Roman" pitchFamily="18" charset="0"/>
              </a:rPr>
              <a:t>Прохоровское</a:t>
            </a:r>
            <a:r>
              <a:rPr lang="ru-RU" sz="1800" dirty="0" smtClean="0">
                <a:solidFill>
                  <a:schemeClr val="tx1"/>
                </a:solidFill>
                <a:latin typeface="Times New Roman" pitchFamily="18" charset="0"/>
                <a:cs typeface="Times New Roman" pitchFamily="18" charset="0"/>
              </a:rPr>
              <a:t> поле» - это не просто заповедник, это </a:t>
            </a:r>
            <a:r>
              <a:rPr lang="ru-RU" sz="1800" dirty="0" err="1" smtClean="0">
                <a:solidFill>
                  <a:schemeClr val="tx1"/>
                </a:solidFill>
                <a:latin typeface="Times New Roman" pitchFamily="18" charset="0"/>
                <a:cs typeface="Times New Roman" pitchFamily="18" charset="0"/>
              </a:rPr>
              <a:t>местопропитанное</a:t>
            </a:r>
            <a:r>
              <a:rPr lang="ru-RU" sz="1800" dirty="0" smtClean="0">
                <a:solidFill>
                  <a:schemeClr val="tx1"/>
                </a:solidFill>
                <a:latin typeface="Times New Roman" pitchFamily="18" charset="0"/>
                <a:cs typeface="Times New Roman" pitchFamily="18" charset="0"/>
              </a:rPr>
              <a:t> кровью и </a:t>
            </a:r>
            <a:r>
              <a:rPr lang="ru-RU" sz="1800" dirty="0" err="1" smtClean="0">
                <a:solidFill>
                  <a:schemeClr val="tx1"/>
                </a:solidFill>
                <a:latin typeface="Times New Roman" pitchFamily="18" charset="0"/>
                <a:cs typeface="Times New Roman" pitchFamily="18" charset="0"/>
              </a:rPr>
              <a:t>болью,дорогое</a:t>
            </a:r>
            <a:r>
              <a:rPr lang="ru-RU" sz="1800" dirty="0" smtClean="0">
                <a:solidFill>
                  <a:schemeClr val="tx1"/>
                </a:solidFill>
                <a:latin typeface="Times New Roman" pitchFamily="18" charset="0"/>
                <a:cs typeface="Times New Roman" pitchFamily="18" charset="0"/>
              </a:rPr>
              <a:t> сердцу местных жителей и заезжих туристов из других городов. Посетить </a:t>
            </a:r>
            <a:r>
              <a:rPr lang="ru-RU" sz="1800" dirty="0" err="1" smtClean="0">
                <a:solidFill>
                  <a:schemeClr val="tx1"/>
                </a:solidFill>
                <a:latin typeface="Times New Roman" pitchFamily="18" charset="0"/>
                <a:cs typeface="Times New Roman" pitchFamily="18" charset="0"/>
              </a:rPr>
              <a:t>заповедникстоит</a:t>
            </a:r>
            <a:r>
              <a:rPr lang="ru-RU" sz="1800" dirty="0" smtClean="0">
                <a:solidFill>
                  <a:schemeClr val="tx1"/>
                </a:solidFill>
                <a:latin typeface="Times New Roman" pitchFamily="18" charset="0"/>
                <a:cs typeface="Times New Roman" pitchFamily="18" charset="0"/>
              </a:rPr>
              <a:t>, во – первых – отдать дань памяти героям, а во – вторых – расширить свой кругозор, </a:t>
            </a:r>
            <a:r>
              <a:rPr lang="ru-RU" sz="1800" dirty="0" err="1" smtClean="0">
                <a:solidFill>
                  <a:schemeClr val="tx1"/>
                </a:solidFill>
                <a:latin typeface="Times New Roman" pitchFamily="18" charset="0"/>
                <a:cs typeface="Times New Roman" pitchFamily="18" charset="0"/>
              </a:rPr>
              <a:t>чтоособенно</a:t>
            </a:r>
            <a:r>
              <a:rPr lang="ru-RU" sz="1800" dirty="0" smtClean="0">
                <a:solidFill>
                  <a:schemeClr val="tx1"/>
                </a:solidFill>
                <a:latin typeface="Times New Roman" pitchFamily="18" charset="0"/>
                <a:cs typeface="Times New Roman" pitchFamily="18" charset="0"/>
              </a:rPr>
              <a:t> полезно молодому поколению, чтобы помнили и знали, чего стоила мирная и благополучная жизнь в настоящем.</a:t>
            </a:r>
            <a:endParaRPr lang="ru-RU" sz="1800" dirty="0">
              <a:solidFill>
                <a:schemeClr val="tx1"/>
              </a:solidFill>
              <a:latin typeface="Times New Roman" pitchFamily="18" charset="0"/>
              <a:cs typeface="Times New Roman" pitchFamily="18" charset="0"/>
            </a:endParaRPr>
          </a:p>
        </p:txBody>
      </p:sp>
      <p:pic>
        <p:nvPicPr>
          <p:cNvPr id="2050" name="Picture 2" descr="C:\Users\Admin\Desktop\caption.jpg"/>
          <p:cNvPicPr>
            <a:picLocks noGrp="1" noChangeAspect="1" noChangeArrowheads="1"/>
          </p:cNvPicPr>
          <p:nvPr>
            <p:ph idx="4294967295"/>
          </p:nvPr>
        </p:nvPicPr>
        <p:blipFill>
          <a:blip r:embed="rId2" cstate="email"/>
          <a:srcRect/>
          <a:stretch>
            <a:fillRect/>
          </a:stretch>
        </p:blipFill>
        <p:spPr bwMode="auto">
          <a:xfrm>
            <a:off x="0" y="333375"/>
            <a:ext cx="3779838" cy="3167063"/>
          </a:xfrm>
          <a:prstGeom prst="rect">
            <a:avLst/>
          </a:prstGeom>
          <a:noFill/>
        </p:spPr>
      </p:pic>
      <p:pic>
        <p:nvPicPr>
          <p:cNvPr id="2052" name="Picture 4" descr="C:\Users\Admin\Desktop\47678af624c25cf0ca496be965541ef7.jpeg"/>
          <p:cNvPicPr>
            <a:picLocks noChangeAspect="1" noChangeArrowheads="1"/>
          </p:cNvPicPr>
          <p:nvPr/>
        </p:nvPicPr>
        <p:blipFill>
          <a:blip r:embed="rId3" cstate="email"/>
          <a:srcRect/>
          <a:stretch>
            <a:fillRect/>
          </a:stretch>
        </p:blipFill>
        <p:spPr bwMode="auto">
          <a:xfrm>
            <a:off x="5364088" y="3787680"/>
            <a:ext cx="3600400" cy="2377623"/>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i="1" dirty="0" err="1" smtClean="0">
                <a:latin typeface="Georgia" pitchFamily="18" charset="0"/>
              </a:rPr>
              <a:t>Губкинский</a:t>
            </a:r>
            <a:r>
              <a:rPr lang="ru-RU" sz="3200" b="1" i="1" dirty="0" smtClean="0">
                <a:latin typeface="Georgia" pitchFamily="18" charset="0"/>
              </a:rPr>
              <a:t> район</a:t>
            </a:r>
            <a:br>
              <a:rPr lang="ru-RU" sz="3200" b="1" i="1" dirty="0" smtClean="0">
                <a:latin typeface="Georgia" pitchFamily="18" charset="0"/>
              </a:rPr>
            </a:br>
            <a:r>
              <a:rPr lang="ru-RU" sz="3200" b="1" i="1" dirty="0" smtClean="0">
                <a:latin typeface="Georgia" pitchFamily="18" charset="0"/>
              </a:rPr>
              <a:t>Памятник большому пальцу</a:t>
            </a:r>
            <a:endParaRPr lang="ru-RU" sz="3200" b="1" i="1" dirty="0">
              <a:latin typeface="Georgia" pitchFamily="18" charset="0"/>
            </a:endParaRPr>
          </a:p>
        </p:txBody>
      </p:sp>
      <p:sp>
        <p:nvSpPr>
          <p:cNvPr id="3" name="Содержимое 2"/>
          <p:cNvSpPr>
            <a:spLocks noGrp="1"/>
          </p:cNvSpPr>
          <p:nvPr>
            <p:ph idx="1"/>
          </p:nvPr>
        </p:nvSpPr>
        <p:spPr>
          <a:xfrm>
            <a:off x="4139952" y="1600200"/>
            <a:ext cx="4546848" cy="4709120"/>
          </a:xfrm>
        </p:spPr>
        <p:txBody>
          <a:bodyPr>
            <a:normAutofit/>
          </a:bodyPr>
          <a:lstStyle/>
          <a:p>
            <a:pPr algn="just"/>
            <a:r>
              <a:rPr lang="ru-RU" sz="1800" b="1" dirty="0" smtClean="0">
                <a:latin typeface="Times New Roman" pitchFamily="18" charset="0"/>
                <a:cs typeface="Times New Roman" pitchFamily="18" charset="0"/>
              </a:rPr>
              <a:t>Памятник большому пальцу</a:t>
            </a:r>
            <a:r>
              <a:rPr lang="ru-RU" sz="1800" dirty="0" smtClean="0">
                <a:latin typeface="Times New Roman" pitchFamily="18" charset="0"/>
                <a:cs typeface="Times New Roman" pitchFamily="18" charset="0"/>
              </a:rPr>
              <a:t> установлен на въезде в Губкин со стороны Белгорода. Сложенная в характерный жест кисть руки показывает, что в этом месте «все очень здорово», «всё </a:t>
            </a:r>
            <a:r>
              <a:rPr lang="ru-RU" sz="1800" dirty="0" err="1" smtClean="0">
                <a:latin typeface="Times New Roman" pitchFamily="18" charset="0"/>
                <a:cs typeface="Times New Roman" pitchFamily="18" charset="0"/>
              </a:rPr>
              <a:t>окей</a:t>
            </a:r>
            <a:r>
              <a:rPr lang="ru-RU" sz="1800" dirty="0" smtClean="0">
                <a:latin typeface="Times New Roman" pitchFamily="18" charset="0"/>
                <a:cs typeface="Times New Roman" pitchFamily="18" charset="0"/>
              </a:rPr>
              <a:t>». Интеллигентный монумент (рукав рубашки и пиджака тоже краешком вошли в композицию) уже получил местное прозвище – «Памятник удачи», а молодежью используется в социальных сетях как аналог соответствующего </a:t>
            </a:r>
            <a:r>
              <a:rPr lang="ru-RU" sz="1800" dirty="0" err="1" smtClean="0">
                <a:latin typeface="Times New Roman" pitchFamily="18" charset="0"/>
                <a:cs typeface="Times New Roman" pitchFamily="18" charset="0"/>
              </a:rPr>
              <a:t>смайла</a:t>
            </a:r>
            <a:r>
              <a:rPr lang="ru-RU" sz="1800" dirty="0" smtClean="0">
                <a:latin typeface="Times New Roman" pitchFamily="18" charset="0"/>
                <a:cs typeface="Times New Roman" pitchFamily="18" charset="0"/>
              </a:rPr>
              <a:t>, чтобы показать, что в жизни все отлично. Символ благополучия, трехметровой высоты, был сработан из алюминия и установлен на каменный постамент. </a:t>
            </a:r>
            <a:endParaRPr lang="ru-RU" sz="1800" dirty="0">
              <a:latin typeface="Times New Roman" pitchFamily="18" charset="0"/>
              <a:cs typeface="Times New Roman" pitchFamily="18" charset="0"/>
            </a:endParaRPr>
          </a:p>
        </p:txBody>
      </p:sp>
      <p:sp>
        <p:nvSpPr>
          <p:cNvPr id="4" name="Прямоугольник 3"/>
          <p:cNvSpPr/>
          <p:nvPr/>
        </p:nvSpPr>
        <p:spPr>
          <a:xfrm rot="10800000" flipV="1">
            <a:off x="971600" y="5275658"/>
            <a:ext cx="2088232" cy="369332"/>
          </a:xfrm>
          <a:prstGeom prst="rect">
            <a:avLst/>
          </a:prstGeom>
        </p:spPr>
        <p:txBody>
          <a:bodyPr wrap="square">
            <a:spAutoFit/>
          </a:bodyPr>
          <a:lstStyle/>
          <a:p>
            <a:r>
              <a:rPr lang="ru-RU" dirty="0" smtClean="0"/>
              <a:t>.</a:t>
            </a:r>
            <a:endParaRPr lang="ru-RU" dirty="0"/>
          </a:p>
        </p:txBody>
      </p:sp>
      <p:pic>
        <p:nvPicPr>
          <p:cNvPr id="3074" name="Picture 2" descr="C:\Users\Admin\Desktop\52f8cbc902d2b6dee038754fd3c0f7af_w540_h360.jpg"/>
          <p:cNvPicPr>
            <a:picLocks noChangeAspect="1" noChangeArrowheads="1"/>
          </p:cNvPicPr>
          <p:nvPr/>
        </p:nvPicPr>
        <p:blipFill>
          <a:blip r:embed="rId2" cstate="email"/>
          <a:srcRect/>
          <a:stretch>
            <a:fillRect/>
          </a:stretch>
        </p:blipFill>
        <p:spPr bwMode="auto">
          <a:xfrm>
            <a:off x="395536" y="1714500"/>
            <a:ext cx="3888432" cy="459482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4008" y="274638"/>
            <a:ext cx="4042792" cy="1143000"/>
          </a:xfrm>
        </p:spPr>
        <p:txBody>
          <a:bodyPr>
            <a:normAutofit/>
          </a:bodyPr>
          <a:lstStyle/>
          <a:p>
            <a:pPr algn="r"/>
            <a:r>
              <a:rPr lang="ru-RU" sz="2000" dirty="0" smtClean="0">
                <a:latin typeface="Times New Roman" pitchFamily="18" charset="0"/>
                <a:cs typeface="Times New Roman" pitchFamily="18" charset="0"/>
              </a:rPr>
              <a:t>Малая родина все равно большая, ведь она единственная.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Ж. Ренуар</a:t>
            </a:r>
            <a:endParaRPr lang="ru-RU" sz="2000" dirty="0">
              <a:latin typeface="Times New Roman" pitchFamily="18" charset="0"/>
              <a:cs typeface="Times New Roman" pitchFamily="18" charset="0"/>
            </a:endParaRPr>
          </a:p>
        </p:txBody>
      </p:sp>
      <p:sp>
        <p:nvSpPr>
          <p:cNvPr id="3" name="Содержимое 2"/>
          <p:cNvSpPr>
            <a:spLocks noGrp="1"/>
          </p:cNvSpPr>
          <p:nvPr>
            <p:ph idx="1"/>
          </p:nvPr>
        </p:nvSpPr>
        <p:spPr>
          <a:xfrm flipH="1">
            <a:off x="323528" y="2708920"/>
            <a:ext cx="4104456" cy="3417243"/>
          </a:xfrm>
        </p:spPr>
        <p:txBody>
          <a:bodyPr>
            <a:normAutofit/>
          </a:bodyPr>
          <a:lstStyle/>
          <a:p>
            <a:pPr algn="just"/>
            <a:r>
              <a:rPr lang="ru-RU" sz="1600" b="1" dirty="0" smtClean="0">
                <a:latin typeface="Times New Roman" pitchFamily="18" charset="0"/>
                <a:cs typeface="Times New Roman" pitchFamily="18" charset="0"/>
              </a:rPr>
              <a:t>Цель: </a:t>
            </a:r>
            <a:r>
              <a:rPr lang="ru-RU" sz="1600" dirty="0" smtClean="0">
                <a:latin typeface="Times New Roman" pitchFamily="18" charset="0"/>
                <a:cs typeface="Times New Roman" pitchFamily="18" charset="0"/>
              </a:rPr>
              <a:t>Продолжать знакомить детей с культурными и историческими ценностями Белгородской  области. </a:t>
            </a:r>
          </a:p>
          <a:p>
            <a:pPr algn="just"/>
            <a:r>
              <a:rPr lang="ru-RU" sz="1600" dirty="0" smtClean="0">
                <a:latin typeface="Times New Roman" pitchFamily="18" charset="0"/>
                <a:cs typeface="Times New Roman" pitchFamily="18" charset="0"/>
              </a:rPr>
              <a:t>    Увлекательное путешествие в страну знаний начнем со знакомства края в котором мы живем.</a:t>
            </a:r>
            <a:endParaRPr lang="ru-RU" sz="1600" dirty="0">
              <a:latin typeface="Times New Roman" pitchFamily="18" charset="0"/>
              <a:cs typeface="Times New Roman" pitchFamily="18" charset="0"/>
            </a:endParaRPr>
          </a:p>
        </p:txBody>
      </p:sp>
      <p:pic>
        <p:nvPicPr>
          <p:cNvPr id="1026" name="Picture 2" descr="C:\Users\Admin\Desktop\images.jpg"/>
          <p:cNvPicPr>
            <a:picLocks noChangeAspect="1" noChangeArrowheads="1"/>
          </p:cNvPicPr>
          <p:nvPr/>
        </p:nvPicPr>
        <p:blipFill>
          <a:blip r:embed="rId2" cstate="email"/>
          <a:srcRect/>
          <a:stretch>
            <a:fillRect/>
          </a:stretch>
        </p:blipFill>
        <p:spPr bwMode="auto">
          <a:xfrm>
            <a:off x="323528" y="332656"/>
            <a:ext cx="2808312" cy="1944216"/>
          </a:xfrm>
          <a:prstGeom prst="rect">
            <a:avLst/>
          </a:prstGeom>
          <a:noFill/>
        </p:spPr>
      </p:pic>
      <p:pic>
        <p:nvPicPr>
          <p:cNvPr id="1027" name="Picture 3" descr="C:\Users\Admin\Desktop\Хоотмыжск прошлое и настоящее (2).jpg"/>
          <p:cNvPicPr>
            <a:picLocks noChangeAspect="1" noChangeArrowheads="1"/>
          </p:cNvPicPr>
          <p:nvPr/>
        </p:nvPicPr>
        <p:blipFill>
          <a:blip r:embed="rId3" cstate="email"/>
          <a:srcRect/>
          <a:stretch>
            <a:fillRect/>
          </a:stretch>
        </p:blipFill>
        <p:spPr bwMode="auto">
          <a:xfrm>
            <a:off x="4572000" y="1412776"/>
            <a:ext cx="3312368" cy="2348880"/>
          </a:xfrm>
          <a:prstGeom prst="rect">
            <a:avLst/>
          </a:prstGeom>
          <a:noFill/>
        </p:spPr>
      </p:pic>
      <p:pic>
        <p:nvPicPr>
          <p:cNvPr id="1029" name="Picture 5" descr="C:\Users\Admin\Desktop\1582382838_3.png"/>
          <p:cNvPicPr>
            <a:picLocks noChangeAspect="1" noChangeArrowheads="1"/>
          </p:cNvPicPr>
          <p:nvPr/>
        </p:nvPicPr>
        <p:blipFill>
          <a:blip r:embed="rId4" cstate="email"/>
          <a:srcRect/>
          <a:stretch>
            <a:fillRect/>
          </a:stretch>
        </p:blipFill>
        <p:spPr bwMode="auto">
          <a:xfrm>
            <a:off x="1403648" y="4312330"/>
            <a:ext cx="3793851" cy="2403651"/>
          </a:xfrm>
          <a:prstGeom prst="rect">
            <a:avLst/>
          </a:prstGeom>
          <a:noFill/>
        </p:spPr>
      </p:pic>
      <p:pic>
        <p:nvPicPr>
          <p:cNvPr id="1031" name="Picture 7" descr="C:\Users\Admin\Desktop\Без названия.jpg"/>
          <p:cNvPicPr>
            <a:picLocks noChangeAspect="1" noChangeArrowheads="1"/>
          </p:cNvPicPr>
          <p:nvPr/>
        </p:nvPicPr>
        <p:blipFill>
          <a:blip r:embed="rId5" cstate="email"/>
          <a:srcRect/>
          <a:stretch>
            <a:fillRect/>
          </a:stretch>
        </p:blipFill>
        <p:spPr bwMode="auto">
          <a:xfrm>
            <a:off x="5796136" y="3933056"/>
            <a:ext cx="3096344" cy="252028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i="1" dirty="0" smtClean="0">
                <a:latin typeface="Georgia" pitchFamily="18" charset="0"/>
              </a:rPr>
              <a:t>Железорудный карьер </a:t>
            </a:r>
            <a:r>
              <a:rPr lang="ru-RU" sz="3100" b="1" i="1" dirty="0" smtClean="0">
                <a:latin typeface="Georgia" pitchFamily="18" charset="0"/>
              </a:rPr>
              <a:t>Лебединского  </a:t>
            </a:r>
            <a:r>
              <a:rPr lang="ru-RU" sz="3100" b="1" i="1" dirty="0" err="1" smtClean="0">
                <a:latin typeface="Georgia" pitchFamily="18" charset="0"/>
              </a:rPr>
              <a:t>ГОКа</a:t>
            </a:r>
            <a:endParaRPr lang="ru-RU" sz="3100" b="1" i="1" dirty="0">
              <a:latin typeface="Georgia" pitchFamily="18" charset="0"/>
            </a:endParaRPr>
          </a:p>
        </p:txBody>
      </p:sp>
      <p:sp>
        <p:nvSpPr>
          <p:cNvPr id="3" name="Содержимое 2"/>
          <p:cNvSpPr>
            <a:spLocks noGrp="1"/>
          </p:cNvSpPr>
          <p:nvPr>
            <p:ph idx="1"/>
          </p:nvPr>
        </p:nvSpPr>
        <p:spPr>
          <a:xfrm>
            <a:off x="4355976" y="1600200"/>
            <a:ext cx="4536504" cy="4525963"/>
          </a:xfrm>
        </p:spPr>
        <p:txBody>
          <a:bodyPr>
            <a:noAutofit/>
          </a:bodyPr>
          <a:lstStyle/>
          <a:p>
            <a:pPr algn="just"/>
            <a:r>
              <a:rPr lang="ru-RU" sz="1600" dirty="0" smtClean="0">
                <a:latin typeface="Times New Roman" pitchFamily="18" charset="0"/>
                <a:cs typeface="Times New Roman" pitchFamily="18" charset="0"/>
              </a:rPr>
              <a:t>Лебединский горно-обогатительный комбинат – одно из самых больших предприятий в России по добыче и обогащению железной руды и производству высококачественного сырья для черной металлургии. Добыча руды осуществляется открытым способом при помощи взрывания, экскавации и транспортировки горной массы автомобильным и железнодорожным транспортом. Максимальная глубина его карьера составляет 600 метров, а ширина – 5 километров. Он дважды попадал к Книгу рекордов </a:t>
            </a:r>
            <a:r>
              <a:rPr lang="ru-RU" sz="1600" dirty="0" err="1" smtClean="0">
                <a:latin typeface="Times New Roman" pitchFamily="18" charset="0"/>
                <a:cs typeface="Times New Roman" pitchFamily="18" charset="0"/>
              </a:rPr>
              <a:t>Гинесса</a:t>
            </a:r>
            <a:r>
              <a:rPr lang="ru-RU" sz="1600" dirty="0" smtClean="0">
                <a:latin typeface="Times New Roman" pitchFamily="18" charset="0"/>
                <a:cs typeface="Times New Roman" pitchFamily="18" charset="0"/>
              </a:rPr>
              <a:t>. Его отметили как предприятие, которое разрабатывает уникальное по запасам месторождение железной руды (20,2 млрд. тонн) и имеет крупнейший в мире карьер по добыче негорючих полезных ископаемых.</a:t>
            </a:r>
            <a:endParaRPr lang="ru-RU" sz="1600" dirty="0">
              <a:latin typeface="Times New Roman" pitchFamily="18" charset="0"/>
              <a:cs typeface="Times New Roman" pitchFamily="18" charset="0"/>
            </a:endParaRPr>
          </a:p>
        </p:txBody>
      </p:sp>
      <p:pic>
        <p:nvPicPr>
          <p:cNvPr id="4098" name="Picture 2" descr="C:\Users\Admin\Desktop\5b67c4b8f164c37ed79972fc66268f5a_w540_h360.jpg"/>
          <p:cNvPicPr>
            <a:picLocks noChangeAspect="1" noChangeArrowheads="1"/>
          </p:cNvPicPr>
          <p:nvPr/>
        </p:nvPicPr>
        <p:blipFill>
          <a:blip r:embed="rId2" cstate="email"/>
          <a:srcRect/>
          <a:stretch>
            <a:fillRect/>
          </a:stretch>
        </p:blipFill>
        <p:spPr bwMode="auto">
          <a:xfrm>
            <a:off x="323528" y="1844824"/>
            <a:ext cx="4176464" cy="342900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i="1" dirty="0" err="1" smtClean="0">
                <a:latin typeface="Georgia" pitchFamily="18" charset="0"/>
              </a:rPr>
              <a:t>Валуйский</a:t>
            </a:r>
            <a:r>
              <a:rPr lang="ru-RU" sz="3200" b="1" i="1" dirty="0" smtClean="0">
                <a:latin typeface="Georgia" pitchFamily="18" charset="0"/>
              </a:rPr>
              <a:t> район</a:t>
            </a:r>
            <a:br>
              <a:rPr lang="ru-RU" sz="3200" b="1" i="1" dirty="0" smtClean="0">
                <a:latin typeface="Georgia" pitchFamily="18" charset="0"/>
              </a:rPr>
            </a:br>
            <a:r>
              <a:rPr lang="ru-RU" sz="3200" b="1" i="1" dirty="0" smtClean="0">
                <a:latin typeface="Georgia" pitchFamily="18" charset="0"/>
              </a:rPr>
              <a:t>«Новый Иерусалим»</a:t>
            </a:r>
            <a:endParaRPr lang="ru-RU" sz="3200" b="1" i="1" dirty="0">
              <a:latin typeface="Georgia" pitchFamily="18" charset="0"/>
            </a:endParaRPr>
          </a:p>
        </p:txBody>
      </p:sp>
      <p:sp>
        <p:nvSpPr>
          <p:cNvPr id="3" name="Содержимое 2"/>
          <p:cNvSpPr>
            <a:spLocks noGrp="1"/>
          </p:cNvSpPr>
          <p:nvPr>
            <p:ph idx="1"/>
          </p:nvPr>
        </p:nvSpPr>
        <p:spPr>
          <a:xfrm>
            <a:off x="4716016" y="1600200"/>
            <a:ext cx="3970784" cy="4525963"/>
          </a:xfrm>
        </p:spPr>
        <p:txBody>
          <a:bodyPr>
            <a:normAutofit fontScale="62500" lnSpcReduction="20000"/>
          </a:bodyPr>
          <a:lstStyle/>
          <a:p>
            <a:pPr algn="just"/>
            <a:r>
              <a:rPr lang="ru-RU" dirty="0" smtClean="0">
                <a:latin typeface="Times New Roman" pitchFamily="18" charset="0"/>
                <a:cs typeface="Times New Roman" pitchFamily="18" charset="0"/>
              </a:rPr>
              <a:t>Уникальная достопримечательность Новый Иерусалим являет собой репродукцию библейского Иерусалима. Место расположения – на Михеевской горе в селе </a:t>
            </a:r>
            <a:r>
              <a:rPr lang="ru-RU" dirty="0" err="1" smtClean="0">
                <a:latin typeface="Times New Roman" pitchFamily="18" charset="0"/>
                <a:cs typeface="Times New Roman" pitchFamily="18" charset="0"/>
              </a:rPr>
              <a:t>Сухарево</a:t>
            </a:r>
            <a:r>
              <a:rPr lang="ru-RU" dirty="0" smtClean="0">
                <a:latin typeface="Times New Roman" pitchFamily="18" charset="0"/>
                <a:cs typeface="Times New Roman" pitchFamily="18" charset="0"/>
              </a:rPr>
              <a:t>, находится в 30 километрах от </a:t>
            </a:r>
            <a:r>
              <a:rPr lang="ru-RU" dirty="0" smtClean="0">
                <a:latin typeface="Times New Roman" pitchFamily="18" charset="0"/>
                <a:cs typeface="Times New Roman" pitchFamily="18" charset="0"/>
                <a:hlinkClick r:id="rId2"/>
              </a:rPr>
              <a:t>города Валуйки</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История святыни началась в 2001 году с установки </a:t>
            </a:r>
            <a:r>
              <a:rPr lang="ru-RU" dirty="0" err="1" smtClean="0">
                <a:latin typeface="Times New Roman" pitchFamily="18" charset="0"/>
                <a:cs typeface="Times New Roman" pitchFamily="18" charset="0"/>
              </a:rPr>
              <a:t>обетного</a:t>
            </a:r>
            <a:r>
              <a:rPr lang="ru-RU" dirty="0" smtClean="0">
                <a:latin typeface="Times New Roman" pitchFamily="18" charset="0"/>
                <a:cs typeface="Times New Roman" pitchFamily="18" charset="0"/>
              </a:rPr>
              <a:t> креста. Сейчас крестов восемь, располагаются на холмах. В церковные праздники по холмам проходит торжественный Крестный ход.</a:t>
            </a:r>
          </a:p>
          <a:p>
            <a:endParaRPr lang="ru-RU" dirty="0"/>
          </a:p>
        </p:txBody>
      </p:sp>
      <p:pic>
        <p:nvPicPr>
          <p:cNvPr id="5123" name="Picture 3" descr="C:\Users\Admin\Desktop\13-230_6_6.jpg"/>
          <p:cNvPicPr>
            <a:picLocks noChangeAspect="1" noChangeArrowheads="1"/>
          </p:cNvPicPr>
          <p:nvPr/>
        </p:nvPicPr>
        <p:blipFill>
          <a:blip r:embed="rId3" cstate="email"/>
          <a:srcRect/>
          <a:stretch>
            <a:fillRect/>
          </a:stretch>
        </p:blipFill>
        <p:spPr bwMode="auto">
          <a:xfrm>
            <a:off x="467544" y="1484784"/>
            <a:ext cx="4320480" cy="4910683"/>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0" y="260648"/>
            <a:ext cx="4104456" cy="3096344"/>
          </a:xfrm>
        </p:spPr>
        <p:txBody>
          <a:bodyPr>
            <a:normAutofit fontScale="90000"/>
          </a:bodyPr>
          <a:lstStyle/>
          <a:p>
            <a:pPr algn="l"/>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                   Голгофа и Масличная гора</a:t>
            </a:r>
            <a:br>
              <a:rPr lang="ru-RU" sz="1800" b="1"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Почему его начали строить здесь, близ села </a:t>
            </a:r>
            <a:r>
              <a:rPr lang="ru-RU" sz="1800" dirty="0" err="1" smtClean="0">
                <a:latin typeface="Times New Roman" pitchFamily="18" charset="0"/>
                <a:cs typeface="Times New Roman" pitchFamily="18" charset="0"/>
              </a:rPr>
              <a:t>Сухарево</a:t>
            </a:r>
            <a:r>
              <a:rPr lang="ru-RU" sz="1800" dirty="0" smtClean="0">
                <a:latin typeface="Times New Roman" pitchFamily="18" charset="0"/>
                <a:cs typeface="Times New Roman" pitchFamily="18" charset="0"/>
              </a:rPr>
              <a:t>?</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Оказывается, местные жители из уст в уста передают легенду о том, что в давние времена здесь действительно  существовал Новый Иерусалим. Память об этом  - в топографических названиях. Есть рядом с селом бугор пророка  Михея, или гора Голгофа, есть Масличная (Елеонская) гора, родник Иакова. </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sp>
        <p:nvSpPr>
          <p:cNvPr id="3" name="Содержимое 2"/>
          <p:cNvSpPr>
            <a:spLocks noGrp="1"/>
          </p:cNvSpPr>
          <p:nvPr>
            <p:ph idx="1"/>
          </p:nvPr>
        </p:nvSpPr>
        <p:spPr>
          <a:xfrm>
            <a:off x="395536" y="4221088"/>
            <a:ext cx="4176464" cy="2160240"/>
          </a:xfrm>
        </p:spPr>
        <p:txBody>
          <a:bodyPr>
            <a:normAutofit/>
          </a:bodyPr>
          <a:lstStyle/>
          <a:p>
            <a:r>
              <a:rPr lang="ru-RU" sz="1800" dirty="0" smtClean="0">
                <a:latin typeface="Times New Roman" pitchFamily="18" charset="0"/>
                <a:cs typeface="Times New Roman" pitchFamily="18" charset="0"/>
              </a:rPr>
              <a:t>Вокруг града с холма открывается чудесный вид, полный   спокойствия – это место особенное, место силы в Белгородской области.</a:t>
            </a:r>
            <a:endParaRPr lang="ru-RU" sz="1800" dirty="0">
              <a:latin typeface="Times New Roman" pitchFamily="18" charset="0"/>
              <a:cs typeface="Times New Roman" pitchFamily="18" charset="0"/>
            </a:endParaRPr>
          </a:p>
        </p:txBody>
      </p:sp>
      <p:pic>
        <p:nvPicPr>
          <p:cNvPr id="6146" name="Picture 2" descr="C:\Users\Admin\Desktop\b849ccdc0a327a9bf059adcc046021c4_w570_h380.jpg"/>
          <p:cNvPicPr>
            <a:picLocks noChangeAspect="1" noChangeArrowheads="1"/>
          </p:cNvPicPr>
          <p:nvPr/>
        </p:nvPicPr>
        <p:blipFill>
          <a:blip r:embed="rId2" cstate="email"/>
          <a:srcRect/>
          <a:stretch>
            <a:fillRect/>
          </a:stretch>
        </p:blipFill>
        <p:spPr bwMode="auto">
          <a:xfrm>
            <a:off x="611560" y="404664"/>
            <a:ext cx="3305167" cy="3240360"/>
          </a:xfrm>
          <a:prstGeom prst="rect">
            <a:avLst/>
          </a:prstGeom>
          <a:noFill/>
        </p:spPr>
      </p:pic>
      <p:pic>
        <p:nvPicPr>
          <p:cNvPr id="6147" name="Picture 3" descr="C:\Users\Admin\Desktop\38387f6b86a6ea2d816ef43713d1f2cf_w570_h380.jpg"/>
          <p:cNvPicPr>
            <a:picLocks noChangeAspect="1" noChangeArrowheads="1"/>
          </p:cNvPicPr>
          <p:nvPr/>
        </p:nvPicPr>
        <p:blipFill>
          <a:blip r:embed="rId3" cstate="email"/>
          <a:srcRect/>
          <a:stretch>
            <a:fillRect/>
          </a:stretch>
        </p:blipFill>
        <p:spPr bwMode="auto">
          <a:xfrm>
            <a:off x="5148064" y="3573016"/>
            <a:ext cx="3024336" cy="2952328"/>
          </a:xfrm>
          <a:prstGeom prst="rect">
            <a:avLst/>
          </a:prstGeom>
          <a:noFill/>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i="1" dirty="0" err="1" smtClean="0">
                <a:latin typeface="Georgia" pitchFamily="18" charset="0"/>
              </a:rPr>
              <a:t>Грайворонский</a:t>
            </a:r>
            <a:r>
              <a:rPr lang="ru-RU" sz="3200" b="1" i="1" dirty="0" smtClean="0">
                <a:latin typeface="Georgia" pitchFamily="18" charset="0"/>
              </a:rPr>
              <a:t> район</a:t>
            </a:r>
            <a:br>
              <a:rPr lang="ru-RU" sz="3200" b="1" i="1" dirty="0" smtClean="0">
                <a:latin typeface="Georgia" pitchFamily="18" charset="0"/>
              </a:rPr>
            </a:br>
            <a:r>
              <a:rPr lang="ru-RU" sz="3200" b="1" i="1" dirty="0" smtClean="0">
                <a:latin typeface="Georgia" pitchFamily="18" charset="0"/>
              </a:rPr>
              <a:t>Круглое здание в Головчино</a:t>
            </a:r>
            <a:endParaRPr lang="ru-RU" sz="3200" b="1" i="1" dirty="0">
              <a:latin typeface="Georgia" pitchFamily="18" charset="0"/>
            </a:endParaRPr>
          </a:p>
        </p:txBody>
      </p:sp>
      <p:pic>
        <p:nvPicPr>
          <p:cNvPr id="7170" name="Picture 2" descr="C:\Users\Admin\Desktop\Без названия.jpg"/>
          <p:cNvPicPr>
            <a:picLocks noGrp="1" noChangeAspect="1" noChangeArrowheads="1"/>
          </p:cNvPicPr>
          <p:nvPr>
            <p:ph idx="1"/>
          </p:nvPr>
        </p:nvPicPr>
        <p:blipFill>
          <a:blip r:embed="rId2" cstate="email"/>
          <a:srcRect/>
          <a:stretch>
            <a:fillRect/>
          </a:stretch>
        </p:blipFill>
        <p:spPr bwMode="auto">
          <a:xfrm>
            <a:off x="467544" y="1844824"/>
            <a:ext cx="3816424" cy="3888432"/>
          </a:xfrm>
          <a:prstGeom prst="rect">
            <a:avLst/>
          </a:prstGeom>
          <a:noFill/>
        </p:spPr>
      </p:pic>
      <p:sp>
        <p:nvSpPr>
          <p:cNvPr id="7" name="Прямоугольник 6"/>
          <p:cNvSpPr/>
          <p:nvPr/>
        </p:nvSpPr>
        <p:spPr>
          <a:xfrm>
            <a:off x="4860032" y="1443840"/>
            <a:ext cx="3816424" cy="4801314"/>
          </a:xfrm>
          <a:prstGeom prst="rect">
            <a:avLst/>
          </a:prstGeom>
        </p:spPr>
        <p:txBody>
          <a:bodyPr wrap="square">
            <a:spAutoFit/>
          </a:bodyPr>
          <a:lstStyle/>
          <a:p>
            <a:pPr algn="ctr"/>
            <a:r>
              <a:rPr lang="ru-RU" dirty="0" smtClean="0">
                <a:latin typeface="Times New Roman" pitchFamily="18" charset="0"/>
                <a:cs typeface="Times New Roman" pitchFamily="18" charset="0"/>
              </a:rPr>
              <a:t>Если вы в поисках загадочных легенд и сказаний, добро пожаловать в </a:t>
            </a:r>
            <a:r>
              <a:rPr lang="ru-RU" dirty="0" err="1" smtClean="0">
                <a:latin typeface="Times New Roman" pitchFamily="18" charset="0"/>
                <a:cs typeface="Times New Roman" pitchFamily="18" charset="0"/>
              </a:rPr>
              <a:t>Грайворонский</a:t>
            </a:r>
            <a:r>
              <a:rPr lang="ru-RU" dirty="0" smtClean="0">
                <a:latin typeface="Times New Roman" pitchFamily="18" charset="0"/>
                <a:cs typeface="Times New Roman" pitchFamily="18" charset="0"/>
              </a:rPr>
              <a:t> район!</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Возникновение Грайворона – чуть ли не самая интересная и противоречивая страница в истории белгородских земель. Некоторые краеведы уверены, что еще в бронзовом веке на месте современного города был известный религиозный центр, который вел торговлю с самой Римской империей. Бытует и легенда о том, что в 17 веке название городу дал сам Пётр I во времена сражения со шведскими интервентами.</a:t>
            </a:r>
            <a:endParaRPr lang="ru-RU"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3968" y="274638"/>
            <a:ext cx="4402832" cy="2578298"/>
          </a:xfrm>
        </p:spPr>
        <p:txBody>
          <a:bodyPr>
            <a:normAutofit/>
          </a:bodyPr>
          <a:lstStyle/>
          <a:p>
            <a:pPr algn="just"/>
            <a:r>
              <a:rPr lang="ru-RU" sz="1800" dirty="0" smtClean="0">
                <a:latin typeface="Times New Roman" pitchFamily="18" charset="0"/>
                <a:cs typeface="Times New Roman" pitchFamily="18" charset="0"/>
              </a:rPr>
              <a:t>Абсолютно круглое, в одном большом цилиндре расположен другой, поменьше. Стоит в селе Головчино с 1790 года. Тогда это была земля помещиков Хорватов. Зачем его так построили – непонятно до сих пор. Гипотез много: конюшня, склад, усыпальница... </a:t>
            </a:r>
            <a:endParaRPr lang="ru-RU" sz="1800" dirty="0">
              <a:latin typeface="Times New Roman" pitchFamily="18" charset="0"/>
              <a:cs typeface="Times New Roman" pitchFamily="18" charset="0"/>
            </a:endParaRPr>
          </a:p>
        </p:txBody>
      </p:sp>
      <p:pic>
        <p:nvPicPr>
          <p:cNvPr id="5" name="Picture 4" descr="C:\Users\Admin\Desktop\80e9beadacd730a63e5a8bd2c8bed548.jpg"/>
          <p:cNvPicPr>
            <a:picLocks noGrp="1" noChangeAspect="1" noChangeArrowheads="1"/>
          </p:cNvPicPr>
          <p:nvPr>
            <p:ph idx="1"/>
          </p:nvPr>
        </p:nvPicPr>
        <p:blipFill>
          <a:blip r:embed="rId2" cstate="email"/>
          <a:stretch>
            <a:fillRect/>
          </a:stretch>
        </p:blipFill>
        <p:spPr bwMode="auto">
          <a:xfrm>
            <a:off x="2971511" y="2372591"/>
            <a:ext cx="4426527" cy="2951018"/>
          </a:xfrm>
          <a:prstGeom prst="rect">
            <a:avLst/>
          </a:prstGeom>
          <a:noFill/>
        </p:spPr>
      </p:pic>
      <p:pic>
        <p:nvPicPr>
          <p:cNvPr id="6" name="Picture 3" descr="C:\Users\Admin\Desktop\9b1bbf263630fffe8aaae0395040e2c3_w570_h380.jpg"/>
          <p:cNvPicPr>
            <a:picLocks noChangeAspect="1" noChangeArrowheads="1"/>
          </p:cNvPicPr>
          <p:nvPr/>
        </p:nvPicPr>
        <p:blipFill>
          <a:blip r:embed="rId3" cstate="email"/>
          <a:srcRect/>
          <a:stretch>
            <a:fillRect/>
          </a:stretch>
        </p:blipFill>
        <p:spPr bwMode="auto">
          <a:xfrm>
            <a:off x="251520" y="404664"/>
            <a:ext cx="3528392" cy="2952328"/>
          </a:xfrm>
          <a:prstGeom prst="rect">
            <a:avLst/>
          </a:prstGeom>
          <a:noFill/>
        </p:spPr>
      </p:pic>
      <p:sp>
        <p:nvSpPr>
          <p:cNvPr id="7" name="Прямоугольник 6"/>
          <p:cNvSpPr/>
          <p:nvPr/>
        </p:nvSpPr>
        <p:spPr>
          <a:xfrm>
            <a:off x="323528" y="3573016"/>
            <a:ext cx="3888432" cy="2585323"/>
          </a:xfrm>
          <a:prstGeom prst="rect">
            <a:avLst/>
          </a:prstGeom>
        </p:spPr>
        <p:txBody>
          <a:bodyPr wrap="square">
            <a:spAutoFit/>
          </a:bodyPr>
          <a:lstStyle/>
          <a:p>
            <a:pPr algn="just"/>
            <a:r>
              <a:rPr lang="ru-RU" dirty="0" smtClean="0">
                <a:latin typeface="Times New Roman" pitchFamily="18" charset="0"/>
                <a:cs typeface="Times New Roman" pitchFamily="18" charset="0"/>
              </a:rPr>
              <a:t>Но все эти бытовые теории меркнут перед одной, самой загадочной: якобы Круглое здание могло быть культовым масонским храмом солнца. Окна здания и входы соответствуют сторонам света. А построено оно в месте небывалой энергетической активности. Просто рай для эзотериков.</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5652120" y="2924944"/>
            <a:ext cx="3034680" cy="1008112"/>
          </a:xfrm>
        </p:spPr>
        <p:txBody>
          <a:bodyPr>
            <a:normAutofit/>
          </a:bodyPr>
          <a:lstStyle/>
          <a:p>
            <a:endParaRPr lang="ru-RU" dirty="0"/>
          </a:p>
        </p:txBody>
      </p:sp>
      <p:sp>
        <p:nvSpPr>
          <p:cNvPr id="3" name="Содержимое 2"/>
          <p:cNvSpPr>
            <a:spLocks noGrp="1"/>
          </p:cNvSpPr>
          <p:nvPr>
            <p:ph idx="1"/>
          </p:nvPr>
        </p:nvSpPr>
        <p:spPr>
          <a:xfrm>
            <a:off x="395536" y="260648"/>
            <a:ext cx="4536504" cy="5865515"/>
          </a:xfrm>
        </p:spPr>
        <p:txBody>
          <a:bodyPr>
            <a:normAutofit/>
          </a:bodyPr>
          <a:lstStyle/>
          <a:p>
            <a:pPr algn="just"/>
            <a:r>
              <a:rPr lang="ru-RU" sz="2000" dirty="0" smtClean="0">
                <a:latin typeface="Times New Roman" pitchFamily="18" charset="0"/>
                <a:cs typeface="Times New Roman" pitchFamily="18" charset="0"/>
              </a:rPr>
              <a:t>И на этом странности не заканчиваются. Неподалеку от круглого здания Хорватов находится парк той эпохи, и он имеет довольно странную планировку: квадрат в квадрате. Парк также строго ориентирован по частям света. В его архитектуре, как и в архитектуре Круглого здания, зашифрованы числовые символы, связанные с орденом масонов. Деревья, высаженные по лучевым линиям, пересекаются и образуют римское число XIX. А в самом центре парка располагается круг, который по диаметру совпадает с тем самым Круглым зданием.</a:t>
            </a:r>
            <a:endParaRPr lang="ru-RU" sz="2000" dirty="0">
              <a:latin typeface="Times New Roman" pitchFamily="18" charset="0"/>
              <a:cs typeface="Times New Roman" pitchFamily="18" charset="0"/>
            </a:endParaRPr>
          </a:p>
        </p:txBody>
      </p:sp>
      <p:pic>
        <p:nvPicPr>
          <p:cNvPr id="8194" name="Picture 2" descr="C:\Users\Admin\Desktop\a584e68f268fbec59b6d7f813dc23636_w570_h380.jpg"/>
          <p:cNvPicPr>
            <a:picLocks noChangeAspect="1" noChangeArrowheads="1"/>
          </p:cNvPicPr>
          <p:nvPr/>
        </p:nvPicPr>
        <p:blipFill>
          <a:blip r:embed="rId2" cstate="email"/>
          <a:srcRect/>
          <a:stretch>
            <a:fillRect/>
          </a:stretch>
        </p:blipFill>
        <p:spPr bwMode="auto">
          <a:xfrm>
            <a:off x="5076056" y="2420888"/>
            <a:ext cx="4067944" cy="4032448"/>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b="1" i="1" dirty="0" err="1" smtClean="0">
                <a:latin typeface="Georgia" pitchFamily="18" charset="0"/>
              </a:rPr>
              <a:t>Чернянский</a:t>
            </a:r>
            <a:r>
              <a:rPr lang="ru-RU" sz="3200" b="1" i="1" dirty="0" smtClean="0">
                <a:latin typeface="Georgia" pitchFamily="18" charset="0"/>
              </a:rPr>
              <a:t> район</a:t>
            </a:r>
            <a:br>
              <a:rPr lang="ru-RU" sz="3200" b="1" i="1" dirty="0" smtClean="0">
                <a:latin typeface="Georgia" pitchFamily="18" charset="0"/>
              </a:rPr>
            </a:br>
            <a:r>
              <a:rPr lang="ru-RU" sz="2000" b="1" i="1" dirty="0" smtClean="0">
                <a:latin typeface="Georgia" pitchFamily="18" charset="0"/>
              </a:rPr>
              <a:t>Подземные достопримечательности. </a:t>
            </a:r>
            <a:r>
              <a:rPr lang="ru-RU" sz="2000" b="1" i="1" dirty="0" err="1" smtClean="0">
                <a:latin typeface="Georgia" pitchFamily="18" charset="0"/>
              </a:rPr>
              <a:t>Холковский</a:t>
            </a:r>
            <a:r>
              <a:rPr lang="ru-RU" sz="2000" b="1" i="1" dirty="0" smtClean="0">
                <a:latin typeface="Georgia" pitchFamily="18" charset="0"/>
              </a:rPr>
              <a:t> пещерный монастырь.</a:t>
            </a:r>
            <a:endParaRPr lang="ru-RU" sz="2000" b="1" i="1" dirty="0">
              <a:latin typeface="Georgia" pitchFamily="18" charset="0"/>
            </a:endParaRPr>
          </a:p>
        </p:txBody>
      </p:sp>
      <p:pic>
        <p:nvPicPr>
          <p:cNvPr id="9219" name="Picture 3" descr="C:\Users\Admin\Desktop\401478f447d26fd9fab4d659ef79c5bb_w540_h360.jpg"/>
          <p:cNvPicPr>
            <a:picLocks noGrp="1" noChangeAspect="1" noChangeArrowheads="1"/>
          </p:cNvPicPr>
          <p:nvPr>
            <p:ph idx="1"/>
          </p:nvPr>
        </p:nvPicPr>
        <p:blipFill>
          <a:blip r:embed="rId2" cstate="email"/>
          <a:srcRect/>
          <a:stretch>
            <a:fillRect/>
          </a:stretch>
        </p:blipFill>
        <p:spPr bwMode="auto">
          <a:xfrm>
            <a:off x="539552" y="1556792"/>
            <a:ext cx="4176464" cy="3888432"/>
          </a:xfrm>
          <a:prstGeom prst="rect">
            <a:avLst/>
          </a:prstGeom>
          <a:noFill/>
        </p:spPr>
      </p:pic>
      <p:sp>
        <p:nvSpPr>
          <p:cNvPr id="5" name="Прямоугольник 4"/>
          <p:cNvSpPr/>
          <p:nvPr/>
        </p:nvSpPr>
        <p:spPr>
          <a:xfrm>
            <a:off x="4860032" y="1628800"/>
            <a:ext cx="3960440" cy="3528392"/>
          </a:xfrm>
          <a:prstGeom prst="rect">
            <a:avLst/>
          </a:prstGeom>
        </p:spPr>
        <p:txBody>
          <a:bodyPr wrap="square">
            <a:spAutoFit/>
          </a:bodyPr>
          <a:lstStyle/>
          <a:p>
            <a:r>
              <a:rPr lang="ru-RU" b="1" dirty="0" smtClean="0">
                <a:latin typeface="Times New Roman" pitchFamily="18" charset="0"/>
                <a:cs typeface="Times New Roman" pitchFamily="18" charset="0"/>
              </a:rPr>
              <a:t>Свято-Троицкий </a:t>
            </a:r>
            <a:r>
              <a:rPr lang="ru-RU" b="1" dirty="0" err="1" smtClean="0">
                <a:latin typeface="Times New Roman" pitchFamily="18" charset="0"/>
                <a:cs typeface="Times New Roman" pitchFamily="18" charset="0"/>
              </a:rPr>
              <a:t>Холковский</a:t>
            </a:r>
            <a:r>
              <a:rPr lang="ru-RU" b="1" dirty="0" smtClean="0">
                <a:latin typeface="Times New Roman" pitchFamily="18" charset="0"/>
                <a:cs typeface="Times New Roman" pitchFamily="18" charset="0"/>
              </a:rPr>
              <a:t> монастырь</a:t>
            </a:r>
            <a:r>
              <a:rPr lang="ru-RU" dirty="0" smtClean="0">
                <a:latin typeface="Times New Roman" pitchFamily="18" charset="0"/>
                <a:cs typeface="Times New Roman" pitchFamily="18" charset="0"/>
              </a:rPr>
              <a:t> (также </a:t>
            </a:r>
            <a:r>
              <a:rPr lang="ru-RU" i="1" dirty="0" err="1" smtClean="0">
                <a:latin typeface="Times New Roman" pitchFamily="18" charset="0"/>
                <a:cs typeface="Times New Roman" pitchFamily="18" charset="0"/>
              </a:rPr>
              <a:t>Холков-Царёв-Николаевский</a:t>
            </a:r>
            <a:r>
              <a:rPr lang="ru-RU" i="1" dirty="0" smtClean="0">
                <a:latin typeface="Times New Roman" pitchFamily="18" charset="0"/>
                <a:cs typeface="Times New Roman" pitchFamily="18" charset="0"/>
              </a:rPr>
              <a:t> монастырь</a:t>
            </a:r>
            <a:r>
              <a:rPr lang="ru-RU" dirty="0" smtClean="0">
                <a:latin typeface="Times New Roman" pitchFamily="18" charset="0"/>
                <a:cs typeface="Times New Roman" pitchFamily="18" charset="0"/>
              </a:rPr>
              <a:t>) — единственный действующий пещерный монастырь в </a:t>
            </a:r>
            <a:r>
              <a:rPr lang="ru-RU" dirty="0" smtClean="0">
                <a:latin typeface="Times New Roman" pitchFamily="18" charset="0"/>
                <a:cs typeface="Times New Roman" pitchFamily="18" charset="0"/>
                <a:hlinkClick r:id="rId3" tooltip="Белгородская область"/>
              </a:rPr>
              <a:t>Белгородской области</a:t>
            </a:r>
            <a:r>
              <a:rPr lang="ru-RU" dirty="0" smtClean="0">
                <a:latin typeface="Times New Roman" pitchFamily="18" charset="0"/>
                <a:cs typeface="Times New Roman" pitchFamily="18" charset="0"/>
              </a:rPr>
              <a:t>. Располагается в </a:t>
            </a:r>
            <a:r>
              <a:rPr lang="ru-RU" u="sng" dirty="0" err="1" smtClean="0">
                <a:latin typeface="Times New Roman" pitchFamily="18" charset="0"/>
                <a:cs typeface="Times New Roman" pitchFamily="18" charset="0"/>
                <a:hlinkClick r:id="rId4"/>
              </a:rPr>
              <a:t>Чернянском</a:t>
            </a:r>
            <a:r>
              <a:rPr lang="ru-RU" u="sng" dirty="0" smtClean="0">
                <a:latin typeface="Times New Roman" pitchFamily="18" charset="0"/>
                <a:cs typeface="Times New Roman" pitchFamily="18" charset="0"/>
                <a:hlinkClick r:id="rId4"/>
              </a:rPr>
              <a:t> районе</a:t>
            </a:r>
            <a:r>
              <a:rPr lang="ru-RU" dirty="0" smtClean="0">
                <a:latin typeface="Times New Roman" pitchFamily="18" charset="0"/>
                <a:cs typeface="Times New Roman" pitchFamily="18" charset="0"/>
              </a:rPr>
              <a:t> у села </a:t>
            </a:r>
            <a:r>
              <a:rPr lang="ru-RU" dirty="0" smtClean="0">
                <a:latin typeface="Times New Roman" pitchFamily="18" charset="0"/>
                <a:cs typeface="Times New Roman" pitchFamily="18" charset="0"/>
                <a:hlinkClick r:id="rId5" tooltip="Холки (Чернянский район) (страница отсутствует)"/>
              </a:rPr>
              <a:t>Холки</a:t>
            </a:r>
            <a:r>
              <a:rPr lang="ru-RU" dirty="0" smtClean="0">
                <a:latin typeface="Times New Roman" pitchFamily="18" charset="0"/>
                <a:cs typeface="Times New Roman" pitchFamily="18" charset="0"/>
              </a:rPr>
              <a:t> в 10 километрах к юго-западу от посёлка </a:t>
            </a:r>
            <a:r>
              <a:rPr lang="ru-RU" dirty="0" smtClean="0">
                <a:latin typeface="Times New Roman" pitchFamily="18" charset="0"/>
                <a:cs typeface="Times New Roman" pitchFamily="18" charset="0"/>
                <a:hlinkClick r:id="rId6" tooltip="Чернянка"/>
              </a:rPr>
              <a:t>Чернянка</a:t>
            </a:r>
            <a:r>
              <a:rPr lang="ru-RU" dirty="0" smtClean="0">
                <a:latin typeface="Times New Roman" pitchFamily="18" charset="0"/>
                <a:cs typeface="Times New Roman" pitchFamily="18" charset="0"/>
              </a:rPr>
              <a:t> и в 15 километрах к северо-западу от города </a:t>
            </a:r>
            <a:r>
              <a:rPr lang="ru-RU" dirty="0" smtClean="0">
                <a:latin typeface="Times New Roman" pitchFamily="18" charset="0"/>
                <a:cs typeface="Times New Roman" pitchFamily="18" charset="0"/>
                <a:hlinkClick r:id="rId7" tooltip="Новый Оскол"/>
              </a:rPr>
              <a:t>Нового Оскола</a:t>
            </a:r>
            <a:r>
              <a:rPr lang="ru-RU" dirty="0" smtClean="0">
                <a:latin typeface="Times New Roman" pitchFamily="18" charset="0"/>
                <a:cs typeface="Times New Roman" pitchFamily="18" charset="0"/>
              </a:rPr>
              <a:t>, на правом берегу реки </a:t>
            </a:r>
            <a:r>
              <a:rPr lang="ru-RU" dirty="0" smtClean="0">
                <a:latin typeface="Times New Roman" pitchFamily="18" charset="0"/>
                <a:cs typeface="Times New Roman" pitchFamily="18" charset="0"/>
                <a:hlinkClick r:id="rId8" tooltip="Оскол (река)"/>
              </a:rPr>
              <a:t>Оскол</a:t>
            </a:r>
            <a:r>
              <a:rPr lang="ru-RU" dirty="0" smtClean="0">
                <a:latin typeface="Times New Roman" pitchFamily="18" charset="0"/>
                <a:cs typeface="Times New Roman" pitchFamily="18" charset="0"/>
              </a:rPr>
              <a:t> при впадении в неё реки </a:t>
            </a:r>
            <a:r>
              <a:rPr lang="ru-RU" dirty="0" smtClean="0">
                <a:latin typeface="Times New Roman" pitchFamily="18" charset="0"/>
                <a:cs typeface="Times New Roman" pitchFamily="18" charset="0"/>
                <a:hlinkClick r:id="rId9" tooltip="Холок"/>
              </a:rPr>
              <a:t>Холок</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3212976"/>
            <a:ext cx="4032448" cy="3168352"/>
          </a:xfrm>
        </p:spPr>
        <p:txBody>
          <a:bodyPr>
            <a:noAutofit/>
          </a:bodyPr>
          <a:lstStyle/>
          <a:p>
            <a:pPr algn="just"/>
            <a:r>
              <a:rPr lang="ru-RU" sz="1600" dirty="0" smtClean="0">
                <a:latin typeface="Times New Roman" pitchFamily="18" charset="0"/>
                <a:cs typeface="Times New Roman" pitchFamily="18" charset="0"/>
              </a:rPr>
              <a:t>Судя по технике строительства пер, предположительно монастырь был основан в 14 веке монахами </a:t>
            </a:r>
            <a:r>
              <a:rPr lang="ru-RU" sz="1600" dirty="0" err="1" smtClean="0">
                <a:latin typeface="Times New Roman" pitchFamily="18" charset="0"/>
                <a:cs typeface="Times New Roman" pitchFamily="18" charset="0"/>
              </a:rPr>
              <a:t>Киево</a:t>
            </a:r>
            <a:r>
              <a:rPr lang="ru-RU" sz="1600" dirty="0" smtClean="0">
                <a:latin typeface="Times New Roman" pitchFamily="18" charset="0"/>
                <a:cs typeface="Times New Roman" pitchFamily="18" charset="0"/>
              </a:rPr>
              <a:t> – Печерской Лавры. В советское время пещеры были закрыты. Подземные достопримечательности открылись для посетителей лишь в 1990 году. Богослужения в подземном храме возобновлены в 1995 году.  Антония и Феодосия </a:t>
            </a:r>
            <a:r>
              <a:rPr lang="ru-RU" sz="1600" dirty="0" err="1" smtClean="0">
                <a:latin typeface="Times New Roman" pitchFamily="18" charset="0"/>
                <a:cs typeface="Times New Roman" pitchFamily="18" charset="0"/>
              </a:rPr>
              <a:t>Киево</a:t>
            </a:r>
            <a:r>
              <a:rPr lang="ru-RU" sz="1600" dirty="0" smtClean="0">
                <a:latin typeface="Times New Roman" pitchFamily="18" charset="0"/>
                <a:cs typeface="Times New Roman" pitchFamily="18" charset="0"/>
              </a:rPr>
              <a:t> – Печерских, Владимирская часовня на холме и храм Донской иконы Божией Матери. В 1996 году монастырь был открыт.</a:t>
            </a:r>
            <a:endParaRPr lang="ru-RU" sz="1600" dirty="0">
              <a:latin typeface="Times New Roman" pitchFamily="18" charset="0"/>
              <a:cs typeface="Times New Roman" pitchFamily="18" charset="0"/>
            </a:endParaRPr>
          </a:p>
        </p:txBody>
      </p:sp>
      <p:sp>
        <p:nvSpPr>
          <p:cNvPr id="3" name="Содержимое 2"/>
          <p:cNvSpPr>
            <a:spLocks noGrp="1"/>
          </p:cNvSpPr>
          <p:nvPr>
            <p:ph idx="1"/>
          </p:nvPr>
        </p:nvSpPr>
        <p:spPr>
          <a:xfrm>
            <a:off x="3995936" y="332657"/>
            <a:ext cx="4536504" cy="2448271"/>
          </a:xfrm>
        </p:spPr>
        <p:txBody>
          <a:bodyPr>
            <a:normAutofit/>
          </a:bodyPr>
          <a:lstStyle/>
          <a:p>
            <a:r>
              <a:rPr lang="ru-RU" sz="2000" dirty="0" smtClean="0">
                <a:latin typeface="Times New Roman" pitchFamily="18" charset="0"/>
                <a:cs typeface="Times New Roman" pitchFamily="18" charset="0"/>
              </a:rPr>
              <a:t>По преданию, монастырь располагается на том месте, где произошла встреча князя </a:t>
            </a:r>
            <a:r>
              <a:rPr lang="ru-RU" sz="2000" dirty="0" smtClean="0">
                <a:latin typeface="Times New Roman" pitchFamily="18" charset="0"/>
                <a:cs typeface="Times New Roman" pitchFamily="18" charset="0"/>
                <a:hlinkClick r:id="rId2" tooltip="Игорь Святославич"/>
              </a:rPr>
              <a:t>Игоря </a:t>
            </a:r>
            <a:r>
              <a:rPr lang="ru-RU" sz="2000" dirty="0" err="1" smtClean="0">
                <a:latin typeface="Times New Roman" pitchFamily="18" charset="0"/>
                <a:cs typeface="Times New Roman" pitchFamily="18" charset="0"/>
                <a:hlinkClick r:id="rId2" tooltip="Игорь Святославич"/>
              </a:rPr>
              <a:t>Святославича</a:t>
            </a:r>
            <a:r>
              <a:rPr lang="ru-RU" sz="2000" dirty="0" smtClean="0">
                <a:latin typeface="Times New Roman" pitchFamily="18" charset="0"/>
                <a:cs typeface="Times New Roman" pitchFamily="18" charset="0"/>
              </a:rPr>
              <a:t> и его брата </a:t>
            </a:r>
            <a:r>
              <a:rPr lang="ru-RU" sz="2000" dirty="0" smtClean="0">
                <a:latin typeface="Times New Roman" pitchFamily="18" charset="0"/>
                <a:cs typeface="Times New Roman" pitchFamily="18" charset="0"/>
                <a:hlinkClick r:id="rId3" tooltip="Всеволод Святославич (князь курский)"/>
              </a:rPr>
              <a:t>Всеволода</a:t>
            </a:r>
            <a:r>
              <a:rPr lang="ru-RU" sz="2000" dirty="0" smtClean="0">
                <a:latin typeface="Times New Roman" pitchFamily="18" charset="0"/>
                <a:cs typeface="Times New Roman" pitchFamily="18" charset="0"/>
              </a:rPr>
              <a:t> перед их походом на </a:t>
            </a:r>
            <a:r>
              <a:rPr lang="ru-RU" sz="2000" dirty="0" smtClean="0">
                <a:latin typeface="Times New Roman" pitchFamily="18" charset="0"/>
                <a:cs typeface="Times New Roman" pitchFamily="18" charset="0"/>
                <a:hlinkClick r:id="rId4" tooltip="Половцы"/>
              </a:rPr>
              <a:t>половцев</a:t>
            </a:r>
            <a:r>
              <a:rPr lang="ru-RU" sz="2000" dirty="0" smtClean="0">
                <a:latin typeface="Times New Roman" pitchFamily="18" charset="0"/>
                <a:cs typeface="Times New Roman" pitchFamily="18" charset="0"/>
              </a:rPr>
              <a:t> в 1185 году. </a:t>
            </a:r>
            <a:endParaRPr lang="ru-RU" sz="2000" dirty="0">
              <a:latin typeface="Times New Roman" pitchFamily="18" charset="0"/>
              <a:cs typeface="Times New Roman" pitchFamily="18" charset="0"/>
            </a:endParaRPr>
          </a:p>
        </p:txBody>
      </p:sp>
      <p:pic>
        <p:nvPicPr>
          <p:cNvPr id="10242" name="Picture 2" descr="C:\Users\Admin\Desktop\5c383dbec3dda.jpg"/>
          <p:cNvPicPr>
            <a:picLocks noChangeAspect="1" noChangeArrowheads="1"/>
          </p:cNvPicPr>
          <p:nvPr/>
        </p:nvPicPr>
        <p:blipFill>
          <a:blip r:embed="rId5" cstate="email"/>
          <a:srcRect/>
          <a:stretch>
            <a:fillRect/>
          </a:stretch>
        </p:blipFill>
        <p:spPr bwMode="auto">
          <a:xfrm>
            <a:off x="539552" y="332656"/>
            <a:ext cx="3531162" cy="2592288"/>
          </a:xfrm>
          <a:prstGeom prst="rect">
            <a:avLst/>
          </a:prstGeom>
          <a:noFill/>
        </p:spPr>
      </p:pic>
      <p:pic>
        <p:nvPicPr>
          <p:cNvPr id="10243" name="Picture 3" descr="C:\Users\Admin\Desktop\unnamed.jpg"/>
          <p:cNvPicPr>
            <a:picLocks noChangeAspect="1" noChangeArrowheads="1"/>
          </p:cNvPicPr>
          <p:nvPr/>
        </p:nvPicPr>
        <p:blipFill>
          <a:blip r:embed="rId6" cstate="email"/>
          <a:srcRect/>
          <a:stretch>
            <a:fillRect/>
          </a:stretch>
        </p:blipFill>
        <p:spPr bwMode="auto">
          <a:xfrm>
            <a:off x="4788024" y="2924944"/>
            <a:ext cx="4104456" cy="3417757"/>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b="1" i="1" dirty="0" err="1" smtClean="0">
                <a:latin typeface="Georgia" pitchFamily="18" charset="0"/>
              </a:rPr>
              <a:t>Ракитянский</a:t>
            </a:r>
            <a:r>
              <a:rPr lang="ru-RU" sz="3100" b="1" i="1" dirty="0" smtClean="0">
                <a:latin typeface="Georgia" pitchFamily="18" charset="0"/>
              </a:rPr>
              <a:t> район</a:t>
            </a:r>
            <a:r>
              <a:rPr lang="ru-RU" dirty="0" smtClean="0"/>
              <a:t/>
            </a:r>
            <a:br>
              <a:rPr lang="ru-RU" dirty="0" smtClean="0"/>
            </a:br>
            <a:r>
              <a:rPr lang="ru-RU" sz="2700" b="1" i="1" dirty="0" err="1" smtClean="0">
                <a:latin typeface="Georgia" pitchFamily="18" charset="0"/>
              </a:rPr>
              <a:t>Юсуповский</a:t>
            </a:r>
            <a:r>
              <a:rPr lang="ru-RU" sz="2700" b="1" i="1" dirty="0" smtClean="0">
                <a:latin typeface="Georgia" pitchFamily="18" charset="0"/>
              </a:rPr>
              <a:t> парк – культурное и природное наследие В Белгородской области</a:t>
            </a:r>
            <a:endParaRPr lang="ru-RU" sz="2700" b="1" i="1" dirty="0">
              <a:latin typeface="Georgia" pitchFamily="18" charset="0"/>
            </a:endParaRPr>
          </a:p>
        </p:txBody>
      </p:sp>
      <p:sp>
        <p:nvSpPr>
          <p:cNvPr id="3" name="Содержимое 2"/>
          <p:cNvSpPr>
            <a:spLocks noGrp="1"/>
          </p:cNvSpPr>
          <p:nvPr>
            <p:ph idx="1"/>
          </p:nvPr>
        </p:nvSpPr>
        <p:spPr>
          <a:xfrm>
            <a:off x="4572000" y="1412776"/>
            <a:ext cx="4572000" cy="5445224"/>
          </a:xfrm>
        </p:spPr>
        <p:txBody>
          <a:bodyPr>
            <a:normAutofit/>
          </a:bodyPr>
          <a:lstStyle/>
          <a:p>
            <a:pPr algn="just"/>
            <a:r>
              <a:rPr lang="ru-RU" sz="1400" dirty="0" err="1" smtClean="0">
                <a:latin typeface="Times New Roman" pitchFamily="18" charset="0"/>
                <a:cs typeface="Times New Roman" pitchFamily="18" charset="0"/>
              </a:rPr>
              <a:t>Юсуповский</a:t>
            </a:r>
            <a:r>
              <a:rPr lang="ru-RU" sz="1400" dirty="0" smtClean="0">
                <a:latin typeface="Times New Roman" pitchFamily="18" charset="0"/>
                <a:cs typeface="Times New Roman" pitchFamily="18" charset="0"/>
              </a:rPr>
              <a:t> парк в Белгородской области - это памятник садово-паркового искусства девятнадцатого века. Его закладкой обустройством занимались представители очень известного и знатного рода князей Юсуповых. Парк и дворцовый комплекс в поселке Ракитном считаются одной из главнейших достопримечательностей. Именно здесь чрезвычайно умело был использован естественный природный ландшафт.</a:t>
            </a:r>
            <a:endParaRPr lang="ru-RU" sz="1400" dirty="0">
              <a:latin typeface="Times New Roman" pitchFamily="18" charset="0"/>
              <a:cs typeface="Times New Roman" pitchFamily="18" charset="0"/>
            </a:endParaRPr>
          </a:p>
        </p:txBody>
      </p:sp>
      <p:sp>
        <p:nvSpPr>
          <p:cNvPr id="4" name="Прямоугольник 3"/>
          <p:cNvSpPr/>
          <p:nvPr/>
        </p:nvSpPr>
        <p:spPr>
          <a:xfrm>
            <a:off x="4932040" y="3429001"/>
            <a:ext cx="4032448" cy="3293209"/>
          </a:xfrm>
          <a:prstGeom prst="rect">
            <a:avLst/>
          </a:prstGeom>
        </p:spPr>
        <p:txBody>
          <a:bodyPr wrap="square">
            <a:spAutoFit/>
          </a:bodyPr>
          <a:lstStyle/>
          <a:p>
            <a:pPr algn="just"/>
            <a:r>
              <a:rPr lang="ru-RU" sz="1600" dirty="0" smtClean="0">
                <a:latin typeface="Times New Roman" pitchFamily="18" charset="0"/>
                <a:cs typeface="Times New Roman" pitchFamily="18" charset="0"/>
              </a:rPr>
              <a:t>Площадь этого парка тянется на протяжении 35 га и занимает несколько возвышенное положение на холме. У подножия парка много вытянутых </a:t>
            </a:r>
            <a:r>
              <a:rPr lang="ru-RU" sz="1600" dirty="0" err="1" smtClean="0">
                <a:latin typeface="Times New Roman" pitchFamily="18" charset="0"/>
                <a:cs typeface="Times New Roman" pitchFamily="18" charset="0"/>
              </a:rPr>
              <a:t>прудов-запрудников</a:t>
            </a:r>
            <a:r>
              <a:rPr lang="ru-RU" sz="1600" dirty="0" smtClean="0">
                <a:latin typeface="Times New Roman" pitchFamily="18" charset="0"/>
                <a:cs typeface="Times New Roman" pitchFamily="18" charset="0"/>
              </a:rPr>
              <a:t>. Запруды были специально устроены при помощи 3 дамб на соседней небольшой речке. В результате образовалась целая цепь прудов. Их общая протяженность почти 1,5 километра. Каскадные пруды в </a:t>
            </a:r>
            <a:r>
              <a:rPr lang="ru-RU" sz="1600" dirty="0" err="1" smtClean="0">
                <a:latin typeface="Times New Roman" pitchFamily="18" charset="0"/>
                <a:cs typeface="Times New Roman" pitchFamily="18" charset="0"/>
              </a:rPr>
              <a:t>Юсуповском</a:t>
            </a:r>
            <a:r>
              <a:rPr lang="ru-RU" sz="1600" dirty="0" smtClean="0">
                <a:latin typeface="Times New Roman" pitchFamily="18" charset="0"/>
                <a:cs typeface="Times New Roman" pitchFamily="18" charset="0"/>
              </a:rPr>
              <a:t> парке можно назвать главнейшим композиционным элементом и его украшением.</a:t>
            </a:r>
            <a:endParaRPr lang="ru-RU" sz="1600" dirty="0">
              <a:latin typeface="Times New Roman" pitchFamily="18" charset="0"/>
              <a:cs typeface="Times New Roman" pitchFamily="18" charset="0"/>
            </a:endParaRPr>
          </a:p>
        </p:txBody>
      </p:sp>
      <p:pic>
        <p:nvPicPr>
          <p:cNvPr id="1026" name="Picture 2" descr="C:\Users\Admin\Desktop\1.jpg"/>
          <p:cNvPicPr>
            <a:picLocks noChangeAspect="1" noChangeArrowheads="1"/>
          </p:cNvPicPr>
          <p:nvPr/>
        </p:nvPicPr>
        <p:blipFill>
          <a:blip r:embed="rId2" cstate="email"/>
          <a:srcRect/>
          <a:stretch>
            <a:fillRect/>
          </a:stretch>
        </p:blipFill>
        <p:spPr bwMode="auto">
          <a:xfrm>
            <a:off x="467545" y="1556791"/>
            <a:ext cx="4037170" cy="4320481"/>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996952"/>
            <a:ext cx="3466728" cy="3600400"/>
          </a:xfrm>
        </p:spPr>
        <p:txBody>
          <a:bodyPr>
            <a:normAutofit fontScale="90000"/>
          </a:bodyPr>
          <a:lstStyle/>
          <a:p>
            <a:pPr algn="just" fontAlgn="base"/>
            <a:r>
              <a:rPr lang="ru-RU" sz="1800" dirty="0" smtClean="0">
                <a:latin typeface="Times New Roman" pitchFamily="18" charset="0"/>
                <a:cs typeface="Times New Roman" pitchFamily="18" charset="0"/>
              </a:rPr>
              <a:t>В Белгородской области этот парк считается спец объектом культурного наследия и занесен в реестр памятников культуры и истории этой области.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Посещение дворцового комплекса и парка запомнится любому посетителю чудесными видами, которые открываются практически с любого места парка. Причем красиво здесь в любое время года. Весной вся растительность радует буйством красок, а осенью поражает взоры разноцветными одеждами. Приятных впечатлений будет просто масса!</a:t>
            </a:r>
            <a:r>
              <a:rPr lang="ru-RU" dirty="0" smtClean="0"/>
              <a:t/>
            </a:r>
            <a:br>
              <a:rPr lang="ru-RU" dirty="0" smtClean="0"/>
            </a:br>
            <a:endParaRPr lang="ru-RU" dirty="0"/>
          </a:p>
        </p:txBody>
      </p:sp>
      <p:sp>
        <p:nvSpPr>
          <p:cNvPr id="3" name="Содержимое 2"/>
          <p:cNvSpPr>
            <a:spLocks noGrp="1"/>
          </p:cNvSpPr>
          <p:nvPr>
            <p:ph idx="1"/>
          </p:nvPr>
        </p:nvSpPr>
        <p:spPr>
          <a:xfrm>
            <a:off x="4860032" y="332657"/>
            <a:ext cx="4104456" cy="2160239"/>
          </a:xfrm>
        </p:spPr>
        <p:txBody>
          <a:bodyPr>
            <a:normAutofit lnSpcReduction="10000"/>
          </a:bodyPr>
          <a:lstStyle/>
          <a:p>
            <a:pPr algn="just"/>
            <a:r>
              <a:rPr lang="ru-RU" sz="1600" dirty="0" smtClean="0">
                <a:latin typeface="Times New Roman" pitchFamily="18" charset="0"/>
                <a:cs typeface="Times New Roman" pitchFamily="18" charset="0"/>
              </a:rPr>
              <a:t>Кроме прудов, в парке почти 150 очень старых деревьев. Возраст некоторых составляет от 120 и до 150 лет. Это клены, ивы, липы и, конечно же, дубы, а некоторым из них почти по 300 лет! Все деревья растут по всей территории парка, охватывают склоны берегов с прудами и строго глядят на посетителей вдоль парковых дорожек.</a:t>
            </a:r>
            <a:endParaRPr lang="ru-RU" sz="1600" dirty="0">
              <a:latin typeface="Times New Roman" pitchFamily="18" charset="0"/>
              <a:cs typeface="Times New Roman" pitchFamily="18" charset="0"/>
            </a:endParaRPr>
          </a:p>
        </p:txBody>
      </p:sp>
      <p:pic>
        <p:nvPicPr>
          <p:cNvPr id="1026" name="Picture 2" descr="C:\Users\Admin\Desktop\ccb89c09b4942d3e92bb128d3752a37c.jpg"/>
          <p:cNvPicPr>
            <a:picLocks noChangeAspect="1" noChangeArrowheads="1"/>
          </p:cNvPicPr>
          <p:nvPr/>
        </p:nvPicPr>
        <p:blipFill>
          <a:blip r:embed="rId2" cstate="email"/>
          <a:srcRect/>
          <a:stretch>
            <a:fillRect/>
          </a:stretch>
        </p:blipFill>
        <p:spPr bwMode="auto">
          <a:xfrm>
            <a:off x="539552" y="0"/>
            <a:ext cx="3456384" cy="2492896"/>
          </a:xfrm>
          <a:prstGeom prst="rect">
            <a:avLst/>
          </a:prstGeom>
          <a:noFill/>
        </p:spPr>
      </p:pic>
      <p:pic>
        <p:nvPicPr>
          <p:cNvPr id="1027" name="Picture 3" descr="C:\Users\Admin\Desktop\8d8372f5020705357d47df238f783d5a.jpg"/>
          <p:cNvPicPr>
            <a:picLocks noChangeAspect="1" noChangeArrowheads="1"/>
          </p:cNvPicPr>
          <p:nvPr/>
        </p:nvPicPr>
        <p:blipFill>
          <a:blip r:embed="rId3" cstate="email"/>
          <a:srcRect/>
          <a:stretch>
            <a:fillRect/>
          </a:stretch>
        </p:blipFill>
        <p:spPr bwMode="auto">
          <a:xfrm>
            <a:off x="4427984" y="2708920"/>
            <a:ext cx="4464495" cy="3758554"/>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80728"/>
            <a:ext cx="2170584" cy="216024"/>
          </a:xfrm>
        </p:spPr>
        <p:txBody>
          <a:bodyPr>
            <a:normAutofit fontScale="90000"/>
          </a:bodyPr>
          <a:lstStyle/>
          <a:p>
            <a:endParaRPr lang="ru-RU" dirty="0"/>
          </a:p>
        </p:txBody>
      </p:sp>
      <p:sp>
        <p:nvSpPr>
          <p:cNvPr id="5" name="Содержимое 4"/>
          <p:cNvSpPr>
            <a:spLocks noGrp="1"/>
          </p:cNvSpPr>
          <p:nvPr>
            <p:ph idx="1"/>
          </p:nvPr>
        </p:nvSpPr>
        <p:spPr>
          <a:xfrm>
            <a:off x="5220072" y="548680"/>
            <a:ext cx="3672408" cy="5760640"/>
          </a:xfrm>
        </p:spPr>
        <p:txBody>
          <a:bodyPr>
            <a:normAutofit fontScale="92500"/>
          </a:bodyPr>
          <a:lstStyle/>
          <a:p>
            <a:pPr>
              <a:buNone/>
            </a:pPr>
            <a:r>
              <a:rPr lang="ru-RU" sz="1800" b="1" i="1" dirty="0" smtClean="0">
                <a:latin typeface="Georgia" pitchFamily="18" charset="0"/>
                <a:cs typeface="Times New Roman" pitchFamily="18" charset="0"/>
              </a:rPr>
              <a:t>Люблю тебя,  мой край                 родной,</a:t>
            </a:r>
          </a:p>
          <a:p>
            <a:pPr algn="just">
              <a:buNone/>
            </a:pPr>
            <a:endParaRPr lang="ru-RU" sz="1800" b="1" i="1" dirty="0" smtClean="0">
              <a:latin typeface="Georgia" pitchFamily="18" charset="0"/>
              <a:cs typeface="Times New Roman" pitchFamily="18" charset="0"/>
            </a:endParaRPr>
          </a:p>
          <a:p>
            <a:pPr>
              <a:buNone/>
            </a:pPr>
            <a:r>
              <a:rPr lang="ru-RU" sz="1800" b="1" i="1" dirty="0" smtClean="0">
                <a:latin typeface="Georgia" pitchFamily="18" charset="0"/>
                <a:cs typeface="Times New Roman" pitchFamily="18" charset="0"/>
              </a:rPr>
              <a:t>Люблю тебя, скрывать не стану,</a:t>
            </a:r>
          </a:p>
          <a:p>
            <a:pPr>
              <a:buNone/>
            </a:pPr>
            <a:endParaRPr lang="ru-RU" sz="1800" b="1" i="1" dirty="0" smtClean="0">
              <a:latin typeface="Georgia" pitchFamily="18" charset="0"/>
              <a:cs typeface="Times New Roman" pitchFamily="18" charset="0"/>
            </a:endParaRPr>
          </a:p>
          <a:p>
            <a:pPr>
              <a:buNone/>
            </a:pPr>
            <a:r>
              <a:rPr lang="ru-RU" sz="1800" b="1" i="1" dirty="0" smtClean="0">
                <a:latin typeface="Georgia" pitchFamily="18" charset="0"/>
                <a:cs typeface="Times New Roman" pitchFamily="18" charset="0"/>
              </a:rPr>
              <a:t>На свете ты один такой, </a:t>
            </a:r>
          </a:p>
          <a:p>
            <a:pPr>
              <a:buNone/>
            </a:pPr>
            <a:endParaRPr lang="ru-RU" sz="1800" b="1" i="1" dirty="0" smtClean="0">
              <a:latin typeface="Georgia" pitchFamily="18" charset="0"/>
              <a:cs typeface="Times New Roman" pitchFamily="18" charset="0"/>
            </a:endParaRPr>
          </a:p>
          <a:p>
            <a:pPr>
              <a:buNone/>
            </a:pPr>
            <a:r>
              <a:rPr lang="ru-RU" sz="1800" b="1" i="1" dirty="0" smtClean="0">
                <a:latin typeface="Georgia" pitchFamily="18" charset="0"/>
                <a:cs typeface="Times New Roman" pitchFamily="18" charset="0"/>
              </a:rPr>
              <a:t>Хвалить тебя я не устану.</a:t>
            </a:r>
          </a:p>
          <a:p>
            <a:pPr>
              <a:buNone/>
            </a:pPr>
            <a:endParaRPr lang="ru-RU" sz="1800" b="1" i="1" dirty="0" smtClean="0">
              <a:latin typeface="Georgia" pitchFamily="18" charset="0"/>
              <a:cs typeface="Times New Roman" pitchFamily="18" charset="0"/>
            </a:endParaRPr>
          </a:p>
          <a:p>
            <a:pPr>
              <a:buNone/>
            </a:pPr>
            <a:r>
              <a:rPr lang="ru-RU" sz="1800" b="1" i="1" dirty="0" smtClean="0">
                <a:latin typeface="Georgia" pitchFamily="18" charset="0"/>
                <a:cs typeface="Times New Roman" pitchFamily="18" charset="0"/>
              </a:rPr>
              <a:t>Люблю твои луга и пашни,</a:t>
            </a:r>
          </a:p>
          <a:p>
            <a:pPr>
              <a:buNone/>
            </a:pPr>
            <a:r>
              <a:rPr lang="ru-RU" sz="1800" b="1" i="1" dirty="0" smtClean="0">
                <a:latin typeface="Georgia" pitchFamily="18" charset="0"/>
                <a:cs typeface="Times New Roman" pitchFamily="18" charset="0"/>
              </a:rPr>
              <a:t>Березы, ели, тополя.</a:t>
            </a:r>
          </a:p>
          <a:p>
            <a:pPr>
              <a:buNone/>
            </a:pPr>
            <a:endParaRPr lang="ru-RU" sz="1800" b="1" i="1" dirty="0" smtClean="0">
              <a:latin typeface="Georgia" pitchFamily="18" charset="0"/>
              <a:cs typeface="Times New Roman" pitchFamily="18" charset="0"/>
            </a:endParaRPr>
          </a:p>
          <a:p>
            <a:pPr>
              <a:buNone/>
            </a:pPr>
            <a:r>
              <a:rPr lang="ru-RU" sz="1800" b="1" i="1" dirty="0" smtClean="0">
                <a:latin typeface="Georgia" pitchFamily="18" charset="0"/>
                <a:cs typeface="Times New Roman" pitchFamily="18" charset="0"/>
              </a:rPr>
              <a:t>Что может быть родней и краше,</a:t>
            </a:r>
          </a:p>
          <a:p>
            <a:pPr>
              <a:buNone/>
            </a:pPr>
            <a:endParaRPr lang="ru-RU" sz="1800" b="1" i="1" dirty="0" smtClean="0">
              <a:latin typeface="Georgia" pitchFamily="18" charset="0"/>
              <a:cs typeface="Times New Roman" pitchFamily="18" charset="0"/>
            </a:endParaRPr>
          </a:p>
          <a:p>
            <a:pPr>
              <a:buNone/>
            </a:pPr>
            <a:r>
              <a:rPr lang="ru-RU" sz="1800" b="1" i="1" dirty="0" smtClean="0">
                <a:latin typeface="Georgia" pitchFamily="18" charset="0"/>
                <a:cs typeface="Times New Roman" pitchFamily="18" charset="0"/>
              </a:rPr>
              <a:t>Чем край, чем родина моя.</a:t>
            </a:r>
          </a:p>
          <a:p>
            <a:pPr>
              <a:buNone/>
            </a:pPr>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p:txBody>
      </p:sp>
      <p:pic>
        <p:nvPicPr>
          <p:cNvPr id="3075" name="Picture 3" descr="C:\Users\Admin\Desktop\31_DSC02675.jpg"/>
          <p:cNvPicPr>
            <a:picLocks noChangeAspect="1" noChangeArrowheads="1"/>
          </p:cNvPicPr>
          <p:nvPr/>
        </p:nvPicPr>
        <p:blipFill>
          <a:blip r:embed="rId2" cstate="email"/>
          <a:srcRect/>
          <a:stretch>
            <a:fillRect/>
          </a:stretch>
        </p:blipFill>
        <p:spPr bwMode="auto">
          <a:xfrm>
            <a:off x="323528" y="404664"/>
            <a:ext cx="3888432" cy="2276872"/>
          </a:xfrm>
          <a:prstGeom prst="rect">
            <a:avLst/>
          </a:prstGeom>
          <a:noFill/>
        </p:spPr>
      </p:pic>
      <p:pic>
        <p:nvPicPr>
          <p:cNvPr id="3076" name="Picture 4" descr="C:\Users\Admin\Desktop\images.jpg"/>
          <p:cNvPicPr>
            <a:picLocks noChangeAspect="1" noChangeArrowheads="1"/>
          </p:cNvPicPr>
          <p:nvPr/>
        </p:nvPicPr>
        <p:blipFill>
          <a:blip r:embed="rId3" cstate="email"/>
          <a:srcRect/>
          <a:stretch>
            <a:fillRect/>
          </a:stretch>
        </p:blipFill>
        <p:spPr bwMode="auto">
          <a:xfrm>
            <a:off x="1043608" y="3573016"/>
            <a:ext cx="3960440" cy="2880320"/>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i="1" dirty="0" err="1" smtClean="0">
                <a:latin typeface="Georgia" pitchFamily="18" charset="0"/>
              </a:rPr>
              <a:t>Старооскольский</a:t>
            </a:r>
            <a:r>
              <a:rPr lang="ru-RU" sz="2800" b="1" i="1" dirty="0" smtClean="0">
                <a:latin typeface="Georgia" pitchFamily="18" charset="0"/>
              </a:rPr>
              <a:t> район</a:t>
            </a:r>
            <a:br>
              <a:rPr lang="ru-RU" sz="2800" b="1" i="1" dirty="0" smtClean="0">
                <a:latin typeface="Georgia" pitchFamily="18" charset="0"/>
              </a:rPr>
            </a:br>
            <a:r>
              <a:rPr lang="ru-RU" sz="2800" b="1" i="1" dirty="0" smtClean="0">
                <a:latin typeface="Georgia" pitchFamily="18" charset="0"/>
              </a:rPr>
              <a:t> </a:t>
            </a:r>
            <a:r>
              <a:rPr lang="ru-RU" sz="2800" b="1" i="1" dirty="0" err="1" smtClean="0">
                <a:latin typeface="Georgia" pitchFamily="18" charset="0"/>
              </a:rPr>
              <a:t>Старооскольский</a:t>
            </a:r>
            <a:r>
              <a:rPr lang="ru-RU" sz="2800" b="1" i="1" dirty="0" smtClean="0">
                <a:latin typeface="Georgia" pitchFamily="18" charset="0"/>
              </a:rPr>
              <a:t> </a:t>
            </a:r>
            <a:r>
              <a:rPr lang="ru-RU" sz="2800" b="1" i="1" dirty="0" err="1" smtClean="0">
                <a:latin typeface="Georgia" pitchFamily="18" charset="0"/>
              </a:rPr>
              <a:t>зооарк</a:t>
            </a:r>
            <a:r>
              <a:rPr lang="ru-RU" sz="2800" b="1" i="1" smtClean="0">
                <a:latin typeface="Georgia" pitchFamily="18" charset="0"/>
              </a:rPr>
              <a:t> </a:t>
            </a:r>
            <a:endParaRPr lang="ru-RU" sz="2800" b="1" i="1" dirty="0">
              <a:latin typeface="Georgia" pitchFamily="18" charset="0"/>
            </a:endParaRPr>
          </a:p>
        </p:txBody>
      </p:sp>
      <p:sp>
        <p:nvSpPr>
          <p:cNvPr id="3" name="Содержимое 2"/>
          <p:cNvSpPr>
            <a:spLocks noGrp="1"/>
          </p:cNvSpPr>
          <p:nvPr>
            <p:ph idx="1"/>
          </p:nvPr>
        </p:nvSpPr>
        <p:spPr>
          <a:xfrm>
            <a:off x="4067944" y="1600200"/>
            <a:ext cx="4618856" cy="4525963"/>
          </a:xfrm>
        </p:spPr>
        <p:txBody>
          <a:bodyPr>
            <a:normAutofit fontScale="92500" lnSpcReduction="10000"/>
          </a:bodyPr>
          <a:lstStyle/>
          <a:p>
            <a:r>
              <a:rPr lang="ru-RU" sz="2100" dirty="0" smtClean="0">
                <a:latin typeface="Times New Roman" pitchFamily="18" charset="0"/>
                <a:cs typeface="Times New Roman" pitchFamily="18" charset="0"/>
              </a:rPr>
              <a:t>Зоопарк был открыт в сентябре 2008 года. Экспозиции, расположенные рядом с рекой, лесом и склонами холмов, занимают около 9 гектаров. В 2013 году </a:t>
            </a:r>
            <a:r>
              <a:rPr lang="ru-RU" sz="2100" dirty="0" err="1" smtClean="0">
                <a:latin typeface="Times New Roman" pitchFamily="18" charset="0"/>
                <a:cs typeface="Times New Roman" pitchFamily="18" charset="0"/>
              </a:rPr>
              <a:t>Старооскольский</a:t>
            </a:r>
            <a:r>
              <a:rPr lang="ru-RU" sz="2100" dirty="0" smtClean="0">
                <a:latin typeface="Times New Roman" pitchFamily="18" charset="0"/>
                <a:cs typeface="Times New Roman" pitchFamily="18" charset="0"/>
              </a:rPr>
              <a:t> зоопарк вошел в </a:t>
            </a:r>
            <a:r>
              <a:rPr lang="ru-RU" sz="2100" dirty="0" err="1" smtClean="0">
                <a:latin typeface="Times New Roman" pitchFamily="18" charset="0"/>
                <a:cs typeface="Times New Roman" pitchFamily="18" charset="0"/>
              </a:rPr>
              <a:t>Евро-Азиатскую</a:t>
            </a:r>
            <a:r>
              <a:rPr lang="ru-RU" sz="2100" dirty="0" smtClean="0">
                <a:latin typeface="Times New Roman" pitchFamily="18" charset="0"/>
                <a:cs typeface="Times New Roman" pitchFamily="18" charset="0"/>
              </a:rPr>
              <a:t> ассоциацию зоопарков. В 2013 году в зоопарке было около 80 видов животных. </a:t>
            </a:r>
          </a:p>
          <a:p>
            <a:r>
              <a:rPr lang="ru-RU" sz="2100" dirty="0" smtClean="0">
                <a:latin typeface="Times New Roman" pitchFamily="18" charset="0"/>
                <a:cs typeface="Times New Roman" pitchFamily="18" charset="0"/>
              </a:rPr>
              <a:t>В 2019 году запланировано соединить зоопарк с парком аттракционов в </a:t>
            </a:r>
            <a:r>
              <a:rPr lang="ru-RU" sz="2100" dirty="0" err="1" smtClean="0">
                <a:latin typeface="Times New Roman" pitchFamily="18" charset="0"/>
                <a:cs typeface="Times New Roman" pitchFamily="18" charset="0"/>
              </a:rPr>
              <a:t>мультипарк</a:t>
            </a:r>
            <a:r>
              <a:rPr lang="ru-RU" sz="2100" dirty="0" smtClean="0">
                <a:latin typeface="Times New Roman" pitchFamily="18" charset="0"/>
                <a:cs typeface="Times New Roman" pitchFamily="18" charset="0"/>
              </a:rPr>
              <a:t>. </a:t>
            </a:r>
          </a:p>
          <a:p>
            <a:r>
              <a:rPr lang="ru-RU" sz="2100" dirty="0" smtClean="0">
                <a:latin typeface="Times New Roman" pitchFamily="18" charset="0"/>
                <a:cs typeface="Times New Roman" pitchFamily="18" charset="0"/>
              </a:rPr>
              <a:t>По состоянию на 2020 год в зоопарке содержится более 400 особей животных более 80 видов и более 1 500 птиц с шести континентов планеты. </a:t>
            </a:r>
          </a:p>
          <a:p>
            <a:endParaRPr lang="ru-RU" dirty="0"/>
          </a:p>
        </p:txBody>
      </p:sp>
      <p:pic>
        <p:nvPicPr>
          <p:cNvPr id="1026" name="Picture 2" descr="C:\Users\Admin\Desktop\optimize.jpg"/>
          <p:cNvPicPr>
            <a:picLocks noChangeAspect="1" noChangeArrowheads="1"/>
          </p:cNvPicPr>
          <p:nvPr/>
        </p:nvPicPr>
        <p:blipFill>
          <a:blip r:embed="rId2" cstate="email"/>
          <a:srcRect/>
          <a:stretch>
            <a:fillRect/>
          </a:stretch>
        </p:blipFill>
        <p:spPr bwMode="auto">
          <a:xfrm>
            <a:off x="179512" y="1268760"/>
            <a:ext cx="3240360" cy="2771360"/>
          </a:xfrm>
          <a:prstGeom prst="rect">
            <a:avLst/>
          </a:prstGeom>
          <a:noFill/>
        </p:spPr>
      </p:pic>
      <p:pic>
        <p:nvPicPr>
          <p:cNvPr id="1028" name="Picture 4" descr="C:\Users\Admin\Desktop\681eb33e5b87319b09805f9b70c4b138.jpg"/>
          <p:cNvPicPr>
            <a:picLocks noChangeAspect="1" noChangeArrowheads="1"/>
          </p:cNvPicPr>
          <p:nvPr/>
        </p:nvPicPr>
        <p:blipFill>
          <a:blip r:embed="rId3" cstate="email"/>
          <a:srcRect/>
          <a:stretch>
            <a:fillRect/>
          </a:stretch>
        </p:blipFill>
        <p:spPr bwMode="auto">
          <a:xfrm>
            <a:off x="683568" y="4044162"/>
            <a:ext cx="3672408" cy="2813838"/>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56792"/>
            <a:ext cx="3610744" cy="2088232"/>
          </a:xfrm>
        </p:spPr>
        <p:txBody>
          <a:bodyPr>
            <a:normAutofit/>
          </a:bodyPr>
          <a:lstStyle/>
          <a:p>
            <a:pPr algn="just"/>
            <a:r>
              <a:rPr lang="ru-RU" sz="1800" dirty="0" smtClean="0">
                <a:latin typeface="Times New Roman" pitchFamily="18" charset="0"/>
                <a:cs typeface="Times New Roman" pitchFamily="18" charset="0"/>
              </a:rPr>
              <a:t>Посетителям разрешается кормить животных, корм приобретается только на территории зоопарка. Есть прогулка на пони по территории зоопарка.</a:t>
            </a:r>
            <a:endParaRPr lang="ru-RU" sz="1800" dirty="0">
              <a:latin typeface="Times New Roman" pitchFamily="18" charset="0"/>
              <a:cs typeface="Times New Roman" pitchFamily="18" charset="0"/>
            </a:endParaRPr>
          </a:p>
        </p:txBody>
      </p:sp>
      <p:sp>
        <p:nvSpPr>
          <p:cNvPr id="3" name="Содержимое 2"/>
          <p:cNvSpPr>
            <a:spLocks noGrp="1"/>
          </p:cNvSpPr>
          <p:nvPr>
            <p:ph idx="1"/>
          </p:nvPr>
        </p:nvSpPr>
        <p:spPr>
          <a:xfrm>
            <a:off x="3851920" y="3284984"/>
            <a:ext cx="4834880" cy="2841179"/>
          </a:xfrm>
        </p:spPr>
        <p:txBody>
          <a:bodyPr>
            <a:normAutofit/>
          </a:bodyPr>
          <a:lstStyle/>
          <a:p>
            <a:pPr algn="just"/>
            <a:r>
              <a:rPr lang="ru-RU" sz="1800" dirty="0" smtClean="0">
                <a:latin typeface="Times New Roman" pitchFamily="18" charset="0"/>
                <a:cs typeface="Times New Roman" pitchFamily="18" charset="0"/>
              </a:rPr>
              <a:t>В экспозициях содержатся тигры, львы, шриланкийские леопарды, пумы, африканские носороги и зебры, каракалы, сервалы, несколько видов медведей, несколько видов обезьян, пятнистые олени, зубры, яки, верблюды, дикобразы и другие животные. В зоопарке получены потомства пум, рысей, пятнистых оленей и львов</a:t>
            </a:r>
            <a:r>
              <a:rPr lang="ru-RU" sz="1800" baseline="30000" dirty="0" smtClean="0">
                <a:latin typeface="Times New Roman" pitchFamily="18" charset="0"/>
                <a:cs typeface="Times New Roman" pitchFamily="18" charset="0"/>
              </a:rPr>
              <a:t>.</a:t>
            </a:r>
          </a:p>
          <a:p>
            <a:endParaRPr lang="ru-RU" sz="1600" baseline="30000" dirty="0" smtClean="0">
              <a:latin typeface="Times New Roman" pitchFamily="18" charset="0"/>
              <a:cs typeface="Times New Roman" pitchFamily="18" charset="0"/>
            </a:endParaRPr>
          </a:p>
        </p:txBody>
      </p:sp>
      <p:pic>
        <p:nvPicPr>
          <p:cNvPr id="2050" name="Picture 2" descr="C:\Users\Admin\Desktop\XXL.jpg"/>
          <p:cNvPicPr>
            <a:picLocks noChangeAspect="1" noChangeArrowheads="1"/>
          </p:cNvPicPr>
          <p:nvPr/>
        </p:nvPicPr>
        <p:blipFill>
          <a:blip r:embed="rId2" cstate="email"/>
          <a:srcRect/>
          <a:stretch>
            <a:fillRect/>
          </a:stretch>
        </p:blipFill>
        <p:spPr bwMode="auto">
          <a:xfrm>
            <a:off x="4860032" y="260648"/>
            <a:ext cx="3600400" cy="2756024"/>
          </a:xfrm>
          <a:prstGeom prst="rect">
            <a:avLst/>
          </a:prstGeom>
          <a:noFill/>
        </p:spPr>
      </p:pic>
      <p:pic>
        <p:nvPicPr>
          <p:cNvPr id="2051" name="Picture 3" descr="C:\Users\Admin\Desktop\i.jpg"/>
          <p:cNvPicPr>
            <a:picLocks noChangeAspect="1" noChangeArrowheads="1"/>
          </p:cNvPicPr>
          <p:nvPr/>
        </p:nvPicPr>
        <p:blipFill>
          <a:blip r:embed="rId3" cstate="email"/>
          <a:srcRect/>
          <a:stretch>
            <a:fillRect/>
          </a:stretch>
        </p:blipFill>
        <p:spPr bwMode="auto">
          <a:xfrm>
            <a:off x="971600" y="188640"/>
            <a:ext cx="2736304" cy="1584176"/>
          </a:xfrm>
          <a:prstGeom prst="rect">
            <a:avLst/>
          </a:prstGeom>
          <a:noFill/>
        </p:spPr>
      </p:pic>
      <p:pic>
        <p:nvPicPr>
          <p:cNvPr id="2052" name="Picture 4" descr="C:\Users\Admin\Desktop\IMG_5665.jpg"/>
          <p:cNvPicPr>
            <a:picLocks noChangeAspect="1" noChangeArrowheads="1"/>
          </p:cNvPicPr>
          <p:nvPr/>
        </p:nvPicPr>
        <p:blipFill>
          <a:blip r:embed="rId4" cstate="email"/>
          <a:srcRect/>
          <a:stretch>
            <a:fillRect/>
          </a:stretch>
        </p:blipFill>
        <p:spPr bwMode="auto">
          <a:xfrm>
            <a:off x="251520" y="3645024"/>
            <a:ext cx="3672408" cy="2448272"/>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5987008" cy="1143000"/>
          </a:xfrm>
        </p:spPr>
        <p:txBody>
          <a:bodyPr>
            <a:normAutofit/>
          </a:bodyPr>
          <a:lstStyle/>
          <a:p>
            <a:r>
              <a:rPr lang="ru-RU" sz="3200" b="1" i="1" dirty="0" smtClean="0">
                <a:latin typeface="Georgia" pitchFamily="18" charset="0"/>
              </a:rPr>
              <a:t>Кондитерская фабрика «Славянка»</a:t>
            </a:r>
            <a:endParaRPr lang="ru-RU" sz="3200" b="1" i="1" dirty="0">
              <a:latin typeface="Georgia" pitchFamily="18" charset="0"/>
            </a:endParaRPr>
          </a:p>
        </p:txBody>
      </p:sp>
      <p:sp>
        <p:nvSpPr>
          <p:cNvPr id="5" name="Содержимое 4"/>
          <p:cNvSpPr>
            <a:spLocks noGrp="1"/>
          </p:cNvSpPr>
          <p:nvPr>
            <p:ph idx="1"/>
          </p:nvPr>
        </p:nvSpPr>
        <p:spPr>
          <a:xfrm>
            <a:off x="4283968" y="2636912"/>
            <a:ext cx="4608512" cy="3960440"/>
          </a:xfrm>
        </p:spPr>
        <p:txBody>
          <a:bodyPr>
            <a:normAutofit/>
          </a:bodyPr>
          <a:lstStyle/>
          <a:p>
            <a:pPr algn="just"/>
            <a:r>
              <a:rPr lang="ru-RU" sz="1600" dirty="0" smtClean="0">
                <a:latin typeface="Times New Roman" pitchFamily="18" charset="0"/>
                <a:cs typeface="Times New Roman" pitchFamily="18" charset="0"/>
              </a:rPr>
              <a:t>Кондитерская фабрика «Славянка» в </a:t>
            </a:r>
            <a:r>
              <a:rPr lang="ru-RU" sz="1600" dirty="0" smtClean="0">
                <a:latin typeface="Times New Roman" pitchFamily="18" charset="0"/>
                <a:cs typeface="Times New Roman" pitchFamily="18" charset="0"/>
                <a:hlinkClick r:id="rId2"/>
              </a:rPr>
              <a:t>Старом Осколе</a:t>
            </a:r>
            <a:r>
              <a:rPr lang="ru-RU" sz="1600" dirty="0" smtClean="0">
                <a:latin typeface="Times New Roman" pitchFamily="18" charset="0"/>
                <a:cs typeface="Times New Roman" pitchFamily="18" charset="0"/>
              </a:rPr>
              <a:t> Белгородской области – предприятие с богатой историей. Основанная в XVIII веке, она прошла путь от небольшой пекарни до крупной компании пищевой про</a:t>
            </a:r>
          </a:p>
          <a:p>
            <a:pPr algn="just"/>
            <a:r>
              <a:rPr lang="ru-RU" sz="1600" dirty="0" smtClean="0">
                <a:latin typeface="Times New Roman" pitchFamily="18" charset="0"/>
                <a:cs typeface="Times New Roman" pitchFamily="18" charset="0"/>
              </a:rPr>
              <a:t>промышленности.</a:t>
            </a:r>
          </a:p>
          <a:p>
            <a:pPr algn="just"/>
            <a:r>
              <a:rPr lang="ru-RU" sz="1600" dirty="0" smtClean="0">
                <a:latin typeface="Times New Roman" pitchFamily="18" charset="0"/>
                <a:cs typeface="Times New Roman" pitchFamily="18" charset="0"/>
              </a:rPr>
              <a:t>Основателями кондитерской фабрики «Славянка» принято считать братьев Дьяковых. </a:t>
            </a:r>
            <a:r>
              <a:rPr lang="ru-RU" sz="1600" dirty="0" err="1" smtClean="0">
                <a:latin typeface="Times New Roman" pitchFamily="18" charset="0"/>
                <a:cs typeface="Times New Roman" pitchFamily="18" charset="0"/>
              </a:rPr>
              <a:t>Дьяковские</a:t>
            </a:r>
            <a:r>
              <a:rPr lang="ru-RU" sz="1600" dirty="0" smtClean="0">
                <a:latin typeface="Times New Roman" pitchFamily="18" charset="0"/>
                <a:cs typeface="Times New Roman" pitchFamily="18" charset="0"/>
              </a:rPr>
              <a:t> бублики и калачи стали пользоваться большим спросом. Для расширения ассортимента была организована пасека. Первоклассный мед смешивали с лесными орехами и изготавливали вкуснейшие яства.</a:t>
            </a:r>
            <a:endParaRPr lang="ru-RU" sz="1600" dirty="0">
              <a:latin typeface="Times New Roman" pitchFamily="18" charset="0"/>
              <a:cs typeface="Times New Roman" pitchFamily="18" charset="0"/>
            </a:endParaRPr>
          </a:p>
        </p:txBody>
      </p:sp>
      <p:pic>
        <p:nvPicPr>
          <p:cNvPr id="6" name="Picture 2" descr="C:\Users\Admin\Desktop\novosti-kompanii-slavjanka-ot-10-800x445.jpg"/>
          <p:cNvPicPr>
            <a:picLocks noChangeAspect="1" noChangeArrowheads="1"/>
          </p:cNvPicPr>
          <p:nvPr/>
        </p:nvPicPr>
        <p:blipFill>
          <a:blip r:embed="rId3" cstate="email"/>
          <a:srcRect/>
          <a:stretch>
            <a:fillRect/>
          </a:stretch>
        </p:blipFill>
        <p:spPr bwMode="auto">
          <a:xfrm>
            <a:off x="323528" y="1700808"/>
            <a:ext cx="3672408" cy="4320480"/>
          </a:xfrm>
          <a:prstGeom prst="rect">
            <a:avLst/>
          </a:prstGeom>
          <a:noFill/>
        </p:spPr>
      </p:pic>
      <p:pic>
        <p:nvPicPr>
          <p:cNvPr id="3075" name="Picture 3" descr="C:\Users\Admin\Desktop\i.jpg"/>
          <p:cNvPicPr>
            <a:picLocks noChangeAspect="1" noChangeArrowheads="1"/>
          </p:cNvPicPr>
          <p:nvPr/>
        </p:nvPicPr>
        <p:blipFill>
          <a:blip r:embed="rId4" cstate="email"/>
          <a:srcRect/>
          <a:stretch>
            <a:fillRect/>
          </a:stretch>
        </p:blipFill>
        <p:spPr bwMode="auto">
          <a:xfrm>
            <a:off x="6732240" y="332656"/>
            <a:ext cx="1944216" cy="1920365"/>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3250704" cy="2448272"/>
          </a:xfrm>
        </p:spPr>
        <p:txBody>
          <a:bodyPr>
            <a:noAutofit/>
          </a:bodyPr>
          <a:lstStyle/>
          <a:p>
            <a:pPr algn="just"/>
            <a:r>
              <a:rPr lang="ru-RU" sz="1600" dirty="0" smtClean="0">
                <a:latin typeface="Times New Roman" pitchFamily="18" charset="0"/>
                <a:cs typeface="Times New Roman" pitchFamily="18" charset="0"/>
              </a:rPr>
              <a:t>В войну производственные объекты были частично разрушены. Однако, как только немецкие войска покинули город, население (главным образом женщины) взялось за восстановление хлебопекарного производства. Спустя несколько месяцев изголодавшиеся жители смогли кушать свежевыпеченный хлеб.</a:t>
            </a:r>
            <a:endParaRPr lang="ru-RU" sz="1600" dirty="0">
              <a:latin typeface="Times New Roman" pitchFamily="18" charset="0"/>
              <a:cs typeface="Times New Roman" pitchFamily="18" charset="0"/>
            </a:endParaRPr>
          </a:p>
        </p:txBody>
      </p:sp>
      <p:sp>
        <p:nvSpPr>
          <p:cNvPr id="3" name="Содержимое 2"/>
          <p:cNvSpPr>
            <a:spLocks noGrp="1"/>
          </p:cNvSpPr>
          <p:nvPr>
            <p:ph idx="1"/>
          </p:nvPr>
        </p:nvSpPr>
        <p:spPr>
          <a:xfrm>
            <a:off x="4716016" y="2924944"/>
            <a:ext cx="3970784" cy="3201219"/>
          </a:xfrm>
        </p:spPr>
        <p:txBody>
          <a:bodyPr>
            <a:normAutofit/>
          </a:bodyPr>
          <a:lstStyle/>
          <a:p>
            <a:pPr algn="just"/>
            <a:r>
              <a:rPr lang="ru-RU" sz="1600" dirty="0" smtClean="0">
                <a:latin typeface="Times New Roman" pitchFamily="18" charset="0"/>
                <a:cs typeface="Times New Roman" pitchFamily="18" charset="0"/>
              </a:rPr>
              <a:t>Кстати, пока в одних помещениях работали пекари, в других разместился фронтовой госпиталь. Действовал он до 1943 года. Только в 1944-м было налажено производство сладостей, и конечно, ими были знаменитые фирменные пряники.</a:t>
            </a:r>
            <a:endParaRPr lang="ru-RU" sz="1600" dirty="0">
              <a:latin typeface="Times New Roman" pitchFamily="18" charset="0"/>
              <a:cs typeface="Times New Roman" pitchFamily="18" charset="0"/>
            </a:endParaRPr>
          </a:p>
        </p:txBody>
      </p:sp>
      <p:pic>
        <p:nvPicPr>
          <p:cNvPr id="4098" name="Picture 2" descr="C:\Users\Admin\Desktop\item_359.jpg"/>
          <p:cNvPicPr>
            <a:picLocks noChangeAspect="1" noChangeArrowheads="1"/>
          </p:cNvPicPr>
          <p:nvPr/>
        </p:nvPicPr>
        <p:blipFill>
          <a:blip r:embed="rId2" cstate="email"/>
          <a:srcRect/>
          <a:stretch>
            <a:fillRect/>
          </a:stretch>
        </p:blipFill>
        <p:spPr bwMode="auto">
          <a:xfrm>
            <a:off x="2771800" y="4725144"/>
            <a:ext cx="2664296" cy="1872207"/>
          </a:xfrm>
          <a:prstGeom prst="rect">
            <a:avLst/>
          </a:prstGeom>
          <a:noFill/>
        </p:spPr>
      </p:pic>
      <p:pic>
        <p:nvPicPr>
          <p:cNvPr id="4099" name="Picture 3" descr="C:\Users\Admin\Desktop\i.jpg"/>
          <p:cNvPicPr>
            <a:picLocks noChangeAspect="1" noChangeArrowheads="1"/>
          </p:cNvPicPr>
          <p:nvPr/>
        </p:nvPicPr>
        <p:blipFill>
          <a:blip r:embed="rId3" cstate="email"/>
          <a:srcRect/>
          <a:stretch>
            <a:fillRect/>
          </a:stretch>
        </p:blipFill>
        <p:spPr bwMode="auto">
          <a:xfrm>
            <a:off x="323528" y="3068960"/>
            <a:ext cx="2448272" cy="1961098"/>
          </a:xfrm>
          <a:prstGeom prst="rect">
            <a:avLst/>
          </a:prstGeom>
          <a:noFill/>
        </p:spPr>
      </p:pic>
      <p:pic>
        <p:nvPicPr>
          <p:cNvPr id="4100" name="Picture 4" descr="C:\Users\Admin\Desktop\102.jpg"/>
          <p:cNvPicPr>
            <a:picLocks noChangeAspect="1" noChangeArrowheads="1"/>
          </p:cNvPicPr>
          <p:nvPr/>
        </p:nvPicPr>
        <p:blipFill>
          <a:blip r:embed="rId4" cstate="email"/>
          <a:srcRect/>
          <a:stretch>
            <a:fillRect/>
          </a:stretch>
        </p:blipFill>
        <p:spPr bwMode="auto">
          <a:xfrm>
            <a:off x="4211960" y="260648"/>
            <a:ext cx="4104456" cy="259228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i="1" dirty="0" smtClean="0">
                <a:latin typeface="Georgia" pitchFamily="18" charset="0"/>
              </a:rPr>
              <a:t>Список литературы</a:t>
            </a:r>
            <a:endParaRPr lang="ru-RU" sz="3200" b="1" i="1" dirty="0">
              <a:latin typeface="Georgia" pitchFamily="18" charset="0"/>
            </a:endParaRPr>
          </a:p>
        </p:txBody>
      </p:sp>
      <p:sp>
        <p:nvSpPr>
          <p:cNvPr id="3" name="Содержимое 2"/>
          <p:cNvSpPr>
            <a:spLocks noGrp="1"/>
          </p:cNvSpPr>
          <p:nvPr>
            <p:ph idx="1"/>
          </p:nvPr>
        </p:nvSpPr>
        <p:spPr/>
        <p:txBody>
          <a:bodyPr/>
          <a:lstStyle/>
          <a:p>
            <a:r>
              <a:rPr lang="ru-RU" sz="1600" dirty="0" smtClean="0">
                <a:latin typeface="Times New Roman" pitchFamily="18" charset="0"/>
                <a:cs typeface="Times New Roman" pitchFamily="18" charset="0"/>
              </a:rPr>
              <a:t>source=univ&amp;tbm=isch&amp;q=картинки+районов+белгородской+области&amp;sa=X&amp;ved=2ahUKEwj-hYupzvvvAhVktIsKHQF_Dl8QjJkEegQIDBAB&amp;biw=1036&amp;bih=613</a:t>
            </a:r>
          </a:p>
          <a:p>
            <a:endParaRPr lang="ru-RU" sz="1600" dirty="0" smtClean="0">
              <a:latin typeface="Times New Roman" pitchFamily="18" charset="0"/>
              <a:cs typeface="Times New Roman" pitchFamily="18" charset="0"/>
            </a:endParaRPr>
          </a:p>
          <a:p>
            <a:r>
              <a:rPr lang="ru-RU" sz="1600" u="sng" dirty="0" smtClean="0">
                <a:latin typeface="Times New Roman" pitchFamily="18" charset="0"/>
                <a:cs typeface="Times New Roman" pitchFamily="18" charset="0"/>
                <a:hlinkClick r:id="rId2"/>
              </a:rPr>
              <a:t>https://ru.wikipedia.org/wiki/%D0%91%D0%B5%D0%BB%D0%B3%D0%BE%D1%80%D0%BE%D0%B4%D1%81%D0%BA%D0%B0%D1%8F_%D0%BE%D0%B1%D0%BB%D0%B0%D1%81%D1%82%D1%8C</a:t>
            </a:r>
            <a:endParaRPr lang="ru-RU" sz="1600" u="sng" dirty="0" smtClean="0">
              <a:latin typeface="Times New Roman" pitchFamily="18" charset="0"/>
              <a:cs typeface="Times New Roman" pitchFamily="18" charset="0"/>
            </a:endParaRPr>
          </a:p>
          <a:p>
            <a:r>
              <a:rPr lang="ru-RU" dirty="0" smtClean="0"/>
              <a:t> </a:t>
            </a:r>
            <a:r>
              <a:rPr lang="ru-RU" sz="1600" dirty="0" smtClean="0">
                <a:latin typeface="Times New Roman" pitchFamily="18" charset="0"/>
                <a:cs typeface="Times New Roman" pitchFamily="18" charset="0"/>
              </a:rPr>
              <a:t>https://bel.cultreg.ru/articles/12/mesta-sily</a:t>
            </a:r>
          </a:p>
          <a:p>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3068960"/>
            <a:ext cx="8640960" cy="3528392"/>
          </a:xfrm>
        </p:spPr>
        <p:txBody>
          <a:bodyPr>
            <a:noAutofit/>
          </a:bodyPr>
          <a:lstStyle/>
          <a:p>
            <a:pPr algn="just"/>
            <a:r>
              <a:rPr lang="ru-RU" sz="1800" dirty="0" smtClean="0">
                <a:latin typeface="Times New Roman" pitchFamily="18" charset="0"/>
                <a:cs typeface="Times New Roman" pitchFamily="18" charset="0"/>
              </a:rPr>
              <a:t>      Воспитание сегодня становится как никогда социально востребованной и актуальной проблемой развития гражданского общества России. В системе воспитания обучающихся идея патриотизма должна стать стержнем, вокруг которого формируются высокие, социально значимые чувства, убеждения, позиции молодежи, </a:t>
            </a:r>
            <a:r>
              <a:rPr lang="ru-RU" sz="1800" dirty="0" err="1" smtClean="0">
                <a:latin typeface="Times New Roman" pitchFamily="18" charset="0"/>
                <a:cs typeface="Times New Roman" pitchFamily="18" charset="0"/>
              </a:rPr>
              <a:t>еѐ </a:t>
            </a:r>
            <a:r>
              <a:rPr lang="ru-RU" sz="1800" dirty="0" smtClean="0">
                <a:latin typeface="Times New Roman" pitchFamily="18" charset="0"/>
                <a:cs typeface="Times New Roman" pitchFamily="18" charset="0"/>
              </a:rPr>
              <a:t>готовность и способность активно действовать на благо Отечества.  </a:t>
            </a:r>
            <a:r>
              <a:rPr lang="ru-RU" sz="1800" dirty="0" smtClean="0"/>
              <a:t/>
            </a:r>
            <a:br>
              <a:rPr lang="ru-RU" sz="1800" dirty="0" smtClean="0"/>
            </a:br>
            <a:r>
              <a:rPr lang="ru-RU" sz="1800" dirty="0" smtClean="0">
                <a:latin typeface="Times New Roman" pitchFamily="18" charset="0"/>
                <a:cs typeface="Times New Roman" pitchFamily="18" charset="0"/>
              </a:rPr>
              <a:t>Показать обучающимся неразрывную связь, единство истории своего края, района, города, села, семьи, детского сада с жизнью нашей страны, воспитать детей гражданами своей Родины, знающими и уважающими свои корни, культуру, традиции, обычаи своей родной земли. Развивать познавательные интересы, интеллектуальные и творческие способности дошкольников, стимулировать стремление знать как можно больше о родном крае.</a:t>
            </a:r>
            <a:endParaRPr lang="ru-RU" sz="18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476673"/>
            <a:ext cx="8229600" cy="2880319"/>
          </a:xfrm>
        </p:spPr>
        <p:txBody>
          <a:bodyPr>
            <a:normAutofit/>
          </a:bodyPr>
          <a:lstStyle/>
          <a:p>
            <a:r>
              <a:rPr lang="ru-RU" sz="2000" dirty="0" smtClean="0">
                <a:latin typeface="Times New Roman" pitchFamily="18" charset="0"/>
                <a:cs typeface="Times New Roman" pitchFamily="18" charset="0"/>
              </a:rPr>
              <a:t>Заочный конкурс «Моя лучшая презентация»;</a:t>
            </a:r>
          </a:p>
          <a:p>
            <a:r>
              <a:rPr lang="ru-RU" sz="2000" dirty="0" smtClean="0">
                <a:latin typeface="Times New Roman" pitchFamily="18" charset="0"/>
                <a:cs typeface="Times New Roman" pitchFamily="18" charset="0"/>
              </a:rPr>
              <a:t>Мой край – родная Белгородчина;</a:t>
            </a:r>
          </a:p>
          <a:p>
            <a:r>
              <a:rPr lang="ru-RU" sz="2000" dirty="0" smtClean="0">
                <a:latin typeface="Times New Roman" pitchFamily="18" charset="0"/>
                <a:cs typeface="Times New Roman" pitchFamily="18" charset="0"/>
              </a:rPr>
              <a:t>Подготовительная группа;</a:t>
            </a:r>
          </a:p>
          <a:p>
            <a:r>
              <a:rPr lang="ru-RU" sz="2000" dirty="0" smtClean="0">
                <a:latin typeface="Times New Roman" pitchFamily="18" charset="0"/>
                <a:cs typeface="Times New Roman" pitchFamily="18" charset="0"/>
              </a:rPr>
              <a:t>Афанасьева Наталья Владимировна (воспитатель);</a:t>
            </a:r>
          </a:p>
          <a:p>
            <a:r>
              <a:rPr lang="ru-RU" sz="2000" dirty="0" smtClean="0">
                <a:latin typeface="Times New Roman" pitchFamily="18" charset="0"/>
                <a:cs typeface="Times New Roman" pitchFamily="18" charset="0"/>
              </a:rPr>
              <a:t>МБДОУ «</a:t>
            </a:r>
            <a:r>
              <a:rPr lang="ru-RU" sz="2000" dirty="0" err="1" smtClean="0">
                <a:latin typeface="Times New Roman" pitchFamily="18" charset="0"/>
                <a:cs typeface="Times New Roman" pitchFamily="18" charset="0"/>
              </a:rPr>
              <a:t>Стригуновский</a:t>
            </a:r>
            <a:r>
              <a:rPr lang="ru-RU" sz="2000" dirty="0" smtClean="0">
                <a:latin typeface="Times New Roman" pitchFamily="18" charset="0"/>
                <a:cs typeface="Times New Roman" pitchFamily="18" charset="0"/>
              </a:rPr>
              <a:t> детский сад </a:t>
            </a:r>
            <a:r>
              <a:rPr lang="ru-RU" sz="2000" dirty="0" err="1" smtClean="0">
                <a:latin typeface="Times New Roman" pitchFamily="18" charset="0"/>
                <a:cs typeface="Times New Roman" pitchFamily="18" charset="0"/>
              </a:rPr>
              <a:t>общеразвивающего</a:t>
            </a:r>
            <a:r>
              <a:rPr lang="ru-RU" sz="2000" dirty="0" smtClean="0">
                <a:latin typeface="Times New Roman" pitchFamily="18" charset="0"/>
                <a:cs typeface="Times New Roman" pitchFamily="18" charset="0"/>
              </a:rPr>
              <a:t> вида»;</a:t>
            </a:r>
          </a:p>
          <a:p>
            <a:r>
              <a:rPr lang="ru-RU" sz="2000" dirty="0" smtClean="0">
                <a:latin typeface="Times New Roman" pitchFamily="18" charset="0"/>
                <a:cs typeface="Times New Roman" pitchFamily="18" charset="0"/>
              </a:rPr>
              <a:t>Белгородская область, Борисовский район, </a:t>
            </a:r>
          </a:p>
          <a:p>
            <a:r>
              <a:rPr lang="ru-RU" sz="2000" dirty="0" smtClean="0">
                <a:latin typeface="Times New Roman" pitchFamily="18" charset="0"/>
                <a:cs typeface="Times New Roman" pitchFamily="18" charset="0"/>
              </a:rPr>
              <a:t>село Стригуны</a:t>
            </a:r>
          </a:p>
          <a:p>
            <a:endParaRPr lang="ru-RU" dirty="0" smtClean="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Белгородская область и ее районы</a:t>
            </a:r>
            <a:endParaRPr lang="ru-RU" b="1" dirty="0">
              <a:latin typeface="Times New Roman" pitchFamily="18" charset="0"/>
              <a:cs typeface="Times New Roman" pitchFamily="18" charset="0"/>
            </a:endParaRPr>
          </a:p>
        </p:txBody>
      </p:sp>
      <p:pic>
        <p:nvPicPr>
          <p:cNvPr id="2050" name="Picture 2" descr="C:\Users\Admin\Desktop\karta_belgorodskaya_oblast_po_rayonam.gif"/>
          <p:cNvPicPr>
            <a:picLocks noGrp="1" noChangeAspect="1" noChangeArrowheads="1"/>
          </p:cNvPicPr>
          <p:nvPr>
            <p:ph idx="1"/>
          </p:nvPr>
        </p:nvPicPr>
        <p:blipFill>
          <a:blip r:embed="rId2" cstate="email"/>
          <a:stretch>
            <a:fillRect/>
          </a:stretch>
        </p:blipFill>
        <p:spPr bwMode="auto">
          <a:xfrm>
            <a:off x="2351087" y="1824037"/>
            <a:ext cx="5667375" cy="404812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descr="Белгородская область разделена на 21 район "/>
          <p:cNvPicPr>
            <a:picLocks noGrp="1" noChangeAspect="1" noChangeArrowheads="1"/>
          </p:cNvPicPr>
          <p:nvPr>
            <p:ph idx="1"/>
          </p:nvPr>
        </p:nvPicPr>
        <p:blipFill>
          <a:blip r:embed="rId2" cstate="email"/>
          <a:srcRect/>
          <a:stretch>
            <a:fillRect/>
          </a:stretch>
        </p:blipFill>
        <p:spPr bwMode="auto">
          <a:xfrm>
            <a:off x="0" y="0"/>
            <a:ext cx="9144000" cy="6858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latin typeface="Georgia" pitchFamily="18" charset="0"/>
              </a:rPr>
              <a:t>Борисовский  район</a:t>
            </a:r>
            <a:endParaRPr lang="ru-RU" b="1" i="1" dirty="0">
              <a:latin typeface="Georgia" pitchFamily="18" charset="0"/>
            </a:endParaRPr>
          </a:p>
        </p:txBody>
      </p:sp>
      <p:sp>
        <p:nvSpPr>
          <p:cNvPr id="6" name="Содержимое 5"/>
          <p:cNvSpPr>
            <a:spLocks noGrp="1"/>
          </p:cNvSpPr>
          <p:nvPr>
            <p:ph idx="1"/>
          </p:nvPr>
        </p:nvSpPr>
        <p:spPr>
          <a:xfrm>
            <a:off x="323528" y="1412777"/>
            <a:ext cx="8568952" cy="3600400"/>
          </a:xfrm>
        </p:spPr>
        <p:txBody>
          <a:bodyPr>
            <a:normAutofit/>
          </a:bodyPr>
          <a:lstStyle/>
          <a:p>
            <a:pPr lvl="8" algn="just"/>
            <a:endParaRPr lang="ru-RU" sz="1600" dirty="0" smtClean="0">
              <a:latin typeface="Times New Roman" pitchFamily="18" charset="0"/>
              <a:cs typeface="Times New Roman" pitchFamily="18" charset="0"/>
            </a:endParaRPr>
          </a:p>
          <a:p>
            <a:pPr lvl="8" algn="just"/>
            <a:r>
              <a:rPr lang="ru-RU" sz="1600" dirty="0" smtClean="0">
                <a:latin typeface="Times New Roman" pitchFamily="18" charset="0"/>
                <a:cs typeface="Times New Roman" pitchFamily="18" charset="0"/>
              </a:rPr>
              <a:t>  </a:t>
            </a:r>
            <a:r>
              <a:rPr lang="ru-RU" sz="1800" dirty="0" err="1" smtClean="0">
                <a:latin typeface="Times New Roman" pitchFamily="18" charset="0"/>
                <a:cs typeface="Times New Roman" pitchFamily="18" charset="0"/>
              </a:rPr>
              <a:t>Борисовская</a:t>
            </a:r>
            <a:r>
              <a:rPr lang="ru-RU" sz="1800" dirty="0" smtClean="0">
                <a:latin typeface="Times New Roman" pitchFamily="18" charset="0"/>
                <a:cs typeface="Times New Roman" pitchFamily="18" charset="0"/>
              </a:rPr>
              <a:t> фабрика художественной керамики была построена в 1969 году на базе артели, объединяющей несколько династий мастеров гончарного производства. Этот промысел был широко распространён в Борисовке ещё до революции, местная глиняная посуда продавалась по всей </a:t>
            </a:r>
            <a:r>
              <a:rPr lang="ru-RU" sz="1800" dirty="0" err="1" smtClean="0">
                <a:latin typeface="Times New Roman" pitchFamily="18" charset="0"/>
                <a:cs typeface="Times New Roman" pitchFamily="18" charset="0"/>
              </a:rPr>
              <a:t>Слобожанщине</a:t>
            </a:r>
            <a:r>
              <a:rPr lang="ru-RU" sz="1800" dirty="0" smtClean="0">
                <a:latin typeface="Times New Roman" pitchFamily="18" charset="0"/>
                <a:cs typeface="Times New Roman" pitchFamily="18" charset="0"/>
              </a:rPr>
              <a:t>.</a:t>
            </a:r>
          </a:p>
          <a:p>
            <a:pPr lvl="8" algn="just"/>
            <a:r>
              <a:rPr lang="ru-RU" sz="1800" dirty="0" err="1" smtClean="0">
                <a:latin typeface="Times New Roman" pitchFamily="18" charset="0"/>
                <a:cs typeface="Times New Roman" pitchFamily="18" charset="0"/>
              </a:rPr>
              <a:t>Борисовская</a:t>
            </a:r>
            <a:r>
              <a:rPr lang="ru-RU" sz="1800" dirty="0" smtClean="0">
                <a:latin typeface="Times New Roman" pitchFamily="18" charset="0"/>
                <a:cs typeface="Times New Roman" pitchFamily="18" charset="0"/>
              </a:rPr>
              <a:t> керамика является одним из самых крупных в России производителей толстостенной керамики из красной глины и лидером по производству горшков для жаркого и </a:t>
            </a:r>
            <a:r>
              <a:rPr lang="ru-RU" sz="1800" dirty="0" err="1" smtClean="0">
                <a:latin typeface="Times New Roman" pitchFamily="18" charset="0"/>
                <a:cs typeface="Times New Roman" pitchFamily="18" charset="0"/>
              </a:rPr>
              <a:t>запекания</a:t>
            </a:r>
            <a:r>
              <a:rPr lang="ru-RU" sz="1600" dirty="0" smtClean="0">
                <a:latin typeface="Times New Roman" pitchFamily="18" charset="0"/>
                <a:cs typeface="Times New Roman" pitchFamily="18" charset="0"/>
              </a:rPr>
              <a:t>.</a:t>
            </a:r>
          </a:p>
          <a:p>
            <a:pPr lvl="8" algn="just"/>
            <a:endParaRPr lang="ru-RU" sz="1800" dirty="0">
              <a:latin typeface="Times New Roman" pitchFamily="18" charset="0"/>
              <a:cs typeface="Times New Roman" pitchFamily="18" charset="0"/>
            </a:endParaRPr>
          </a:p>
        </p:txBody>
      </p:sp>
      <p:pic>
        <p:nvPicPr>
          <p:cNvPr id="1029" name="Picture 5" descr="C:\Users\Admin\Desktop\images (1).jpg"/>
          <p:cNvPicPr>
            <a:picLocks noChangeAspect="1" noChangeArrowheads="1"/>
          </p:cNvPicPr>
          <p:nvPr/>
        </p:nvPicPr>
        <p:blipFill>
          <a:blip r:embed="rId2" cstate="email"/>
          <a:srcRect/>
          <a:stretch>
            <a:fillRect/>
          </a:stretch>
        </p:blipFill>
        <p:spPr bwMode="auto">
          <a:xfrm>
            <a:off x="6228184" y="4848620"/>
            <a:ext cx="2547367" cy="1820740"/>
          </a:xfrm>
          <a:prstGeom prst="rect">
            <a:avLst/>
          </a:prstGeom>
          <a:noFill/>
        </p:spPr>
      </p:pic>
      <p:pic>
        <p:nvPicPr>
          <p:cNvPr id="1030" name="Picture 6" descr="C:\Users\Admin\Desktop\ekskursija-na-zavod-keramiki-photo-big.jpg"/>
          <p:cNvPicPr>
            <a:picLocks noChangeAspect="1" noChangeArrowheads="1"/>
          </p:cNvPicPr>
          <p:nvPr/>
        </p:nvPicPr>
        <p:blipFill>
          <a:blip r:embed="rId3" cstate="email"/>
          <a:srcRect/>
          <a:stretch>
            <a:fillRect/>
          </a:stretch>
        </p:blipFill>
        <p:spPr bwMode="auto">
          <a:xfrm>
            <a:off x="467544" y="1340768"/>
            <a:ext cx="3506164" cy="467940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8673" name="Picture 1" descr="C:\Users\Admin\Desktop\borisovskaya1.jpg"/>
          <p:cNvPicPr>
            <a:picLocks noGrp="1" noChangeAspect="1" noChangeArrowheads="1"/>
          </p:cNvPicPr>
          <p:nvPr>
            <p:ph idx="1"/>
          </p:nvPr>
        </p:nvPicPr>
        <p:blipFill>
          <a:blip r:embed="rId3" cstate="email"/>
          <a:stretch>
            <a:fillRect/>
          </a:stretch>
        </p:blipFill>
        <p:spPr bwMode="auto">
          <a:xfrm>
            <a:off x="1575301" y="1447800"/>
            <a:ext cx="7218947" cy="4800600"/>
          </a:xfrm>
          <a:prstGeom prst="rect">
            <a:avLst/>
          </a:prstGeom>
          <a:noFill/>
        </p:spPr>
      </p:pic>
      <p:pic>
        <p:nvPicPr>
          <p:cNvPr id="28674" name="Picture 2" descr="C:\Users\Admin\Desktop\unnamed.jpg"/>
          <p:cNvPicPr>
            <a:picLocks noChangeAspect="1" noChangeArrowheads="1"/>
          </p:cNvPicPr>
          <p:nvPr/>
        </p:nvPicPr>
        <p:blipFill>
          <a:blip r:embed="rId4" cstate="email"/>
          <a:srcRect/>
          <a:stretch>
            <a:fillRect/>
          </a:stretch>
        </p:blipFill>
        <p:spPr bwMode="auto">
          <a:xfrm>
            <a:off x="179512" y="188640"/>
            <a:ext cx="4337248" cy="3507072"/>
          </a:xfrm>
          <a:prstGeom prst="rect">
            <a:avLst/>
          </a:prstGeom>
          <a:noFill/>
        </p:spPr>
      </p:pic>
      <p:pic>
        <p:nvPicPr>
          <p:cNvPr id="28675" name="Picture 3" descr="C:\Users\Admin\Desktop\XXL.jpg"/>
          <p:cNvPicPr>
            <a:picLocks noChangeAspect="1" noChangeArrowheads="1"/>
          </p:cNvPicPr>
          <p:nvPr/>
        </p:nvPicPr>
        <p:blipFill>
          <a:blip r:embed="rId5" cstate="email"/>
          <a:srcRect/>
          <a:stretch>
            <a:fillRect/>
          </a:stretch>
        </p:blipFill>
        <p:spPr bwMode="auto">
          <a:xfrm>
            <a:off x="4644008" y="476672"/>
            <a:ext cx="4320480" cy="2940348"/>
          </a:xfrm>
          <a:prstGeom prst="rect">
            <a:avLst/>
          </a:prstGeom>
          <a:noFill/>
        </p:spPr>
      </p:pic>
      <p:pic>
        <p:nvPicPr>
          <p:cNvPr id="28676" name="Picture 4" descr="C:\Users\Admin\Desktop\images (1).jpg"/>
          <p:cNvPicPr>
            <a:picLocks noChangeAspect="1" noChangeArrowheads="1"/>
          </p:cNvPicPr>
          <p:nvPr/>
        </p:nvPicPr>
        <p:blipFill>
          <a:blip r:embed="rId6" cstate="email"/>
          <a:srcRect/>
          <a:stretch>
            <a:fillRect/>
          </a:stretch>
        </p:blipFill>
        <p:spPr bwMode="auto">
          <a:xfrm>
            <a:off x="112736" y="3861048"/>
            <a:ext cx="4171232" cy="266429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err="1" smtClean="0">
                <a:latin typeface="Georgia" pitchFamily="18" charset="0"/>
              </a:rPr>
              <a:t>Корочанский</a:t>
            </a:r>
            <a:r>
              <a:rPr lang="ru-RU" b="1" i="1" dirty="0" smtClean="0">
                <a:latin typeface="Georgia" pitchFamily="18" charset="0"/>
              </a:rPr>
              <a:t> район</a:t>
            </a:r>
            <a:endParaRPr lang="ru-RU" b="1" i="1" dirty="0">
              <a:latin typeface="Georgia" pitchFamily="18" charset="0"/>
            </a:endParaRPr>
          </a:p>
        </p:txBody>
      </p:sp>
      <p:sp>
        <p:nvSpPr>
          <p:cNvPr id="3" name="Содержимое 2"/>
          <p:cNvSpPr>
            <a:spLocks noGrp="1"/>
          </p:cNvSpPr>
          <p:nvPr>
            <p:ph idx="1"/>
          </p:nvPr>
        </p:nvSpPr>
        <p:spPr>
          <a:xfrm>
            <a:off x="457200" y="1600201"/>
            <a:ext cx="8229600" cy="820688"/>
          </a:xfrm>
        </p:spPr>
        <p:txBody>
          <a:bodyPr/>
          <a:lstStyle/>
          <a:p>
            <a:pPr algn="ctr">
              <a:buNone/>
            </a:pPr>
            <a:r>
              <a:rPr lang="ru-RU" b="1" dirty="0" err="1" smtClean="0">
                <a:latin typeface="Times New Roman" pitchFamily="18" charset="0"/>
                <a:cs typeface="Times New Roman" pitchFamily="18" charset="0"/>
              </a:rPr>
              <a:t>Корочанские</a:t>
            </a:r>
            <a:r>
              <a:rPr lang="ru-RU" b="1" dirty="0" smtClean="0">
                <a:latin typeface="Times New Roman" pitchFamily="18" charset="0"/>
                <a:cs typeface="Times New Roman" pitchFamily="18" charset="0"/>
              </a:rPr>
              <a:t> сады</a:t>
            </a:r>
            <a:endParaRPr lang="ru-RU" b="1" dirty="0">
              <a:latin typeface="Times New Roman" pitchFamily="18" charset="0"/>
              <a:cs typeface="Times New Roman" pitchFamily="18" charset="0"/>
            </a:endParaRPr>
          </a:p>
        </p:txBody>
      </p:sp>
      <p:pic>
        <p:nvPicPr>
          <p:cNvPr id="29698" name="Picture 2" descr="C:\Users\Admin\Desktop\5527201332490b29956a70959933b172_w862_h438_cx0_cy24_cw600_ch313.jpg"/>
          <p:cNvPicPr>
            <a:picLocks noChangeAspect="1" noChangeArrowheads="1"/>
          </p:cNvPicPr>
          <p:nvPr/>
        </p:nvPicPr>
        <p:blipFill>
          <a:blip r:embed="rId2" cstate="email"/>
          <a:srcRect/>
          <a:stretch>
            <a:fillRect/>
          </a:stretch>
        </p:blipFill>
        <p:spPr bwMode="auto">
          <a:xfrm>
            <a:off x="539552" y="2348880"/>
            <a:ext cx="8210550" cy="417195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260648"/>
            <a:ext cx="2520280" cy="1152128"/>
          </a:xfrm>
        </p:spPr>
        <p:txBody>
          <a:bodyPr>
            <a:normAutofit/>
          </a:bodyPr>
          <a:lstStyle/>
          <a:p>
            <a:endParaRPr lang="ru-RU" dirty="0"/>
          </a:p>
        </p:txBody>
      </p:sp>
      <p:sp>
        <p:nvSpPr>
          <p:cNvPr id="3" name="Содержимое 2"/>
          <p:cNvSpPr>
            <a:spLocks noGrp="1"/>
          </p:cNvSpPr>
          <p:nvPr>
            <p:ph idx="1"/>
          </p:nvPr>
        </p:nvSpPr>
        <p:spPr>
          <a:xfrm>
            <a:off x="683568" y="1484784"/>
            <a:ext cx="8229600" cy="4525963"/>
          </a:xfrm>
        </p:spPr>
        <p:txBody>
          <a:bodyPr>
            <a:normAutofit/>
          </a:bodyPr>
          <a:lstStyle/>
          <a:p>
            <a:pPr algn="just"/>
            <a:r>
              <a:rPr lang="ru-RU" sz="2000" dirty="0" smtClean="0">
                <a:latin typeface="Times New Roman" pitchFamily="18" charset="0"/>
                <a:cs typeface="Times New Roman" pitchFamily="18" charset="0"/>
              </a:rPr>
              <a:t>Короча – родина знаменитых садов, край, который славится ароматными яблоками. Неслучайно визитной карточкой Корочанского района является «Яблоко» - символ жизни, плодородия и возрождения. Еще в 1888 году Иван Владимирович Мичурин, посетив Корочу, назвал ее из-за обилия садов «вторым Крымом». Развитию садоводства способствовали специализированные садоводческие хозяйства. </a:t>
            </a:r>
            <a:r>
              <a:rPr lang="ru-RU" sz="2000" dirty="0" err="1" smtClean="0">
                <a:latin typeface="Times New Roman" pitchFamily="18" charset="0"/>
                <a:cs typeface="Times New Roman" pitchFamily="18" charset="0"/>
              </a:rPr>
              <a:t>Корочанские</a:t>
            </a:r>
            <a:r>
              <a:rPr lang="ru-RU" sz="2000" dirty="0" smtClean="0">
                <a:latin typeface="Times New Roman" pitchFamily="18" charset="0"/>
                <a:cs typeface="Times New Roman" pitchFamily="18" charset="0"/>
              </a:rPr>
              <a:t> яблоки, груши , чернослив были известны далеко  за пределами края. Существует поверье, что даже императрица Екатерина 2 помнила до конца жизни и нередко требовала подать к царскому столу </a:t>
            </a:r>
            <a:r>
              <a:rPr lang="ru-RU" sz="2000" dirty="0" err="1" smtClean="0">
                <a:latin typeface="Times New Roman" pitchFamily="18" charset="0"/>
                <a:cs typeface="Times New Roman" pitchFamily="18" charset="0"/>
              </a:rPr>
              <a:t>корочанскую</a:t>
            </a:r>
            <a:r>
              <a:rPr lang="ru-RU" sz="2000" dirty="0" smtClean="0">
                <a:latin typeface="Times New Roman" pitchFamily="18" charset="0"/>
                <a:cs typeface="Times New Roman" pitchFamily="18" charset="0"/>
              </a:rPr>
              <a:t> антоновку особого приготовления.</a:t>
            </a:r>
            <a:endParaRPr lang="ru-RU" sz="2000" dirty="0">
              <a:latin typeface="Times New Roman" pitchFamily="18" charset="0"/>
              <a:cs typeface="Times New Roman" pitchFamily="18" charset="0"/>
            </a:endParaRPr>
          </a:p>
        </p:txBody>
      </p:sp>
      <p:pic>
        <p:nvPicPr>
          <p:cNvPr id="30722" name="Picture 2" descr="C:\Users\Admin\Desktop\Без названия (4).jpg"/>
          <p:cNvPicPr>
            <a:picLocks noChangeAspect="1" noChangeArrowheads="1"/>
          </p:cNvPicPr>
          <p:nvPr/>
        </p:nvPicPr>
        <p:blipFill>
          <a:blip r:embed="rId2" cstate="email"/>
          <a:srcRect/>
          <a:stretch>
            <a:fillRect/>
          </a:stretch>
        </p:blipFill>
        <p:spPr bwMode="auto">
          <a:xfrm>
            <a:off x="6156176" y="4725144"/>
            <a:ext cx="2619375" cy="1743075"/>
          </a:xfrm>
          <a:prstGeom prst="rect">
            <a:avLst/>
          </a:prstGeom>
          <a:noFill/>
        </p:spPr>
      </p:pic>
      <p:pic>
        <p:nvPicPr>
          <p:cNvPr id="6" name="Picture 29" descr="173[1]"/>
          <p:cNvPicPr>
            <a:picLocks noChangeAspect="1" noChangeArrowheads="1"/>
          </p:cNvPicPr>
          <p:nvPr/>
        </p:nvPicPr>
        <p:blipFill>
          <a:blip r:embed="rId3" cstate="email"/>
          <a:srcRect/>
          <a:stretch>
            <a:fillRect/>
          </a:stretch>
        </p:blipFill>
        <p:spPr bwMode="auto">
          <a:xfrm>
            <a:off x="1475656" y="0"/>
            <a:ext cx="3377876" cy="1524297"/>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6445613</TotalTime>
  <Words>1891</Words>
  <Application>Microsoft Office PowerPoint</Application>
  <PresentationFormat>Экран (4:3)</PresentationFormat>
  <Paragraphs>105</Paragraphs>
  <Slides>35</Slides>
  <Notes>1</Notes>
  <HiddenSlides>1</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Солнцестояние</vt:lpstr>
      <vt:lpstr>Мой край – родная Белгородчина</vt:lpstr>
      <vt:lpstr>Малая родина все равно большая, ведь она единственная. Ж. Ренуар</vt:lpstr>
      <vt:lpstr>Слайд 3</vt:lpstr>
      <vt:lpstr>Белгородская область и ее районы</vt:lpstr>
      <vt:lpstr>Слайд 5</vt:lpstr>
      <vt:lpstr>Борисовский  район</vt:lpstr>
      <vt:lpstr>Слайд 7</vt:lpstr>
      <vt:lpstr>Корочанский район</vt:lpstr>
      <vt:lpstr>Слайд 9</vt:lpstr>
      <vt:lpstr>Волоконовский район Баркова мельница. Поселок Новоивановка.</vt:lpstr>
      <vt:lpstr>Слайд 11</vt:lpstr>
      <vt:lpstr>Слайд 12</vt:lpstr>
      <vt:lpstr>Слайд 13</vt:lpstr>
      <vt:lpstr> </vt:lpstr>
      <vt:lpstr>Белгородский район Дуб - долгожитель</vt:lpstr>
      <vt:lpstr>Слайд 16</vt:lpstr>
      <vt:lpstr>Прохоровский район Военно – исторический заповедник «Прохоровское поле»</vt:lpstr>
      <vt:lpstr>В настоящее время здесь находится уникальный мемориальный комплекс –заповедная зона, на территории которой сосредоточено несколько объектов рассказывающих о тех ужасных событиях – выставка танков времен Великой Отечественной войны, братские могилы, которые никогда не остаются без внимания. Ухоженная территория и всегда живые цветы. Люди помнят своих героев и чтут их память.</vt:lpstr>
      <vt:lpstr>Губкинский район Памятник большому пальцу</vt:lpstr>
      <vt:lpstr>Железорудный карьер Лебединского  ГОКа</vt:lpstr>
      <vt:lpstr>Валуйский район «Новый Иерусалим»</vt:lpstr>
      <vt:lpstr>                    Голгофа и Масличная гора  Почему его начали строить здесь, близ села Сухарево? Оказывается, местные жители из уст в уста передают легенду о том, что в давние времена здесь действительно  существовал Новый Иерусалим. Память об этом  - в топографических названиях. Есть рядом с селом бугор пророка  Михея, или гора Голгофа, есть Масличная (Елеонская) гора, родник Иакова.  </vt:lpstr>
      <vt:lpstr>Грайворонский район Круглое здание в Головчино</vt:lpstr>
      <vt:lpstr>Абсолютно круглое, в одном большом цилиндре расположен другой, поменьше. Стоит в селе Головчино с 1790 года. Тогда это была земля помещиков Хорватов. Зачем его так построили – непонятно до сих пор. Гипотез много: конюшня, склад, усыпальница... </vt:lpstr>
      <vt:lpstr>Слайд 25</vt:lpstr>
      <vt:lpstr>Чернянский район Подземные достопримечательности. Холковский пещерный монастырь.</vt:lpstr>
      <vt:lpstr>Судя по технике строительства пер, предположительно монастырь был основан в 14 веке монахами Киево – Печерской Лавры. В советское время пещеры были закрыты. Подземные достопримечательности открылись для посетителей лишь в 1990 году. Богослужения в подземном храме возобновлены в 1995 году.  Антония и Феодосия Киево – Печерских, Владимирская часовня на холме и храм Донской иконы Божией Матери. В 1996 году монастырь был открыт.</vt:lpstr>
      <vt:lpstr>Ракитянский район Юсуповский парк – культурное и природное наследие В Белгородской области</vt:lpstr>
      <vt:lpstr>В Белгородской области этот парк считается спец объектом культурного наследия и занесен в реестр памятников культуры и истории этой области. Посещение дворцового комплекса и парка запомнится любому посетителю чудесными видами, которые открываются практически с любого места парка. Причем красиво здесь в любое время года. Весной вся растительность радует буйством красок, а осенью поражает взоры разноцветными одеждами. Приятных впечатлений будет просто масса! </vt:lpstr>
      <vt:lpstr>Старооскольский район  Старооскольский зооарк </vt:lpstr>
      <vt:lpstr>Посетителям разрешается кормить животных, корм приобретается только на территории зоопарка. Есть прогулка на пони по территории зоопарка.</vt:lpstr>
      <vt:lpstr>Кондитерская фабрика «Славянка»</vt:lpstr>
      <vt:lpstr>В войну производственные объекты были частично разрушены. Однако, как только немецкие войска покинули город, население (главным образом женщины) взялось за восстановление хлебопекарного производства. Спустя несколько месяцев изголодавшиеся жители смогли кушать свежевыпеченный хлеб.</vt:lpstr>
      <vt:lpstr>Список литературы</vt:lpstr>
      <vt:lpstr>      Воспитание сегодня становится как никогда социально востребованной и актуальной проблемой развития гражданского общества России. В системе воспитания обучающихся идея патриотизма должна стать стержнем, вокруг которого формируются высокие, социально значимые чувства, убеждения, позиции молодежи, еѐ готовность и способность активно действовать на благо Отечества.   Показать обучающимся неразрывную связь, единство истории своего края, района, города, села, семьи, детского сада с жизнью нашей страны, воспитать детей гражданами своей Родины, знающими и уважающими свои корни, культуру, традиции, обычаи своей родной земли. Развивать познавательные интересы, интеллектуальные и творческие способности дошкольников, стимулировать стремление знать как можно больше о родном крае.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Пользователь Windows</cp:lastModifiedBy>
  <cp:revision>60</cp:revision>
  <dcterms:created xsi:type="dcterms:W3CDTF">2021-03-28T15:32:14Z</dcterms:created>
  <dcterms:modified xsi:type="dcterms:W3CDTF">2022-04-02T10:52:35Z</dcterms:modified>
</cp:coreProperties>
</file>