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sldIdLst>
    <p:sldId id="257" r:id="rId3"/>
    <p:sldId id="267" r:id="rId4"/>
    <p:sldId id="261" r:id="rId5"/>
    <p:sldId id="263" r:id="rId6"/>
    <p:sldId id="306" r:id="rId7"/>
    <p:sldId id="268" r:id="rId8"/>
    <p:sldId id="269" r:id="rId9"/>
    <p:sldId id="273" r:id="rId10"/>
    <p:sldId id="307" r:id="rId11"/>
    <p:sldId id="274" r:id="rId12"/>
    <p:sldId id="275" r:id="rId13"/>
    <p:sldId id="308" r:id="rId14"/>
    <p:sldId id="309" r:id="rId15"/>
    <p:sldId id="283" r:id="rId16"/>
    <p:sldId id="282" r:id="rId17"/>
    <p:sldId id="310" r:id="rId18"/>
    <p:sldId id="311" r:id="rId19"/>
    <p:sldId id="305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303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2"/>
            <a:ext cx="9440035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5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BE38-8090-489F-BE8D-BE30C5DDB2C7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3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994" y="540085"/>
            <a:ext cx="10208013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7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4956" y="695011"/>
            <a:ext cx="9714133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3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FF964-2133-431D-BD22-25C0B1EDC510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10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3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0CED9-8AA2-469A-A4DC-59C96948F9D0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408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610034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ACE1C-A19A-4439-8B57-C9068B90C522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87391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37812" y="293324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1085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2126944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6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AF0-23DE-4B72-92A6-8016018FE999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15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619D8-227F-445C-BD1A-94E1E51BC19F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536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86" y="1826045"/>
            <a:ext cx="3372061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751" y="1826045"/>
            <a:ext cx="3372061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5620" y="1826045"/>
            <a:ext cx="3372061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3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70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4" y="4480369"/>
            <a:ext cx="3302337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9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7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A12DC-1E52-4F87-8625-EAA644CDEF15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640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0767-A32C-4452-8E2C-620874468DF3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15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70" y="609601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601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DC4AB-0EB5-4994-8CB8-CF9E60F51267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91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2"/>
            <a:ext cx="9440035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5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901F5-2E34-4A7C-997F-8E6267030986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53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84F8-9433-47D1-92BC-16BFA92B6BCE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43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9488-F0E4-4B29-BD26-D6CB3B7FF83A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65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1761069"/>
            <a:ext cx="9590551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3589879"/>
            <a:ext cx="9590551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A9EBC-C560-4F53-B795-A6E66437E649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41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7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3" y="1732451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506EE-C940-45BE-83DD-21ED75D1A38B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122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4" y="1770324"/>
            <a:ext cx="504989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661" y="1770324"/>
            <a:ext cx="504989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9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6"/>
            <a:ext cx="4895331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9"/>
            <a:ext cx="4895331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828A5-593D-44E3-8918-B459B43C476F}" type="datetime1">
              <a:rPr lang="ru-RU" smtClean="0"/>
              <a:t>02.04.2022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204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4A548-90D9-4B4E-9F51-97AE8565BC6D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29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10FFD-8ACA-4054-9357-656CE1BCFAD2}" type="datetime1">
              <a:rPr lang="ru-RU" smtClean="0"/>
              <a:t>02.04.2022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7052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7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4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7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FFA92-BD5A-4A7C-BACB-DED0683BA211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8646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983" y="609923"/>
            <a:ext cx="4570861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609923"/>
            <a:ext cx="5232901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35638" y="743989"/>
            <a:ext cx="4220500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6" y="2439261"/>
            <a:ext cx="5232901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F09C-7F8A-424D-AE17-C4F659114060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7971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994" y="540085"/>
            <a:ext cx="10208013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7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4956" y="695011"/>
            <a:ext cx="9714133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3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5AFD-563C-4745-9952-D3F8D0BB4CF7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457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3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0FDDB-F509-471A-8BBB-3AFD4033BAC7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8263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610034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FD10-1134-48A5-BB98-9869E12A43C9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87391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37812" y="293324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8262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1761069"/>
            <a:ext cx="9590551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3589879"/>
            <a:ext cx="9590551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F67A-6ADF-42C7-B881-578D6A36D410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65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2126944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6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95919-E799-470E-AE1A-32656E43D0CB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050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F9ED4-93C9-48B9-A210-B73B26CC17A8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898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86" y="1826045"/>
            <a:ext cx="3372061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751" y="1826045"/>
            <a:ext cx="3372061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5620" y="1826045"/>
            <a:ext cx="3372061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3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70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4" y="4480369"/>
            <a:ext cx="3302337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9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7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7A87-3360-4A40-B92A-7F2D0CE04381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832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C19F-CFE0-43A5-BBEA-D1835EF38B3B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18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70" y="609601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601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3D945-CBE0-41E2-9D03-0BACF3E74815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47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7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3" y="1732451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AC459-AA6E-4C28-A868-3859FA5301E9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034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4" y="1770324"/>
            <a:ext cx="504989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661" y="1770324"/>
            <a:ext cx="504989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9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6"/>
            <a:ext cx="4895331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9"/>
            <a:ext cx="4895331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67FF-6605-45E2-843C-42C13993FEE7}" type="datetime1">
              <a:rPr lang="ru-RU" smtClean="0"/>
              <a:t>02.04.2022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79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DFFFD-D0CE-4ACB-ACF7-9923B3340FA1}" type="datetime1">
              <a:rPr lang="ru-RU" smtClean="0"/>
              <a:t>02.04.2022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4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3EE6-C864-40DC-B365-896A787EED2B}" type="datetime1">
              <a:rPr lang="ru-RU" smtClean="0"/>
              <a:t>02.04.2022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043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7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4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7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D0B1-32BF-47A7-824F-AF647824D42F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18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983" y="609923"/>
            <a:ext cx="4570861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609923"/>
            <a:ext cx="5232901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35638" y="743989"/>
            <a:ext cx="4220500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6" y="2439261"/>
            <a:ext cx="5232901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26925-D4FE-4B09-AE68-2AEC28384144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51"/>
            <a:ext cx="10353763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DF77B52-4D38-4C84-9ACC-14A1C90B191F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7" y="5883277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7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46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3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51"/>
            <a:ext cx="10353763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14F70CE-F683-4184-8FAD-6DDCF7CD2CF8}" type="datetime1">
              <a:rPr lang="ru-RU" smtClean="0"/>
              <a:t>02.04.2022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7" y="5883277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7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761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1534" y="836712"/>
            <a:ext cx="8568952" cy="3168352"/>
          </a:xfrm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90000"/>
              </a:lnSpc>
            </a:pPr>
            <a:br>
              <a:rPr lang="ru-RU" sz="2400" cap="all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cap="all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cap="all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Научно−исследовательская</a:t>
            </a:r>
            <a:r>
              <a:rPr lang="en-US" sz="2400" b="1" cap="all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cap="all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br>
              <a:rPr lang="ru-RU" sz="2400" b="1" cap="all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</a:t>
            </a:r>
            <a:r>
              <a:rPr lang="ru-RU" sz="2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кошки</a:t>
            </a:r>
            <a:endParaRPr lang="en-US" sz="2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5521" y="3722175"/>
            <a:ext cx="4616165" cy="24949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4048" indent="-384048" defTabSz="914400">
              <a:lnSpc>
                <a:spcPct val="90000"/>
              </a:lnSpc>
              <a:spcAft>
                <a:spcPts val="200"/>
              </a:spcAft>
            </a:pPr>
            <a:r>
              <a:rPr lang="en-US" b="1" dirty="0">
                <a:solidFill>
                  <a:schemeClr val="tx1">
                    <a:lumMod val="95000"/>
                  </a:schemeClr>
                </a:solidFill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19936" y="62373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ru-RU" dirty="0">
                <a:solidFill>
                  <a:prstClr val="white"/>
                </a:solidFill>
              </a:rPr>
              <a:t>2021 г.</a:t>
            </a:r>
          </a:p>
        </p:txBody>
      </p:sp>
    </p:spTree>
    <p:extLst>
      <p:ext uri="{BB962C8B-B14F-4D97-AF65-F5344CB8AC3E}">
        <p14:creationId xmlns:p14="http://schemas.microsoft.com/office/powerpoint/2010/main" val="4970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8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A263F-78F7-4CD8-BEDF-41DB93337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404664"/>
            <a:ext cx="6912768" cy="124739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3600" dirty="0" err="1">
                <a:cs typeface="Times New Roman" panose="02020603050405020304" pitchFamily="18" charset="0"/>
              </a:rPr>
              <a:t>Екатерина</a:t>
            </a:r>
            <a:r>
              <a:rPr lang="en-US" sz="3600" dirty="0">
                <a:cs typeface="Times New Roman" panose="02020603050405020304" pitchFamily="18" charset="0"/>
              </a:rPr>
              <a:t> II и </a:t>
            </a:r>
            <a:r>
              <a:rPr lang="en-US" sz="3600" dirty="0" err="1">
                <a:cs typeface="Times New Roman" panose="02020603050405020304" pitchFamily="18" charset="0"/>
              </a:rPr>
              <a:t>коты</a:t>
            </a:r>
            <a:endParaRPr lang="en-US" sz="36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7A97B8-E5F8-4425-B7C8-F6ABEBD5F4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99657" y="1993720"/>
            <a:ext cx="6409852" cy="40587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1400" dirty="0"/>
              <a:t> </a:t>
            </a:r>
            <a:r>
              <a:rPr lang="en-US" sz="2400" dirty="0" err="1"/>
              <a:t>При</a:t>
            </a:r>
            <a:r>
              <a:rPr lang="en-US" sz="2400" dirty="0"/>
              <a:t> </a:t>
            </a:r>
            <a:r>
              <a:rPr lang="en-US" sz="2400" dirty="0" err="1"/>
              <a:t>Екатерине</a:t>
            </a:r>
            <a:r>
              <a:rPr lang="en-US" sz="2400" dirty="0"/>
              <a:t> II  </a:t>
            </a:r>
            <a:r>
              <a:rPr lang="en-US" sz="2400" dirty="0" err="1"/>
              <a:t>переехали</a:t>
            </a:r>
            <a:r>
              <a:rPr lang="en-US" sz="2400" dirty="0"/>
              <a:t> в </a:t>
            </a:r>
            <a:r>
              <a:rPr lang="en-US" sz="2400" dirty="0" err="1"/>
              <a:t>Эрмитаж</a:t>
            </a:r>
            <a:r>
              <a:rPr lang="en-US" sz="2400" dirty="0"/>
              <a:t> в </a:t>
            </a:r>
            <a:r>
              <a:rPr lang="en-US" sz="2400" dirty="0" err="1"/>
              <a:t>статусе</a:t>
            </a:r>
            <a:r>
              <a:rPr lang="en-US" sz="2400" dirty="0"/>
              <a:t> «</a:t>
            </a:r>
            <a:r>
              <a:rPr lang="en-US" sz="2400" dirty="0" err="1"/>
              <a:t>охранники</a:t>
            </a:r>
            <a:r>
              <a:rPr lang="en-US" sz="2400" dirty="0"/>
              <a:t> </a:t>
            </a:r>
            <a:r>
              <a:rPr lang="en-US" sz="2400" dirty="0" err="1"/>
              <a:t>картинных</a:t>
            </a:r>
            <a:r>
              <a:rPr lang="en-US" sz="2400" dirty="0"/>
              <a:t> </a:t>
            </a:r>
            <a:r>
              <a:rPr lang="en-US" sz="2400" dirty="0" err="1"/>
              <a:t>галерей</a:t>
            </a:r>
            <a:r>
              <a:rPr lang="en-US" sz="2400" dirty="0"/>
              <a:t>». В </a:t>
            </a:r>
            <a:r>
              <a:rPr lang="en-US" sz="2400" dirty="0" err="1"/>
              <a:t>этом</a:t>
            </a:r>
            <a:r>
              <a:rPr lang="en-US" sz="2400" dirty="0"/>
              <a:t> </a:t>
            </a:r>
            <a:r>
              <a:rPr lang="en-US" sz="2400" dirty="0" err="1"/>
              <a:t>году</a:t>
            </a:r>
            <a:r>
              <a:rPr lang="en-US" sz="2400" dirty="0"/>
              <a:t> </a:t>
            </a:r>
            <a:r>
              <a:rPr lang="en-US" sz="2400" dirty="0" err="1"/>
              <a:t>День</a:t>
            </a:r>
            <a:r>
              <a:rPr lang="en-US" sz="2400" dirty="0"/>
              <a:t> </a:t>
            </a:r>
            <a:r>
              <a:rPr lang="en-US" sz="2400" dirty="0" err="1"/>
              <a:t>Эрмитажного</a:t>
            </a:r>
            <a:r>
              <a:rPr lang="en-US" sz="2400" dirty="0"/>
              <a:t> </a:t>
            </a:r>
            <a:r>
              <a:rPr lang="en-US" sz="2400" dirty="0" err="1"/>
              <a:t>кота</a:t>
            </a:r>
            <a:r>
              <a:rPr lang="en-US" sz="2400" dirty="0"/>
              <a:t> – 22-23 </a:t>
            </a:r>
            <a:r>
              <a:rPr lang="en-US" sz="2400" dirty="0" err="1"/>
              <a:t>мая</a:t>
            </a:r>
            <a:r>
              <a:rPr lang="en-US" sz="2400" dirty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10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79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2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FB554-5933-4C05-8D8D-EF5C26061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826" y="609600"/>
            <a:ext cx="7542348" cy="18112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100" dirty="0" err="1">
                <a:cs typeface="Times New Roman" panose="02020603050405020304" pitchFamily="18" charset="0"/>
              </a:rPr>
              <a:t>Коты</a:t>
            </a:r>
            <a:r>
              <a:rPr lang="en-US" sz="3100" dirty="0"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cs typeface="Times New Roman" panose="02020603050405020304" pitchFamily="18" charset="0"/>
              </a:rPr>
              <a:t>во</a:t>
            </a:r>
            <a:r>
              <a:rPr lang="en-US" sz="3100" dirty="0"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cs typeface="Times New Roman" panose="02020603050405020304" pitchFamily="18" charset="0"/>
              </a:rPr>
              <a:t>времена</a:t>
            </a:r>
            <a:r>
              <a:rPr lang="en-US" sz="3100" dirty="0"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cs typeface="Times New Roman" panose="02020603050405020304" pitchFamily="18" charset="0"/>
              </a:rPr>
              <a:t>блокады</a:t>
            </a:r>
            <a:r>
              <a:rPr lang="en-US" sz="3100" dirty="0">
                <a:cs typeface="Times New Roman" panose="02020603050405020304" pitchFamily="18" charset="0"/>
              </a:rPr>
              <a:t> </a:t>
            </a:r>
            <a:r>
              <a:rPr lang="en-US" sz="3100" dirty="0" err="1">
                <a:cs typeface="Times New Roman" panose="02020603050405020304" pitchFamily="18" charset="0"/>
              </a:rPr>
              <a:t>Ленинграда</a:t>
            </a:r>
            <a:endParaRPr lang="en-US" sz="31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90BEAB-00F7-4DD3-B3EE-EF95B2396A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17332" y="1828801"/>
            <a:ext cx="7649842" cy="41924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Сразу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прорыва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кольца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блокады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Ярославля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привезли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вагона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кошек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Позже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еще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тысяч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кошек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Сибири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Кошки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победили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грызунов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спасли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Ленинград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11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457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7381" y="764704"/>
            <a:ext cx="7765322" cy="970450"/>
          </a:xfrm>
        </p:spPr>
        <p:txBody>
          <a:bodyPr>
            <a:no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кошкам в блокадном Ленинграде, ул. Композиторов, 4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Татьяна\Downloads\AE0A23A7-1C19-47CA-B3D6-95195719BEB9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5270" y="2276872"/>
            <a:ext cx="5169544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12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0743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545" y="5517232"/>
            <a:ext cx="7765322" cy="97045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подопытной кошке </a:t>
            </a:r>
            <a:b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Университетской набережной,11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5" name="Рисунок 4" descr="C:\Users\Татьяна\Downloads\FE003D88-CA78-40E2-B9B8-CF5FCF086FE6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33" y="764704"/>
            <a:ext cx="3168749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13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2123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FF99606-3155-493B-AB89-960A32B58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5373217"/>
            <a:ext cx="8229600" cy="997571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Иосиф Бродский: «Нет положения, в котором кошка была бы неграциозна».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>
            <a:extLst>
              <a:ext uri="{FF2B5EF4-FFF2-40B4-BE49-F238E27FC236}">
                <a16:creationId xmlns:a16="http://schemas.microsoft.com/office/drawing/2014/main" id="{114134D5-0BDA-4DFE-B4DD-96D8E650F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572" y="295361"/>
            <a:ext cx="4848708" cy="484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14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2796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5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D9592-5D22-4437-A078-F3345D05D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4664"/>
            <a:ext cx="9036496" cy="97045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700" dirty="0"/>
              <a:t>2.1. Необычная перепись в Санкт-Петербурге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261512-C60F-4CAE-9853-7ADCDF7DDD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21768" y="1988840"/>
            <a:ext cx="8640960" cy="12507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effectLst/>
              </a:rPr>
              <a:t>  </a:t>
            </a: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Петербургская организация «Республика кошек» начала 1 марта перепись котов, живущих в музеях, театрах, библиотеках.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15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4258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404664"/>
            <a:ext cx="7765322" cy="970450"/>
          </a:xfrm>
        </p:spPr>
        <p:txBody>
          <a:bodyPr/>
          <a:lstStyle/>
          <a:p>
            <a:r>
              <a:rPr lang="ru-RU" dirty="0"/>
              <a:t>Кошка Капитолина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7568" y="1669250"/>
            <a:ext cx="8064896" cy="122413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Охраняет Петровский собор в Петропавловской крепости</a:t>
            </a:r>
          </a:p>
        </p:txBody>
      </p:sp>
      <p:pic>
        <p:nvPicPr>
          <p:cNvPr id="4098" name="Picture 2" descr="Музейные коты: Петропавловскую крепость охраняет кошка Капитолина. Новости  - С.Петербург. Met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337" y="2927977"/>
            <a:ext cx="5275785" cy="332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16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5834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692696"/>
            <a:ext cx="7997642" cy="1258482"/>
          </a:xfrm>
        </p:spPr>
        <p:txBody>
          <a:bodyPr>
            <a:normAutofit fontScale="90000"/>
          </a:bodyPr>
          <a:lstStyle/>
          <a:p>
            <a:r>
              <a:rPr lang="ru-RU" dirty="0"/>
              <a:t>Рыжик </a:t>
            </a:r>
            <a:r>
              <a:rPr lang="ru-RU" dirty="0" err="1"/>
              <a:t>Пышкин</a:t>
            </a:r>
            <a:r>
              <a:rPr lang="ru-RU" dirty="0"/>
              <a:t> – сотрудник старейшей пышечной на Большой Конюшенной</a:t>
            </a:r>
          </a:p>
        </p:txBody>
      </p:sp>
      <p:pic>
        <p:nvPicPr>
          <p:cNvPr id="5" name="Рисунок 4" descr="C:\Users\Татьяна\Downloads\552C9F45-292F-47B3-950F-59E5EA77271F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2153" y="2498900"/>
            <a:ext cx="3672408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17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209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60C299-EE60-4531-BFC4-E91D9BE1B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8882" y="349264"/>
            <a:ext cx="7080026" cy="7754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dirty="0" err="1"/>
              <a:t>Первое</a:t>
            </a:r>
            <a:r>
              <a:rPr lang="en-US" sz="4200" dirty="0"/>
              <a:t> в </a:t>
            </a:r>
            <a:r>
              <a:rPr lang="en-US" sz="4200" dirty="0" err="1"/>
              <a:t>Европе</a:t>
            </a:r>
            <a:r>
              <a:rPr lang="en-US" sz="4200" dirty="0"/>
              <a:t> </a:t>
            </a:r>
            <a:r>
              <a:rPr lang="en-US" sz="4200" dirty="0" err="1"/>
              <a:t>котокофе</a:t>
            </a:r>
            <a:endParaRPr lang="en-US" sz="42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387DD80-1917-4735-B3AC-C85310BBA34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92076" y="1563149"/>
            <a:ext cx="7815513" cy="373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F4E2C528-6DB6-4D9B-AF49-C331A6D90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52019" y="5494872"/>
            <a:ext cx="7080026" cy="10304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в 2011 </a:t>
            </a:r>
            <a:r>
              <a:rPr lang="en-US" sz="2400" dirty="0" err="1">
                <a:solidFill>
                  <a:schemeClr val="tx1"/>
                </a:solidFill>
              </a:rPr>
              <a:t>году</a:t>
            </a:r>
            <a:r>
              <a:rPr lang="en-US" sz="2400" dirty="0">
                <a:solidFill>
                  <a:schemeClr val="tx1"/>
                </a:solidFill>
              </a:rPr>
              <a:t> «</a:t>
            </a:r>
            <a:r>
              <a:rPr lang="en-US" sz="2400" dirty="0" err="1">
                <a:solidFill>
                  <a:schemeClr val="tx1"/>
                </a:solidFill>
              </a:rPr>
              <a:t>Республика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кошек</a:t>
            </a:r>
            <a:r>
              <a:rPr lang="en-US" sz="2400" dirty="0">
                <a:solidFill>
                  <a:schemeClr val="tx1"/>
                </a:solidFill>
              </a:rPr>
              <a:t>» </a:t>
            </a:r>
            <a:r>
              <a:rPr lang="en-US" sz="2400" dirty="0" err="1">
                <a:solidFill>
                  <a:schemeClr val="tx1"/>
                </a:solidFill>
              </a:rPr>
              <a:t>открыла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первое</a:t>
            </a:r>
            <a:r>
              <a:rPr lang="en-US" sz="2400" dirty="0">
                <a:solidFill>
                  <a:schemeClr val="tx1"/>
                </a:solidFill>
              </a:rPr>
              <a:t> в </a:t>
            </a:r>
            <a:r>
              <a:rPr lang="en-US" sz="2400" dirty="0" err="1">
                <a:solidFill>
                  <a:schemeClr val="tx1"/>
                </a:solidFill>
              </a:rPr>
              <a:t>Европе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котокафе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18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2927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8722A5-1B19-4BCB-9D05-43AE00AAA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3552" y="2564904"/>
            <a:ext cx="8064896" cy="1258444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КОТОквест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КОТОкультурной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столице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19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4407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Кошки. История одомашнивания и появления на Руси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979" y="2132857"/>
            <a:ext cx="8229600" cy="3993307"/>
          </a:xfrm>
        </p:spPr>
        <p:txBody>
          <a:bodyPr/>
          <a:lstStyle/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 создал кошку, чтобы у человека был тигр, которого можно погладить»</a:t>
            </a:r>
          </a:p>
          <a:p>
            <a:pPr marL="0" indent="0"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Гюго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rPr>
              <a:pPr defTabSz="457200"/>
              <a:t>2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820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84054-8F52-4920-BB58-551B9CC64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339" y="476672"/>
            <a:ext cx="7765322" cy="970450"/>
          </a:xfrm>
        </p:spPr>
        <p:txBody>
          <a:bodyPr anchor="ctr">
            <a:normAutofit fontScale="9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Скульптуры Кот Елисей и Кошка Василиса, ул. Малая Садовая</a:t>
            </a:r>
          </a:p>
        </p:txBody>
      </p:sp>
      <p:pic>
        <p:nvPicPr>
          <p:cNvPr id="4" name="Рисунок 3" descr="Изображение выглядит как кот&#10;&#10;Автоматически созданное описание">
            <a:extLst>
              <a:ext uri="{FF2B5EF4-FFF2-40B4-BE49-F238E27FC236}">
                <a16:creationId xmlns:a16="http://schemas.microsoft.com/office/drawing/2014/main" id="{35107D65-6A9D-46FF-89A7-4DE37120ACE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81200" y="1795494"/>
            <a:ext cx="8229600" cy="41353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6C4D41C7-6F30-4599-865C-5DCD63D7C586}"/>
              </a:ext>
            </a:extLst>
          </p:cNvPr>
          <p:cNvSpPr/>
          <p:nvPr/>
        </p:nvSpPr>
        <p:spPr>
          <a:xfrm>
            <a:off x="8902534" y="1076213"/>
            <a:ext cx="1080120" cy="484632"/>
          </a:xfrm>
          <a:prstGeom prst="rightArrow">
            <a:avLst/>
          </a:prstGeom>
          <a:solidFill>
            <a:srgbClr val="C00000">
              <a:alpha val="77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20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2820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10398B0-4EEE-4296-9C32-E4C71AB05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6986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Скульптура кошки Тишина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Матроскина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Марата, 36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CF7BF8C-04F1-41F4-A56D-B498AA591FF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5640" y="2060849"/>
            <a:ext cx="7067128" cy="360858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3FDA834E-CAD3-4402-A06A-BCCFCB8A73CF}"/>
              </a:ext>
            </a:extLst>
          </p:cNvPr>
          <p:cNvSpPr/>
          <p:nvPr/>
        </p:nvSpPr>
        <p:spPr>
          <a:xfrm>
            <a:off x="7824192" y="1120972"/>
            <a:ext cx="1090464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21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8513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AFA94-40EC-4A1A-A54C-A5CD2E0C4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25429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Театр Комедианты, Лиговский пр., 44</a:t>
            </a:r>
          </a:p>
        </p:txBody>
      </p:sp>
      <p:pic>
        <p:nvPicPr>
          <p:cNvPr id="16388" name="Picture 4">
            <a:extLst>
              <a:ext uri="{FF2B5EF4-FFF2-40B4-BE49-F238E27FC236}">
                <a16:creationId xmlns:a16="http://schemas.microsoft.com/office/drawing/2014/main" id="{664A4244-2D6A-4E05-92A3-05C93FE31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745" y="2060848"/>
            <a:ext cx="4222915" cy="3630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17B4210A-C08C-411C-B6F9-34965CC99251}"/>
              </a:ext>
            </a:extLst>
          </p:cNvPr>
          <p:cNvSpPr/>
          <p:nvPr/>
        </p:nvSpPr>
        <p:spPr>
          <a:xfrm>
            <a:off x="9192345" y="620688"/>
            <a:ext cx="1034075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22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7485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EABEA-8E61-4A4F-A204-B51B280AD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260648"/>
            <a:ext cx="8291264" cy="1498178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Ветеринарная лечебница Общества покровительства животным, ул. 4-я Советская, 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443E41B7-091A-46A9-941E-5B2EBCF30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3592" y="1987376"/>
            <a:ext cx="3833092" cy="396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B7BCA15-95C6-4FDA-804C-571CAFFB3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076" y="2636913"/>
            <a:ext cx="3160390" cy="237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C8C3989C-C3FC-4732-9402-6CD549C203DE}"/>
              </a:ext>
            </a:extLst>
          </p:cNvPr>
          <p:cNvSpPr/>
          <p:nvPr/>
        </p:nvSpPr>
        <p:spPr>
          <a:xfrm>
            <a:off x="8616281" y="1630785"/>
            <a:ext cx="115212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23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3489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2DEE8C-7D5B-4AF8-BA11-0D7387C74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404664"/>
            <a:ext cx="7992888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Котокафе «Республика кошек», Литейный пр., 60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D5A55590-1FC8-4ECF-B5A4-87E36B51B21D}"/>
              </a:ext>
            </a:extLst>
          </p:cNvPr>
          <p:cNvSpPr/>
          <p:nvPr/>
        </p:nvSpPr>
        <p:spPr>
          <a:xfrm>
            <a:off x="7680176" y="1063032"/>
            <a:ext cx="1080120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pic>
        <p:nvPicPr>
          <p:cNvPr id="6146" name="Picture 2" descr="https://sun9-7.userapi.com/impg/QLNmzCt9xJBG3_u1TEI3-N-h2YYYX6SeRcruBQ/YOX4CXKcVGw.jpg?size=750x1235&amp;quality=96&amp;sign=7643a1d2cab0b33a249ab125e3a45f19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027" y="1756974"/>
            <a:ext cx="2720853" cy="448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32.userapi.com/impg/-XcdR9OGY4Wgjsq4PqMCrW-EaWE2l3MU7l65zA/Ssn0D3aQMis.jpg?size=750x412&amp;quality=96&amp;sign=85a20b25fa5f7b88f006b856f4074ecd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929" y="2492896"/>
            <a:ext cx="4779553" cy="262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24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98764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>
            <a:extLst>
              <a:ext uri="{FF2B5EF4-FFF2-40B4-BE49-F238E27FC236}">
                <a16:creationId xmlns:a16="http://schemas.microsoft.com/office/drawing/2014/main" id="{76B1A202-5B72-4592-B28C-B0EDF62F9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729" y="1973590"/>
            <a:ext cx="4355273" cy="325261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18CFF-8AAA-4AEA-AF08-BA927119B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84150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Музей Анны Ахматовой, Литейный пр., 53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8319FB7F-7BCA-4B79-B942-3E5DE6A30AD0}"/>
              </a:ext>
            </a:extLst>
          </p:cNvPr>
          <p:cNvSpPr/>
          <p:nvPr/>
        </p:nvSpPr>
        <p:spPr>
          <a:xfrm>
            <a:off x="7680176" y="1063032"/>
            <a:ext cx="1080120" cy="48636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25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6741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95A24C-2EE2-490B-B12A-846D8A646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Дом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Мурузи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Литейный пр., 24</a:t>
            </a:r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7A877A02-0A1E-45FA-884E-DC2724A10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279" y="1681357"/>
            <a:ext cx="3652083" cy="45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>
            <a:extLst>
              <a:ext uri="{FF2B5EF4-FFF2-40B4-BE49-F238E27FC236}">
                <a16:creationId xmlns:a16="http://schemas.microsoft.com/office/drawing/2014/main" id="{11CAC21A-3E76-4274-BA4B-B39121DEF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6629" y="1681357"/>
            <a:ext cx="3722509" cy="46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26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8841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9FC75-B476-42A0-BC52-10692B4CB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339" y="370319"/>
            <a:ext cx="7765322" cy="97045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145C61-E699-4855-9E20-5EBD5F177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7232" y="6093297"/>
            <a:ext cx="8229600" cy="608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КОТОкарта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Санкт-Петербурга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7C3AA0-E185-4CFF-A5AA-A1BF23191D95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969784" y="730682"/>
            <a:ext cx="4536505" cy="57566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27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6541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Кошки. История одомашнивания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9348" y="1732449"/>
            <a:ext cx="7991109" cy="40587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       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2004 году ученые доказали - кошка стала домашней 10 тысяч лет назад!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Главную роль в одомашнивании кошек сыграл Древний Египет.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3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07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3552" y="1412776"/>
            <a:ext cx="8229600" cy="2592288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факт.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Зная любовь египтян к кошкам, персидский царь во время осады египетского города </a:t>
            </a:r>
            <a:r>
              <a:rPr lang="ru-RU" sz="5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Пелузия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велел привязать живых кошек на щиты своих солдат. Увидев это, египтяне сдались. Они не могли позволить, чтобы пострадали невинные животные.</a:t>
            </a: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4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92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333" y="404664"/>
            <a:ext cx="7765322" cy="97045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на Руси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9988" y="1577374"/>
            <a:ext cx="7765322" cy="136788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Россию кошек завезли мореплаватели около тысячи лет назад.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5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611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3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7764" y="1628801"/>
            <a:ext cx="6596472" cy="3456383"/>
          </a:xfrm>
        </p:spPr>
        <p:txBody>
          <a:bodyPr anchor="t"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факт.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3690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версия, что Россия избежала эпидемии чумы в 14 веке благодаря кошкам, их берегли и ценили.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6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481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4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Кошки. Покорение Петербурга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культурен настолько,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насколько он способен понять кошку»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Бернард Шоу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7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544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D2636-3C54-4AC0-847C-0E5D56A7A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339" y="1065692"/>
            <a:ext cx="7765322" cy="97045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коты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AE6887-3CF6-4274-854D-DBD66B76D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9536" y="2780928"/>
            <a:ext cx="8229600" cy="1612776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1724 г. – Петр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поселил в своих палатах кота Василия, подаренного ему голландским купцом.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8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603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07568" y="476672"/>
            <a:ext cx="7765322" cy="970450"/>
          </a:xfrm>
        </p:spPr>
        <p:txBody>
          <a:bodyPr/>
          <a:lstStyle/>
          <a:p>
            <a:r>
              <a:rPr lang="ru-RU" dirty="0"/>
              <a:t>Елизавета и коты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568" y="1628801"/>
            <a:ext cx="7765322" cy="4058751"/>
          </a:xfrm>
        </p:spPr>
        <p:txBody>
          <a:bodyPr>
            <a:norm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Императрица Елизавета , спасая Зимний дворец от грызунов, заказала из Казани знаменитых котов-крысоловов.  Коты отлично справились с заданием.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B19B0651-EE4F-4900-A07F-96A6BFA9D0F0}" type="slidenum">
              <a:rPr lang="ru-RU">
                <a:solidFill>
                  <a:prstClr val="white">
                    <a:lumMod val="95000"/>
                  </a:prst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pPr defTabSz="457200"/>
              <a:t>9</a:t>
            </a:fld>
            <a:endParaRPr lang="ru-RU">
              <a:solidFill>
                <a:prstClr val="white">
                  <a:lumMod val="95000"/>
                </a:prst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110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FF747C5C-A8E8-4833-9E55-3D08FE4E487A}"/>
    </a:ext>
  </a:extLst>
</a:theme>
</file>

<file path=ppt/theme/theme2.xml><?xml version="1.0" encoding="utf-8"?>
<a:theme xmlns:a="http://schemas.openxmlformats.org/drawingml/2006/main" name="1_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491</Words>
  <Application>Microsoft Office PowerPoint</Application>
  <PresentationFormat>Широкоэкранный</PresentationFormat>
  <Paragraphs>73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Calisto MT</vt:lpstr>
      <vt:lpstr>Times New Roman</vt:lpstr>
      <vt:lpstr>Wingdings 2</vt:lpstr>
      <vt:lpstr>Сланец</vt:lpstr>
      <vt:lpstr>1_Сланец</vt:lpstr>
      <vt:lpstr>  Научно−исследовательская работа  Тема: Санкт-Петербург и кошки</vt:lpstr>
      <vt:lpstr>1.1. Кошки. История одомашнивания и появления на Руси</vt:lpstr>
      <vt:lpstr>Кошки. История одомашнивания</vt:lpstr>
      <vt:lpstr>Презентация PowerPoint</vt:lpstr>
      <vt:lpstr>Появление на Руси</vt:lpstr>
      <vt:lpstr>Презентация PowerPoint</vt:lpstr>
      <vt:lpstr>1.2. Кошки. Покорение Петербурга</vt:lpstr>
      <vt:lpstr>Петр I и коты</vt:lpstr>
      <vt:lpstr>Елизавета и коты</vt:lpstr>
      <vt:lpstr>Екатерина II и коты</vt:lpstr>
      <vt:lpstr>Коты во времена блокады Ленинграда</vt:lpstr>
      <vt:lpstr>Памятник кошкам в блокадном Ленинграде, ул. Композиторов, 4</vt:lpstr>
      <vt:lpstr>Памятник подопытной кошке  на Университетской набережной,11 </vt:lpstr>
      <vt:lpstr>Презентация PowerPoint</vt:lpstr>
      <vt:lpstr>2.1. Необычная перепись в Санкт-Петербурге</vt:lpstr>
      <vt:lpstr>Кошка Капитолина</vt:lpstr>
      <vt:lpstr>Рыжик Пышкин – сотрудник старейшей пышечной на Большой Конюшенной</vt:lpstr>
      <vt:lpstr>Первое в Европе котокофе</vt:lpstr>
      <vt:lpstr>2.2. КОТОквест по КОТОкультурной столице</vt:lpstr>
      <vt:lpstr>1. Скульптуры Кот Елисей и Кошка Василиса, ул. Малая Садовая</vt:lpstr>
      <vt:lpstr>2. Скульптура кошки Тишина Матроскина, ул. Марата, 36</vt:lpstr>
      <vt:lpstr>3. Театр Комедианты, Лиговский пр., 44</vt:lpstr>
      <vt:lpstr>4. Ветеринарная лечебница Общества покровительства животным, ул. 4-я Советская, 5</vt:lpstr>
      <vt:lpstr>5. Котокафе «Республика кошек», Литейный пр., 60</vt:lpstr>
      <vt:lpstr>6. Музей Анны Ахматовой, Литейный пр., 53</vt:lpstr>
      <vt:lpstr>7. Дом Мурузи, Литейный пр., 24</vt:lpstr>
      <vt:lpstr>Приложение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Научно−исследовательская работа  Тема: Санкт-Петербург и кошки</dc:title>
  <dc:creator>Александра Михайлова</dc:creator>
  <cp:lastModifiedBy>Александра Михайлова</cp:lastModifiedBy>
  <cp:revision>1</cp:revision>
  <dcterms:created xsi:type="dcterms:W3CDTF">2022-04-02T20:07:29Z</dcterms:created>
  <dcterms:modified xsi:type="dcterms:W3CDTF">2022-04-02T20:08:42Z</dcterms:modified>
</cp:coreProperties>
</file>