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88" r:id="rId4"/>
    <p:sldId id="287" r:id="rId5"/>
    <p:sldId id="286" r:id="rId6"/>
    <p:sldId id="280" r:id="rId7"/>
    <p:sldId id="261" r:id="rId8"/>
    <p:sldId id="266" r:id="rId9"/>
    <p:sldId id="267" r:id="rId10"/>
    <p:sldId id="270" r:id="rId11"/>
    <p:sldId id="281" r:id="rId12"/>
    <p:sldId id="271" r:id="rId13"/>
    <p:sldId id="282" r:id="rId14"/>
    <p:sldId id="284" r:id="rId15"/>
    <p:sldId id="289" r:id="rId16"/>
    <p:sldId id="275" r:id="rId17"/>
    <p:sldId id="278"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99" autoAdjust="0"/>
    <p:restoredTop sz="94660"/>
  </p:normalViewPr>
  <p:slideViewPr>
    <p:cSldViewPr>
      <p:cViewPr>
        <p:scale>
          <a:sx n="92" d="100"/>
          <a:sy n="92" d="100"/>
        </p:scale>
        <p:origin x="-720"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29133060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47032309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2780841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11004135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9819353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05629309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120087942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5857380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4657472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211458953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79D501F-5280-4325-8D7D-40CF88990B50}" type="datetimeFigureOut">
              <a:rPr lang="ru-RU" smtClean="0"/>
              <a:pPr/>
              <a:t>27.01.2019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13D76BD-05C0-4F56-8B5F-ADB43F4DD723}" type="slidenum">
              <a:rPr lang="ru-RU" smtClean="0"/>
              <a:pPr/>
              <a:t>‹#›</a:t>
            </a:fld>
            <a:endParaRPr lang="ru-RU"/>
          </a:p>
        </p:txBody>
      </p:sp>
    </p:spTree>
    <p:extLst>
      <p:ext uri="{BB962C8B-B14F-4D97-AF65-F5344CB8AC3E}">
        <p14:creationId xmlns:p14="http://schemas.microsoft.com/office/powerpoint/2010/main" val="36179409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3000"/>
            <a:lum/>
          </a:blip>
          <a:srcRect/>
          <a:stretch>
            <a:fillRect l="-10000" r="-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D501F-5280-4325-8D7D-40CF88990B50}" type="datetimeFigureOut">
              <a:rPr lang="ru-RU" smtClean="0"/>
              <a:pPr/>
              <a:t>27.01.2019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3D76BD-05C0-4F56-8B5F-ADB43F4DD723}" type="slidenum">
              <a:rPr lang="ru-RU" smtClean="0"/>
              <a:pPr/>
              <a:t>‹#›</a:t>
            </a:fld>
            <a:endParaRPr lang="ru-RU"/>
          </a:p>
        </p:txBody>
      </p:sp>
    </p:spTree>
    <p:extLst>
      <p:ext uri="{BB962C8B-B14F-4D97-AF65-F5344CB8AC3E}">
        <p14:creationId xmlns:p14="http://schemas.microsoft.com/office/powerpoint/2010/main" val="16870914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99592" y="1484784"/>
            <a:ext cx="7704856" cy="4536504"/>
          </a:xfrm>
        </p:spPr>
        <p:txBody>
          <a:bodyPr>
            <a:normAutofit/>
          </a:bodyPr>
          <a:lstStyle/>
          <a:p>
            <a:pPr algn="l"/>
            <a:endParaRPr lang="ru-RU" b="1" dirty="0" smtClean="0">
              <a:solidFill>
                <a:schemeClr val="tx1"/>
              </a:solidFill>
              <a:latin typeface="Times New Roman" pitchFamily="18" charset="0"/>
              <a:cs typeface="Times New Roman" pitchFamily="18" charset="0"/>
            </a:endParaRPr>
          </a:p>
          <a:p>
            <a:r>
              <a:rPr lang="ru-RU" sz="4300" b="1" dirty="0" smtClean="0">
                <a:solidFill>
                  <a:srgbClr val="002060"/>
                </a:solidFill>
                <a:latin typeface="Times New Roman" pitchFamily="18" charset="0"/>
                <a:cs typeface="Times New Roman" pitchFamily="18" charset="0"/>
              </a:rPr>
              <a:t>«Нетрадиционные техники рисования с детьми с 2-3 лет»            </a:t>
            </a:r>
          </a:p>
          <a:p>
            <a:pPr algn="l"/>
            <a:endParaRPr lang="ru-RU" sz="6500" b="1" dirty="0">
              <a:solidFill>
                <a:schemeClr val="tx1"/>
              </a:solidFill>
              <a:latin typeface="Times New Roman" pitchFamily="18" charset="0"/>
              <a:cs typeface="Times New Roman" pitchFamily="18" charset="0"/>
            </a:endParaRPr>
          </a:p>
          <a:p>
            <a:pPr algn="l"/>
            <a:r>
              <a:rPr lang="ru-RU" b="1" dirty="0" smtClean="0">
                <a:solidFill>
                  <a:schemeClr val="tx1"/>
                </a:solidFill>
                <a:latin typeface="Times New Roman" pitchFamily="18" charset="0"/>
                <a:cs typeface="Times New Roman" pitchFamily="18" charset="0"/>
              </a:rPr>
              <a:t>Воспитатель: </a:t>
            </a:r>
            <a:r>
              <a:rPr lang="ru-RU" b="1" dirty="0" err="1" smtClean="0">
                <a:solidFill>
                  <a:schemeClr val="tx1"/>
                </a:solidFill>
                <a:latin typeface="Times New Roman" pitchFamily="18" charset="0"/>
                <a:cs typeface="Times New Roman" pitchFamily="18" charset="0"/>
              </a:rPr>
              <a:t>Лабуткина</a:t>
            </a:r>
            <a:r>
              <a:rPr lang="ru-RU" b="1" dirty="0" smtClean="0">
                <a:solidFill>
                  <a:schemeClr val="tx1"/>
                </a:solidFill>
                <a:latin typeface="Times New Roman" pitchFamily="18" charset="0"/>
                <a:cs typeface="Times New Roman" pitchFamily="18" charset="0"/>
              </a:rPr>
              <a:t> Н.В.</a:t>
            </a:r>
            <a:endParaRPr lang="ru-RU" b="1" dirty="0">
              <a:solidFill>
                <a:schemeClr val="tx1"/>
              </a:solidFill>
              <a:latin typeface="Times New Roman" pitchFamily="18" charset="0"/>
              <a:cs typeface="Times New Roman" pitchFamily="18" charset="0"/>
            </a:endParaRPr>
          </a:p>
        </p:txBody>
      </p:sp>
      <p:sp>
        <p:nvSpPr>
          <p:cNvPr id="4" name="Заголовок 3"/>
          <p:cNvSpPr>
            <a:spLocks noGrp="1"/>
          </p:cNvSpPr>
          <p:nvPr>
            <p:ph type="ctrTitle"/>
          </p:nvPr>
        </p:nvSpPr>
        <p:spPr/>
        <p:txBody>
          <a:bodyPr/>
          <a:lstStyle/>
          <a:p>
            <a:endParaRPr lang="ru-RU"/>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Рисование ватными палочками</a:t>
            </a:r>
            <a:endParaRPr lang="ru-RU"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Прямоугольник 2"/>
          <p:cNvSpPr/>
          <p:nvPr/>
        </p:nvSpPr>
        <p:spPr>
          <a:xfrm>
            <a:off x="395536" y="1268760"/>
            <a:ext cx="8424936" cy="2677656"/>
          </a:xfrm>
          <a:prstGeom prst="rect">
            <a:avLst/>
          </a:prstGeom>
        </p:spPr>
        <p:txBody>
          <a:bodyPr wrap="square">
            <a:spAutoFit/>
          </a:bodyPr>
          <a:lstStyle/>
          <a:p>
            <a:pPr algn="just"/>
            <a:r>
              <a:rPr lang="ru-RU" sz="2400" dirty="0" smtClean="0">
                <a:latin typeface="Times New Roman" pitchFamily="18" charset="0"/>
                <a:cs typeface="Times New Roman" pitchFamily="18" charset="0"/>
              </a:rPr>
              <a:t>	Ватные </a:t>
            </a:r>
            <a:r>
              <a:rPr lang="ru-RU" sz="2400" dirty="0">
                <a:latin typeface="Times New Roman" pitchFamily="18" charset="0"/>
                <a:cs typeface="Times New Roman" pitchFamily="18" charset="0"/>
              </a:rPr>
              <a:t>палочки, оказывается, можно использовать не только по их прямому назначению. С их помощью можно еще и рисовать, а в процессе творчества развивать детей, запоминать цвета, знакомить малышей с природой, развивать мелкую моторику, обогащать словарный запас ребенка и еще много всяких полезных функций выполняет этот незамысловатый предмет гигиены. </a:t>
            </a:r>
          </a:p>
        </p:txBody>
      </p:sp>
      <p:sp>
        <p:nvSpPr>
          <p:cNvPr id="5" name="Прямоугольник 4"/>
          <p:cNvSpPr/>
          <p:nvPr/>
        </p:nvSpPr>
        <p:spPr>
          <a:xfrm>
            <a:off x="395536" y="3861048"/>
            <a:ext cx="8424936" cy="2308324"/>
          </a:xfrm>
          <a:prstGeom prst="rect">
            <a:avLst/>
          </a:prstGeom>
        </p:spPr>
        <p:txBody>
          <a:bodyPr wrap="square">
            <a:spAutoFit/>
          </a:bodyPr>
          <a:lstStyle/>
          <a:p>
            <a:pPr algn="just"/>
            <a:r>
              <a:rPr lang="ru-RU" sz="2400" dirty="0" smtClean="0">
                <a:latin typeface="Times New Roman" pitchFamily="18" charset="0"/>
                <a:cs typeface="Times New Roman" pitchFamily="18" charset="0"/>
              </a:rPr>
              <a:t>	Рисование </a:t>
            </a:r>
            <a:r>
              <a:rPr lang="ru-RU" sz="2400" dirty="0">
                <a:latin typeface="Times New Roman" pitchFamily="18" charset="0"/>
                <a:cs typeface="Times New Roman" pitchFamily="18" charset="0"/>
              </a:rPr>
              <a:t>ватными палочками можно назвать одним из видов пуантилизма. Пуантилизм – это уникальное течение в живописи, которое в переводе с французского языка означает «писать по точкам». Картины такого плана писали многие художники. Например, шедеврами признаны картины Жоржа </a:t>
            </a:r>
            <a:r>
              <a:rPr lang="ru-RU" sz="2400" dirty="0" err="1">
                <a:latin typeface="Times New Roman" pitchFamily="18" charset="0"/>
                <a:cs typeface="Times New Roman" pitchFamily="18" charset="0"/>
              </a:rPr>
              <a:t>Сёра</a:t>
            </a:r>
            <a:r>
              <a:rPr lang="ru-RU" sz="2400" dirty="0">
                <a:latin typeface="Times New Roman" pitchFamily="18" charset="0"/>
                <a:cs typeface="Times New Roman" pitchFamily="18" charset="0"/>
              </a:rPr>
              <a:t>. Он считается основателем этой техники. </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7028" y="116632"/>
            <a:ext cx="6441195" cy="3170099"/>
          </a:xfrm>
          <a:prstGeom prst="rect">
            <a:avLst/>
          </a:prstGeom>
        </p:spPr>
        <p:txBody>
          <a:bodyPr wrap="square">
            <a:spAutoFit/>
          </a:bodyPr>
          <a:lstStyle/>
          <a:p>
            <a:pPr algn="just"/>
            <a:r>
              <a:rPr lang="ru-RU" sz="2000" b="1" dirty="0">
                <a:latin typeface="Times New Roman" pitchFamily="18" charset="0"/>
                <a:cs typeface="Times New Roman" pitchFamily="18" charset="0"/>
              </a:rPr>
              <a:t>Средства выразительности:</a:t>
            </a:r>
            <a:r>
              <a:rPr lang="ru-RU" sz="2000" dirty="0">
                <a:latin typeface="Times New Roman" pitchFamily="18" charset="0"/>
                <a:cs typeface="Times New Roman" pitchFamily="18" charset="0"/>
              </a:rPr>
              <a:t> пятно, точка, короткая линия, цвет.</a:t>
            </a:r>
          </a:p>
          <a:p>
            <a:pPr algn="just"/>
            <a:r>
              <a:rPr lang="ru-RU" sz="2000" b="1" dirty="0">
                <a:latin typeface="Times New Roman" pitchFamily="18" charset="0"/>
                <a:cs typeface="Times New Roman" pitchFamily="18" charset="0"/>
              </a:rPr>
              <a:t>Материалы:</a:t>
            </a:r>
            <a:r>
              <a:rPr lang="ru-RU" sz="2000" dirty="0">
                <a:latin typeface="Times New Roman" pitchFamily="18" charset="0"/>
                <a:cs typeface="Times New Roman" pitchFamily="18" charset="0"/>
              </a:rPr>
              <a:t> Акварель или гуашь, палочки, вода, бумага, карандаш.</a:t>
            </a:r>
          </a:p>
          <a:p>
            <a:pPr algn="just"/>
            <a:r>
              <a:rPr lang="ru-RU" sz="2000" b="1" dirty="0">
                <a:latin typeface="Times New Roman" pitchFamily="18" charset="0"/>
                <a:cs typeface="Times New Roman" pitchFamily="18" charset="0"/>
              </a:rPr>
              <a:t>Способ получения изображения: </a:t>
            </a:r>
            <a:r>
              <a:rPr lang="ru-RU" sz="2000" dirty="0">
                <a:latin typeface="Times New Roman" pitchFamily="18" charset="0"/>
                <a:cs typeface="Times New Roman" pitchFamily="18" charset="0"/>
              </a:rPr>
              <a:t>Карандашом нанесите рисунок на бумагу. Каждую новую краску берите новой палочкой. Заполните точками сначала контур рисунка. Затем весь рисунок заполните точками. Работы, выполненные ватными палочками, очень похожи на рисунки, сделанные раздельными мазками.</a:t>
            </a:r>
          </a:p>
        </p:txBody>
      </p:sp>
      <p:sp>
        <p:nvSpPr>
          <p:cNvPr id="2" name="Объект 1"/>
          <p:cNvSpPr>
            <a:spLocks noGrp="1"/>
          </p:cNvSpPr>
          <p:nvPr>
            <p:ph idx="1"/>
          </p:nvPr>
        </p:nvSpPr>
        <p:spPr/>
        <p:txBody>
          <a:bodyPr/>
          <a:lstStyle/>
          <a:p>
            <a:endParaRPr lang="ru-RU"/>
          </a:p>
        </p:txBody>
      </p:sp>
    </p:spTree>
    <p:extLst>
      <p:ext uri="{BB962C8B-B14F-4D97-AF65-F5344CB8AC3E}">
        <p14:creationId xmlns:p14="http://schemas.microsoft.com/office/powerpoint/2010/main" val="358538743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724942"/>
          </a:xfrm>
        </p:spPr>
        <p:txBody>
          <a:bodyPr>
            <a:normAutofit fontScale="90000"/>
          </a:bodyPr>
          <a:lstStyle/>
          <a:p>
            <a:r>
              <a:rPr lang="ru-RU" sz="54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Оттиск поролоном</a:t>
            </a:r>
            <a:endParaRPr lang="ru-RU" sz="54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5" name="Прямоугольник 4"/>
          <p:cNvSpPr/>
          <p:nvPr/>
        </p:nvSpPr>
        <p:spPr>
          <a:xfrm>
            <a:off x="323528" y="1124744"/>
            <a:ext cx="8352928" cy="4893647"/>
          </a:xfrm>
          <a:prstGeom prst="rect">
            <a:avLst/>
          </a:prstGeom>
        </p:spPr>
        <p:txBody>
          <a:bodyPr wrap="square">
            <a:spAutoFit/>
          </a:bodyPr>
          <a:lstStyle/>
          <a:p>
            <a:pPr algn="just"/>
            <a:r>
              <a:rPr lang="ru-RU" sz="2400" dirty="0" smtClean="0">
                <a:latin typeface="Times New Roman" pitchFamily="18" charset="0"/>
                <a:cs typeface="Times New Roman" pitchFamily="18" charset="0"/>
              </a:rPr>
              <a:t>Почему-то </a:t>
            </a:r>
            <a:r>
              <a:rPr lang="ru-RU" sz="2400" dirty="0">
                <a:latin typeface="Times New Roman" pitchFamily="18" charset="0"/>
                <a:cs typeface="Times New Roman" pitchFamily="18" charset="0"/>
              </a:rPr>
              <a:t>мы все склонны думать, что , если рисуем красками, то обязательно и кисточкой. </a:t>
            </a:r>
            <a:r>
              <a:rPr lang="ru-RU" sz="2400" dirty="0" smtClean="0">
                <a:latin typeface="Times New Roman" pitchFamily="18" charset="0"/>
                <a:cs typeface="Times New Roman" pitchFamily="18" charset="0"/>
              </a:rPr>
              <a:t>Помочь разнообразить работу </a:t>
            </a:r>
            <a:r>
              <a:rPr lang="ru-RU" sz="2400" dirty="0">
                <a:latin typeface="Times New Roman" pitchFamily="18" charset="0"/>
                <a:cs typeface="Times New Roman" pitchFamily="18" charset="0"/>
              </a:rPr>
              <a:t>может </a:t>
            </a:r>
            <a:r>
              <a:rPr lang="ru-RU" sz="2400" dirty="0" smtClean="0">
                <a:latin typeface="Times New Roman" pitchFamily="18" charset="0"/>
                <a:cs typeface="Times New Roman" pitchFamily="18" charset="0"/>
              </a:rPr>
              <a:t>поролон</a:t>
            </a:r>
            <a:r>
              <a:rPr lang="ru-RU" sz="2400" dirty="0">
                <a:latin typeface="Times New Roman" pitchFamily="18" charset="0"/>
                <a:cs typeface="Times New Roman" pitchFamily="18" charset="0"/>
              </a:rPr>
              <a:t>. Советуем сделать из него самые разные разнообразные маленькие геометрические фигурки, а затем прикрепить их тонкой проволокой к палочке или карандашу (не заточенному). Орудие труда уже готово. Теперь его можно обмакнуть в краску и методом штампов рисовать красные треугольники, желтые кружки, зеленые квадраты (весь поролон в отличие от ваты хорошо моется). Вначале дети хаотично будут рисовать геометрические фигуры. А затем </a:t>
            </a:r>
            <a:r>
              <a:rPr lang="ru-RU" sz="2400" dirty="0" smtClean="0">
                <a:latin typeface="Times New Roman" pitchFamily="18" charset="0"/>
                <a:cs typeface="Times New Roman" pitchFamily="18" charset="0"/>
              </a:rPr>
              <a:t>можно предложить </a:t>
            </a:r>
            <a:r>
              <a:rPr lang="ru-RU" sz="2400" dirty="0">
                <a:latin typeface="Times New Roman" pitchFamily="18" charset="0"/>
                <a:cs typeface="Times New Roman" pitchFamily="18" charset="0"/>
              </a:rPr>
              <a:t>сделать из них простейшие орнаменты - сначала из одного вида фигур, затем из двух, трех. </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p:cNvSpPr>
            <a:spLocks noGrp="1"/>
          </p:cNvSpPr>
          <p:nvPr>
            <p:ph idx="1"/>
          </p:nvPr>
        </p:nvSpPr>
        <p:spPr>
          <a:xfrm>
            <a:off x="287524" y="188640"/>
            <a:ext cx="6264696" cy="2985433"/>
          </a:xfrm>
          <a:prstGeom prst="rect">
            <a:avLst/>
          </a:prstGeom>
        </p:spPr>
        <p:txBody>
          <a:bodyPr wrap="square">
            <a:spAutoFit/>
          </a:bodyPr>
          <a:lstStyle/>
          <a:p>
            <a:pPr marL="0" indent="0" algn="just">
              <a:buNone/>
            </a:pPr>
            <a:r>
              <a:rPr lang="ru-RU" sz="2000" b="1" dirty="0">
                <a:latin typeface="Times New Roman" pitchFamily="18" charset="0"/>
                <a:cs typeface="Times New Roman" pitchFamily="18" charset="0"/>
              </a:rPr>
              <a:t>Средства выразительности: </a:t>
            </a:r>
            <a:r>
              <a:rPr lang="ru-RU" sz="2000" dirty="0">
                <a:latin typeface="Times New Roman" pitchFamily="18" charset="0"/>
                <a:cs typeface="Times New Roman" pitchFamily="18" charset="0"/>
              </a:rPr>
              <a:t>пятно, фактура, цвет.</a:t>
            </a:r>
          </a:p>
          <a:p>
            <a:pPr marL="0" indent="0" algn="just">
              <a:buNone/>
            </a:pPr>
            <a:r>
              <a:rPr lang="ru-RU" sz="2000" b="1" dirty="0">
                <a:latin typeface="Times New Roman" pitchFamily="18" charset="0"/>
                <a:cs typeface="Times New Roman" pitchFamily="18" charset="0"/>
              </a:rPr>
              <a:t>Материалы:</a:t>
            </a:r>
            <a:r>
              <a:rPr lang="ru-RU" sz="2000" dirty="0">
                <a:latin typeface="Times New Roman" pitchFamily="18" charset="0"/>
                <a:cs typeface="Times New Roman" pitchFamily="18" charset="0"/>
              </a:rPr>
              <a:t> мисочка либо пластиковая коробочка, в которую вложена штемпельная подушка из тонкого поролона, пропитанная гуашью, плотная бумага любого цвета и размера, кусочки поролона.</a:t>
            </a:r>
          </a:p>
          <a:p>
            <a:pPr marL="0" indent="0" algn="just">
              <a:buNone/>
            </a:pPr>
            <a:r>
              <a:rPr lang="ru-RU" sz="2000" b="1" dirty="0">
                <a:latin typeface="Times New Roman" pitchFamily="18" charset="0"/>
                <a:cs typeface="Times New Roman" pitchFamily="18" charset="0"/>
              </a:rPr>
              <a:t>Способ получения изображения: </a:t>
            </a:r>
            <a:r>
              <a:rPr lang="ru-RU" sz="2000" dirty="0">
                <a:latin typeface="Times New Roman" pitchFamily="18" charset="0"/>
                <a:cs typeface="Times New Roman" pitchFamily="18" charset="0"/>
              </a:rPr>
              <a:t>ребенок прижимает поролон к штемпельной подушке с краской и наносит оттиск на бумагу. Для изменения цвета берутся другие мисочка и поролон.</a:t>
            </a:r>
          </a:p>
        </p:txBody>
      </p:sp>
    </p:spTree>
    <p:extLst>
      <p:ext uri="{BB962C8B-B14F-4D97-AF65-F5344CB8AC3E}">
        <p14:creationId xmlns:p14="http://schemas.microsoft.com/office/powerpoint/2010/main" val="266884379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Оттиск мятой бумагой</a:t>
            </a:r>
            <a:endParaRPr lang="ru-RU"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Объект 2"/>
          <p:cNvSpPr>
            <a:spLocks noGrp="1"/>
          </p:cNvSpPr>
          <p:nvPr>
            <p:ph idx="1"/>
          </p:nvPr>
        </p:nvSpPr>
        <p:spPr>
          <a:xfrm>
            <a:off x="323528" y="1268761"/>
            <a:ext cx="5760640" cy="3384376"/>
          </a:xfrm>
        </p:spPr>
        <p:txBody>
          <a:bodyPr>
            <a:normAutofit fontScale="77500" lnSpcReduction="20000"/>
          </a:bodyPr>
          <a:lstStyle/>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Средства выразительности:</a:t>
            </a:r>
            <a:r>
              <a:rPr lang="ru-RU" sz="2400" dirty="0">
                <a:latin typeface="Times New Roman" pitchFamily="18" charset="0"/>
                <a:cs typeface="Times New Roman" pitchFamily="18" charset="0"/>
              </a:rPr>
              <a:t> </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пятно, фактура, цвет.</a:t>
            </a:r>
          </a:p>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Материалы:</a:t>
            </a:r>
            <a:r>
              <a:rPr lang="ru-RU" sz="2400" dirty="0">
                <a:latin typeface="Times New Roman" pitchFamily="18" charset="0"/>
                <a:cs typeface="Times New Roman" pitchFamily="18" charset="0"/>
              </a:rPr>
              <a:t> блюдце либо пластиковая коробочка, в которую вложена штемпельная подушка из тонкого поролона, пропитанного гуашью, плотная бумага любого цвета и размера, смятая бумага.</a:t>
            </a:r>
          </a:p>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Способ получения изображения: </a:t>
            </a:r>
            <a:r>
              <a:rPr lang="ru-RU" sz="2400" dirty="0">
                <a:latin typeface="Times New Roman" pitchFamily="18" charset="0"/>
                <a:cs typeface="Times New Roman" pitchFamily="18" charset="0"/>
              </a:rPr>
              <a:t>ребенок прижимает смятую бумагу к штемпельной подушке с краской и наносит оттиск на бумагу. Чтобы получить другой цвет, меняются и блюдце и смятая бумага. </a:t>
            </a:r>
          </a:p>
          <a:p>
            <a:pPr marL="0" indent="0" algn="just">
              <a:buNone/>
            </a:pPr>
            <a:endParaRPr lang="ru-RU" dirty="0"/>
          </a:p>
        </p:txBody>
      </p:sp>
    </p:spTree>
    <p:extLst>
      <p:ext uri="{BB962C8B-B14F-4D97-AF65-F5344CB8AC3E}">
        <p14:creationId xmlns:p14="http://schemas.microsoft.com/office/powerpoint/2010/main" val="39887384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57200" y="27463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Рисование методом «тычка»</a:t>
            </a:r>
            <a:endParaRPr lang="ru-RU"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4" name="Объект 2"/>
          <p:cNvSpPr txBox="1">
            <a:spLocks/>
          </p:cNvSpPr>
          <p:nvPr/>
        </p:nvSpPr>
        <p:spPr>
          <a:xfrm>
            <a:off x="539552" y="1340768"/>
            <a:ext cx="8147248" cy="3384376"/>
          </a:xfrm>
          <a:prstGeom prst="rect">
            <a:avLst/>
          </a:prstGeom>
        </p:spPr>
        <p:txBody>
          <a:bodyPr>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Средства выразительности: </a:t>
            </a:r>
            <a:r>
              <a:rPr lang="ru-RU" sz="2400" dirty="0">
                <a:latin typeface="Times New Roman" pitchFamily="18" charset="0"/>
                <a:cs typeface="Times New Roman" pitchFamily="18" charset="0"/>
              </a:rPr>
              <a:t>фактурность окраски, цвет.</a:t>
            </a:r>
          </a:p>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Материалы: </a:t>
            </a:r>
            <a:r>
              <a:rPr lang="ru-RU" sz="2400" dirty="0">
                <a:latin typeface="Times New Roman" pitchFamily="18" charset="0"/>
                <a:cs typeface="Times New Roman" pitchFamily="18" charset="0"/>
              </a:rPr>
              <a:t>жесткая кисть, гуашь, бумага любого цвета и формата, либо вырезанный силуэт пушистого или колючего животного.</a:t>
            </a:r>
          </a:p>
          <a:p>
            <a:pPr marL="0" indent="0" algn="just">
              <a:lnSpc>
                <a:spcPct val="120000"/>
              </a:lnSpc>
              <a:spcBef>
                <a:spcPts val="0"/>
              </a:spcBef>
              <a:buClr>
                <a:schemeClr val="accent3"/>
              </a:buClr>
              <a:buNone/>
              <a:defRPr/>
            </a:pPr>
            <a:r>
              <a:rPr lang="ru-RU" sz="2400" b="1" dirty="0">
                <a:latin typeface="Times New Roman" pitchFamily="18" charset="0"/>
                <a:cs typeface="Times New Roman" pitchFamily="18" charset="0"/>
              </a:rPr>
              <a:t>Способ получения изображения:</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При рисовании этим способом краска должна быть густой.</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Кисточка должна быть жёсткой.</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Краску на кисточку необходимо набирать мало, только на её край.</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При нанесении тычка, кисточка должна находится в вертикальном положении.</a:t>
            </a:r>
          </a:p>
          <a:p>
            <a:pPr marL="0" indent="0" algn="just">
              <a:lnSpc>
                <a:spcPct val="120000"/>
              </a:lnSpc>
              <a:spcBef>
                <a:spcPts val="0"/>
              </a:spcBef>
              <a:buClr>
                <a:schemeClr val="accent3"/>
              </a:buClr>
              <a:buNone/>
              <a:defRPr/>
            </a:pPr>
            <a:r>
              <a:rPr lang="ru-RU" sz="2400" dirty="0">
                <a:latin typeface="Times New Roman" pitchFamily="18" charset="0"/>
                <a:cs typeface="Times New Roman" pitchFamily="18" charset="0"/>
              </a:rPr>
              <a:t>После каждого промывания кисточку следует тщательно вытереть насухо.</a:t>
            </a:r>
          </a:p>
          <a:p>
            <a:pPr marL="0" indent="0" algn="just">
              <a:lnSpc>
                <a:spcPct val="120000"/>
              </a:lnSpc>
              <a:spcBef>
                <a:spcPts val="0"/>
              </a:spcBef>
              <a:buClr>
                <a:schemeClr val="accent3"/>
              </a:buClr>
              <a:buNone/>
              <a:defRPr/>
            </a:pPr>
            <a:endParaRPr lang="ru-RU" sz="2400" b="1" dirty="0">
              <a:latin typeface="Times New Roman" pitchFamily="18" charset="0"/>
              <a:cs typeface="Times New Roman" pitchFamily="18" charset="0"/>
            </a:endParaRPr>
          </a:p>
          <a:p>
            <a:pPr marL="0" indent="0" algn="just">
              <a:buFont typeface="Arial" pitchFamily="34" charset="0"/>
              <a:buNone/>
            </a:pPr>
            <a:endParaRPr lang="ru-RU" dirty="0"/>
          </a:p>
        </p:txBody>
      </p:sp>
      <p:pic>
        <p:nvPicPr>
          <p:cNvPr id="2050" name="Picture 2" descr="C:\Users\юзер\Desktop\img11 (1).jpg"/>
          <p:cNvPicPr>
            <a:picLocks noChangeAspect="1" noChangeArrowheads="1"/>
          </p:cNvPicPr>
          <p:nvPr/>
        </p:nvPicPr>
        <p:blipFill rotWithShape="1">
          <a:blip r:embed="rId2">
            <a:extLst>
              <a:ext uri="{28A0092B-C50C-407E-A947-70E740481C1C}">
                <a14:useLocalDpi xmlns:a14="http://schemas.microsoft.com/office/drawing/2010/main" val="0"/>
              </a:ext>
            </a:extLst>
          </a:blip>
          <a:srcRect l="11591" t="14524" r="16251" b="14333"/>
          <a:stretch/>
        </p:blipFill>
        <p:spPr bwMode="auto">
          <a:xfrm>
            <a:off x="683568" y="4329755"/>
            <a:ext cx="3162893" cy="2338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4234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Работа с родителями по использованию нетрадиционных способов рисования</a:t>
            </a:r>
            <a:endParaRPr lang="ru-RU" sz="36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Font typeface="Wingdings" pitchFamily="2" charset="2"/>
              <a:buChar char="ü"/>
            </a:pPr>
            <a:r>
              <a:rPr lang="ru-RU" dirty="0" smtClean="0">
                <a:latin typeface="Times New Roman" pitchFamily="18" charset="0"/>
                <a:cs typeface="Times New Roman" pitchFamily="18" charset="0"/>
              </a:rPr>
              <a:t>Оформление родительского уголка</a:t>
            </a:r>
          </a:p>
          <a:p>
            <a:pPr marL="0" indent="0">
              <a:buNone/>
            </a:pPr>
            <a:r>
              <a:rPr lang="ru-RU" sz="2400" dirty="0" smtClean="0">
                <a:latin typeface="Times New Roman" pitchFamily="18" charset="0"/>
                <a:cs typeface="Times New Roman" pitchFamily="18" charset="0"/>
              </a:rPr>
              <a:t>Консультации:</a:t>
            </a:r>
          </a:p>
          <a:p>
            <a:pPr>
              <a:buFontTx/>
              <a:buChar char="-"/>
            </a:pPr>
            <a:r>
              <a:rPr lang="ru-RU" sz="2400" dirty="0" smtClean="0">
                <a:latin typeface="Times New Roman" pitchFamily="18" charset="0"/>
                <a:cs typeface="Times New Roman" pitchFamily="18" charset="0"/>
              </a:rPr>
              <a:t>«Нетрадиционная техника рисования в детском саду»</a:t>
            </a:r>
          </a:p>
          <a:p>
            <a:pPr>
              <a:buFontTx/>
              <a:buChar char="-"/>
            </a:pP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«Рисуем с ребенком дома»</a:t>
            </a:r>
          </a:p>
          <a:p>
            <a:pPr marL="0" indent="0">
              <a:buNone/>
            </a:pPr>
            <a:r>
              <a:rPr lang="ru-RU" sz="2400" dirty="0" smtClean="0">
                <a:latin typeface="Times New Roman" pitchFamily="18" charset="0"/>
                <a:cs typeface="Times New Roman" pitchFamily="18" charset="0"/>
              </a:rPr>
              <a:t>Папка-передвижка:</a:t>
            </a:r>
          </a:p>
          <a:p>
            <a:pPr>
              <a:buFontTx/>
              <a:buChar char="-"/>
            </a:pPr>
            <a:r>
              <a:rPr lang="ru-RU" sz="2400" dirty="0" smtClean="0">
                <a:latin typeface="Times New Roman" pitchFamily="18" charset="0"/>
                <a:cs typeface="Times New Roman" pitchFamily="18" charset="0"/>
              </a:rPr>
              <a:t>«Рисуем вместе»</a:t>
            </a:r>
          </a:p>
          <a:p>
            <a:pPr>
              <a:buFontTx/>
              <a:buChar char="-"/>
            </a:pPr>
            <a:r>
              <a:rPr lang="ru-RU" sz="2400" dirty="0" smtClean="0">
                <a:latin typeface="Times New Roman" pitchFamily="18" charset="0"/>
                <a:cs typeface="Times New Roman" pitchFamily="18" charset="0"/>
              </a:rPr>
              <a:t>«Нетрадиционная техника рисования»</a:t>
            </a:r>
          </a:p>
          <a:p>
            <a:pPr marL="0" indent="0">
              <a:buNone/>
            </a:pPr>
            <a:r>
              <a:rPr lang="ru-RU" sz="2400" dirty="0" smtClean="0">
                <a:latin typeface="Times New Roman" pitchFamily="18" charset="0"/>
                <a:cs typeface="Times New Roman" pitchFamily="18" charset="0"/>
              </a:rPr>
              <a:t>Памятки, рекомендации.</a:t>
            </a:r>
          </a:p>
          <a:p>
            <a:pPr>
              <a:buFont typeface="Wingdings" pitchFamily="2" charset="2"/>
              <a:buChar char="ü"/>
            </a:pPr>
            <a:r>
              <a:rPr lang="ru-RU" dirty="0" smtClean="0">
                <a:latin typeface="Times New Roman" pitchFamily="18" charset="0"/>
                <a:cs typeface="Times New Roman" pitchFamily="18" charset="0"/>
              </a:rPr>
              <a:t>Выставки совместных семейных рисунков </a:t>
            </a: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859482" y="1412776"/>
            <a:ext cx="5455340" cy="1754326"/>
          </a:xfrm>
          <a:prstGeom prst="rect">
            <a:avLst/>
          </a:prstGeom>
          <a:noFill/>
        </p:spPr>
        <p:txBody>
          <a:bodyPr wrap="none" lIns="91440" tIns="45720" rIns="91440" bIns="45720">
            <a:spAutoFit/>
          </a:bodyPr>
          <a:lstStyle/>
          <a:p>
            <a:pPr algn="ctr"/>
            <a:r>
              <a:rPr lang="ru-RU" sz="5400" b="1" cap="none" spc="0"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СПАСИБО</a:t>
            </a:r>
          </a:p>
          <a:p>
            <a:pPr algn="ctr"/>
            <a:r>
              <a:rPr lang="ru-RU" sz="54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ЗА ВНИМАНИЕ</a:t>
            </a:r>
            <a:endParaRPr lang="ru-RU" sz="5400" b="1" cap="none" spc="0"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buNone/>
            </a:pPr>
            <a:r>
              <a:rPr lang="ru-RU" b="1" dirty="0" smtClean="0">
                <a:latin typeface="Times New Roman" pitchFamily="18" charset="0"/>
                <a:cs typeface="Times New Roman" pitchFamily="18" charset="0"/>
              </a:rPr>
              <a:t>«Истоки способностей и дарование детей –на кончиках пальцев. От пальцев, образно говоря, идут тончайшие нити – ручейки, которые питают источник творческой мысли. Другими словами, чем больше мастерства в детской руке, тем умнее ребенок».                    </a:t>
            </a:r>
          </a:p>
          <a:p>
            <a:pPr marL="0" indent="0" algn="r">
              <a:buNone/>
            </a:pPr>
            <a:r>
              <a:rPr lang="ru-RU" b="1" dirty="0" smtClean="0">
                <a:latin typeface="Times New Roman" pitchFamily="18" charset="0"/>
                <a:cs typeface="Times New Roman" pitchFamily="18" charset="0"/>
              </a:rPr>
              <a:t>В.А. Сухомлинский</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628800"/>
            <a:ext cx="3122092" cy="432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Объект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67658" y="1628800"/>
            <a:ext cx="3075392" cy="432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99258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bwMode="auto">
          <a:xfrm>
            <a:off x="358665" y="1700808"/>
            <a:ext cx="8351838" cy="3600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ru-RU" altLang="ru-RU" sz="3000" b="0" i="0" u="none" strike="noStrike" kern="0" cap="none" spc="0" normalizeH="0" baseline="0" noProof="0" dirty="0" smtClean="0">
                <a:ln>
                  <a:noFill/>
                </a:ln>
                <a:solidFill>
                  <a:srgbClr val="FFFFFF"/>
                </a:solidFill>
                <a:effectLst/>
                <a:uLnTx/>
                <a:uFillTx/>
                <a:latin typeface="Comic Sans MS"/>
                <a:ea typeface="+mn-ea"/>
                <a:cs typeface="+mn-cs"/>
              </a:rPr>
              <a:t>   </a:t>
            </a:r>
            <a:r>
              <a:rPr kumimoji="0" lang="ru-RU" altLang="ru-RU" sz="3000" b="1" i="0" u="none" strike="noStrike" kern="0" cap="none" spc="0" normalizeH="0" baseline="0" noProof="0" dirty="0" smtClean="0">
                <a:ln>
                  <a:noFill/>
                </a:ln>
                <a:solidFill>
                  <a:srgbClr val="800000"/>
                </a:solidFill>
                <a:effectLst/>
                <a:uLnTx/>
                <a:uFillTx/>
                <a:latin typeface="Times New Roman" panose="02020603050405020304" pitchFamily="18" charset="0"/>
                <a:cs typeface="Times New Roman" panose="02020603050405020304" pitchFamily="18" charset="0"/>
              </a:rPr>
              <a:t>Рисование является одним из самых интересных и увлекательных занятий для детей дошкольного возраста. В процессе рисования совершенствуются наблюдательность, эстетическое восприятие, художественный вкус, творческие способности</a:t>
            </a:r>
            <a:r>
              <a:rPr kumimoji="0" lang="ru-RU" altLang="ru-RU" sz="3000" b="1" i="0" u="none" strike="noStrike" kern="0" cap="none" spc="0" normalizeH="0" baseline="0" noProof="0" dirty="0" smtClean="0">
                <a:ln>
                  <a:noFill/>
                </a:ln>
                <a:solidFill>
                  <a:srgbClr val="006600"/>
                </a:solidFill>
                <a:effectLst/>
                <a:uLnTx/>
                <a:uFillTx/>
                <a:latin typeface="Times New Roman" panose="02020603050405020304" pitchFamily="18" charset="0"/>
                <a:cs typeface="Times New Roman" panose="02020603050405020304" pitchFamily="18" charset="0"/>
              </a:rPr>
              <a:t>.</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ru-RU" altLang="ru-RU" sz="3000" b="0" i="0" u="none" strike="noStrike" kern="0" cap="none" spc="0" normalizeH="0" baseline="0" noProof="0" dirty="0" smtClean="0">
              <a:ln>
                <a:noFill/>
              </a:ln>
              <a:solidFill>
                <a:srgbClr val="006600"/>
              </a:solidFill>
              <a:effectLst/>
              <a:uLnTx/>
              <a:uFillTx/>
              <a:latin typeface="Comic Sans MS"/>
              <a:ea typeface="+mn-ea"/>
              <a:cs typeface="+mn-cs"/>
            </a:endParaRPr>
          </a:p>
        </p:txBody>
      </p:sp>
    </p:spTree>
    <p:extLst>
      <p:ext uri="{BB962C8B-B14F-4D97-AF65-F5344CB8AC3E}">
        <p14:creationId xmlns:p14="http://schemas.microsoft.com/office/powerpoint/2010/main" val="23985999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3"/>
          <p:cNvSpPr>
            <a:spLocks noChangeArrowheads="1"/>
          </p:cNvSpPr>
          <p:nvPr/>
        </p:nvSpPr>
        <p:spPr bwMode="auto">
          <a:xfrm>
            <a:off x="971550" y="549275"/>
            <a:ext cx="7272338"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Comic Sans MS" pitchFamily="66" charset="0"/>
              </a:defRPr>
            </a:lvl1pPr>
            <a:lvl2pPr marL="742950" indent="-285750">
              <a:spcBef>
                <a:spcPct val="20000"/>
              </a:spcBef>
              <a:buChar char="–"/>
              <a:defRPr sz="2800">
                <a:solidFill>
                  <a:schemeClr val="tx1"/>
                </a:solidFill>
                <a:latin typeface="Comic Sans MS" pitchFamily="66" charset="0"/>
              </a:defRPr>
            </a:lvl2pPr>
            <a:lvl3pPr marL="1143000" indent="-228600">
              <a:spcBef>
                <a:spcPct val="20000"/>
              </a:spcBef>
              <a:buChar char="•"/>
              <a:defRPr sz="2400">
                <a:solidFill>
                  <a:schemeClr val="tx1"/>
                </a:solidFill>
                <a:latin typeface="Comic Sans MS" pitchFamily="66" charset="0"/>
              </a:defRPr>
            </a:lvl3pPr>
            <a:lvl4pPr marL="1600200" indent="-228600">
              <a:spcBef>
                <a:spcPct val="20000"/>
              </a:spcBef>
              <a:buChar char="–"/>
              <a:defRPr sz="2000">
                <a:solidFill>
                  <a:schemeClr val="tx1"/>
                </a:solidFill>
                <a:latin typeface="Comic Sans MS" pitchFamily="66" charset="0"/>
              </a:defRPr>
            </a:lvl4pPr>
            <a:lvl5pPr marL="2057400" indent="-228600">
              <a:spcBef>
                <a:spcPct val="20000"/>
              </a:spcBef>
              <a:buChar char="»"/>
              <a:defRPr sz="2000">
                <a:solidFill>
                  <a:schemeClr val="tx1"/>
                </a:solidFill>
                <a:latin typeface="Comic Sans MS" pitchFamily="66" charset="0"/>
              </a:defRPr>
            </a:lvl5pPr>
            <a:lvl6pPr marL="2514600" indent="-228600" eaLnBrk="0" fontAlgn="base" hangingPunct="0">
              <a:spcBef>
                <a:spcPct val="20000"/>
              </a:spcBef>
              <a:spcAft>
                <a:spcPct val="0"/>
              </a:spcAft>
              <a:buChar char="»"/>
              <a:defRPr sz="2000">
                <a:solidFill>
                  <a:schemeClr val="tx1"/>
                </a:solidFill>
                <a:latin typeface="Comic Sans MS" pitchFamily="66" charset="0"/>
              </a:defRPr>
            </a:lvl6pPr>
            <a:lvl7pPr marL="2971800" indent="-228600" eaLnBrk="0" fontAlgn="base" hangingPunct="0">
              <a:spcBef>
                <a:spcPct val="20000"/>
              </a:spcBef>
              <a:spcAft>
                <a:spcPct val="0"/>
              </a:spcAft>
              <a:buChar char="»"/>
              <a:defRPr sz="2000">
                <a:solidFill>
                  <a:schemeClr val="tx1"/>
                </a:solidFill>
                <a:latin typeface="Comic Sans MS" pitchFamily="66" charset="0"/>
              </a:defRPr>
            </a:lvl7pPr>
            <a:lvl8pPr marL="3429000" indent="-228600" eaLnBrk="0" fontAlgn="base" hangingPunct="0">
              <a:spcBef>
                <a:spcPct val="20000"/>
              </a:spcBef>
              <a:spcAft>
                <a:spcPct val="0"/>
              </a:spcAft>
              <a:buChar char="»"/>
              <a:defRPr sz="2000">
                <a:solidFill>
                  <a:schemeClr val="tx1"/>
                </a:solidFill>
                <a:latin typeface="Comic Sans MS" pitchFamily="66" charset="0"/>
              </a:defRPr>
            </a:lvl8pPr>
            <a:lvl9pPr marL="3886200" indent="-228600" eaLnBrk="0" fontAlgn="base" hangingPunct="0">
              <a:spcBef>
                <a:spcPct val="20000"/>
              </a:spcBef>
              <a:spcAft>
                <a:spcPct val="0"/>
              </a:spcAft>
              <a:buChar char="»"/>
              <a:defRPr sz="2000">
                <a:solidFill>
                  <a:schemeClr val="tx1"/>
                </a:solidFill>
                <a:latin typeface="Comic Sans MS" pitchFamily="66" charset="0"/>
              </a:defRPr>
            </a:lvl9pPr>
          </a:lstStyle>
          <a:p>
            <a:pPr eaLnBrk="0" fontAlgn="base" hangingPunct="0">
              <a:spcBef>
                <a:spcPct val="0"/>
              </a:spcBef>
              <a:spcAft>
                <a:spcPct val="0"/>
              </a:spcAft>
              <a:buFontTx/>
              <a:buNone/>
            </a:pPr>
            <a:r>
              <a:rPr lang="ru-RU" altLang="ru-RU" sz="2800" b="1" dirty="0" smtClean="0">
                <a:latin typeface="Times New Roman" pitchFamily="18" charset="0"/>
                <a:cs typeface="Times New Roman" pitchFamily="18" charset="0"/>
              </a:rPr>
              <a:t>Цели и задачи работы:</a:t>
            </a:r>
            <a:r>
              <a:rPr lang="ru-RU" altLang="ru-RU" sz="2800" dirty="0" smtClean="0">
                <a:latin typeface="Times New Roman" pitchFamily="18" charset="0"/>
                <a:cs typeface="Times New Roman" pitchFamily="18" charset="0"/>
              </a:rPr>
              <a:t> </a:t>
            </a:r>
          </a:p>
          <a:p>
            <a:pPr eaLnBrk="0" fontAlgn="base" hangingPunct="0">
              <a:spcBef>
                <a:spcPct val="0"/>
              </a:spcBef>
              <a:spcAft>
                <a:spcPct val="0"/>
              </a:spcAft>
              <a:buFontTx/>
              <a:buNone/>
            </a:pPr>
            <a:r>
              <a:rPr lang="ru-RU" altLang="ru-RU" sz="2800" dirty="0" smtClean="0">
                <a:latin typeface="Times New Roman" pitchFamily="18" charset="0"/>
                <a:cs typeface="Times New Roman" pitchFamily="18" charset="0"/>
              </a:rPr>
              <a:t>Развивать изобразительные навыки детей раннего дошкольного возраста по средствам рисования разными методами с использованием нетрадиционных техник</a:t>
            </a:r>
          </a:p>
        </p:txBody>
      </p:sp>
      <p:pic>
        <p:nvPicPr>
          <p:cNvPr id="3" name="Рисунок 1"/>
          <p:cNvPicPr>
            <a:picLocks noChangeAspect="1"/>
          </p:cNvPicPr>
          <p:nvPr/>
        </p:nvPicPr>
        <p:blipFill>
          <a:blip r:embed="rId2">
            <a:extLst>
              <a:ext uri="{BEBA8EAE-BF5A-486C-A8C5-ECC9F3942E4B}">
                <a14:imgProps xmlns:a14="http://schemas.microsoft.com/office/drawing/2010/main">
                  <a14:imgLayer r:embed="rId3">
                    <a14:imgEffect>
                      <a14:backgroundRemoval t="0" b="100000" l="1000" r="100000"/>
                    </a14:imgEffect>
                  </a14:imgLayer>
                </a14:imgProps>
              </a:ext>
              <a:ext uri="{28A0092B-C50C-407E-A947-70E740481C1C}">
                <a14:useLocalDpi xmlns:a14="http://schemas.microsoft.com/office/drawing/2010/main" val="0"/>
              </a:ext>
            </a:extLst>
          </a:blip>
          <a:srcRect/>
          <a:stretch>
            <a:fillRect/>
          </a:stretch>
        </p:blipFill>
        <p:spPr bwMode="auto">
          <a:xfrm>
            <a:off x="4850029" y="2652254"/>
            <a:ext cx="514350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71485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29600" cy="5256584"/>
          </a:xfrm>
        </p:spPr>
        <p:txBody>
          <a:bodyPr>
            <a:normAutofit/>
          </a:bodyPr>
          <a:lstStyle/>
          <a:p>
            <a:pPr marL="0" indent="0" algn="just">
              <a:spcBef>
                <a:spcPct val="0"/>
              </a:spcBef>
              <a:buFont typeface="Wingdings 2" pitchFamily="18" charset="2"/>
              <a:buNone/>
            </a:pPr>
            <a:r>
              <a:rPr lang="ru-RU" sz="40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Нетрадиционные изобразительные техники </a:t>
            </a:r>
            <a:r>
              <a:rPr lang="ru-RU" b="1" dirty="0" smtClean="0">
                <a:latin typeface="Times New Roman" pitchFamily="18" charset="0"/>
                <a:cs typeface="Times New Roman" pitchFamily="18" charset="0"/>
              </a:rPr>
              <a:t>- это эффективное средство изображения, включающее новые художественно-выразительные приемы создания художественного образа, композиции и колорита, позволяющие обеспечить наибольшую выразительность образа в творческой работе, </a:t>
            </a:r>
          </a:p>
          <a:p>
            <a:pPr marL="0" indent="0" algn="just">
              <a:spcBef>
                <a:spcPct val="0"/>
              </a:spcBef>
              <a:buFont typeface="Wingdings 2" pitchFamily="18" charset="2"/>
              <a:buNone/>
            </a:pPr>
            <a:r>
              <a:rPr lang="ru-RU" b="1" dirty="0" smtClean="0">
                <a:latin typeface="Times New Roman" pitchFamily="18" charset="0"/>
                <a:cs typeface="Times New Roman" pitchFamily="18" charset="0"/>
              </a:rPr>
              <a:t>чтобы у детей не создавалось шаблона.</a:t>
            </a:r>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63503571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404664"/>
            <a:ext cx="8391306" cy="6084706"/>
          </a:xfrm>
        </p:spPr>
        <p:txBody>
          <a:bodyPr>
            <a:normAutofit fontScale="85000" lnSpcReduction="20000"/>
          </a:bodyPr>
          <a:lstStyle/>
          <a:p>
            <a:pPr marL="0" indent="0" algn="just">
              <a:buNone/>
            </a:pPr>
            <a:r>
              <a:rPr lang="ru-RU" dirty="0" smtClean="0">
                <a:latin typeface="Times New Roman" pitchFamily="18" charset="0"/>
                <a:cs typeface="Times New Roman" pitchFamily="18" charset="0"/>
              </a:rPr>
              <a:t>	Нетрадиционные техники рисования – открывают возможности развития у детей творческих способностей, фантазии, воображения. Только нетрадиционные приемы творчества позволяют каждому ребенку более полно раскрыть свои чувства и способности. Нетрадиционные методы рисования можно использовать не только на занятиях по </a:t>
            </a:r>
            <a:r>
              <a:rPr lang="ru-RU" dirty="0" err="1" smtClean="0">
                <a:latin typeface="Times New Roman" pitchFamily="18" charset="0"/>
                <a:cs typeface="Times New Roman" pitchFamily="18" charset="0"/>
              </a:rPr>
              <a:t>изодеятельности</a:t>
            </a:r>
            <a:r>
              <a:rPr lang="ru-RU" dirty="0" smtClean="0">
                <a:latin typeface="Times New Roman" pitchFamily="18" charset="0"/>
                <a:cs typeface="Times New Roman" pitchFamily="18" charset="0"/>
              </a:rPr>
              <a:t>, но и на других занятиях и в свободное от занятий время. Интерес у детей появляется, когда все занятия проводятся комбинированными.</a:t>
            </a:r>
          </a:p>
          <a:p>
            <a:pPr marL="0" indent="0" algn="just">
              <a:buNone/>
            </a:pPr>
            <a:r>
              <a:rPr lang="ru-RU" dirty="0" smtClean="0">
                <a:latin typeface="Times New Roman" pitchFamily="18" charset="0"/>
                <a:cs typeface="Times New Roman" pitchFamily="18" charset="0"/>
              </a:rPr>
              <a:t>	В результате использования нетрадиционных способов рисования дети приобретают знания, умения, навыки; учатся чувствовать и применять цвет, форму, линию.</a:t>
            </a:r>
          </a:p>
          <a:p>
            <a:pPr marL="0" indent="0" algn="just">
              <a:buNone/>
            </a:pP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08720"/>
            <a:ext cx="4464496" cy="5184576"/>
          </a:xfrm>
        </p:spPr>
        <p:txBody>
          <a:bodyPr>
            <a:noAutofit/>
          </a:bodyPr>
          <a:lstStyle/>
          <a:p>
            <a:pPr algn="l">
              <a:spcBef>
                <a:spcPts val="0"/>
              </a:spcBef>
              <a:defRPr/>
            </a:pP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b="1" i="1" dirty="0">
                <a:latin typeface="Times New Roman" pitchFamily="18" charset="0"/>
                <a:cs typeface="Times New Roman" pitchFamily="18" charset="0"/>
              </a:rPr>
              <a:t>Средства выразительности: </a:t>
            </a:r>
            <a:br>
              <a:rPr lang="ru-RU" sz="2000" b="1" i="1" dirty="0">
                <a:latin typeface="Times New Roman" pitchFamily="18" charset="0"/>
                <a:cs typeface="Times New Roman" pitchFamily="18" charset="0"/>
              </a:rPr>
            </a:br>
            <a:r>
              <a:rPr lang="ru-RU" sz="2000" dirty="0">
                <a:latin typeface="Times New Roman" pitchFamily="18" charset="0"/>
                <a:cs typeface="Times New Roman" pitchFamily="18" charset="0"/>
              </a:rPr>
              <a:t>пятно, точка, короткая линия, цвет.</a:t>
            </a:r>
            <a:br>
              <a:rPr lang="ru-RU" sz="2000" dirty="0">
                <a:latin typeface="Times New Roman" pitchFamily="18" charset="0"/>
                <a:cs typeface="Times New Roman" pitchFamily="18" charset="0"/>
              </a:rPr>
            </a:br>
            <a:r>
              <a:rPr lang="ru-RU" sz="2000" b="1" i="1" dirty="0">
                <a:latin typeface="Times New Roman" pitchFamily="18" charset="0"/>
                <a:cs typeface="Times New Roman" pitchFamily="18" charset="0"/>
              </a:rPr>
              <a:t>Материалы: </a:t>
            </a:r>
            <a:r>
              <a:rPr lang="ru-RU" sz="2000" dirty="0">
                <a:latin typeface="Times New Roman" pitchFamily="18" charset="0"/>
                <a:cs typeface="Times New Roman" pitchFamily="18" charset="0"/>
              </a:rPr>
              <a:t>мисочки с гуашью, плотная бумага любого цвета, небольшие листы, салфетки.</a:t>
            </a:r>
            <a:br>
              <a:rPr lang="ru-RU" sz="2000" dirty="0">
                <a:latin typeface="Times New Roman" pitchFamily="18" charset="0"/>
                <a:cs typeface="Times New Roman" pitchFamily="18" charset="0"/>
              </a:rPr>
            </a:br>
            <a:r>
              <a:rPr lang="ru-RU" sz="2000" b="1" i="1" dirty="0">
                <a:latin typeface="Times New Roman" pitchFamily="18" charset="0"/>
                <a:cs typeface="Times New Roman" pitchFamily="18" charset="0"/>
              </a:rPr>
              <a:t>Способ получения изображения: </a:t>
            </a:r>
            <a:r>
              <a:rPr lang="ru-RU" sz="2000" dirty="0">
                <a:latin typeface="Times New Roman" pitchFamily="18" charset="0"/>
                <a:cs typeface="Times New Roman" pitchFamily="18" charset="0"/>
              </a:rPr>
              <a:t>ребенок опускает в гуашь пальчик и наносит точки, пятнышки на бумагу. На каждый пальчик набирается краска разного цвета. После работы пальчики вытираются салфеткой, затем гуашь легко смывается.</a:t>
            </a:r>
            <a:br>
              <a:rPr lang="ru-RU" sz="2000" dirty="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Объект 2"/>
          <p:cNvSpPr>
            <a:spLocks noGrp="1"/>
          </p:cNvSpPr>
          <p:nvPr>
            <p:ph idx="1"/>
          </p:nvPr>
        </p:nvSpPr>
        <p:spPr>
          <a:xfrm>
            <a:off x="467544" y="1196752"/>
            <a:ext cx="4392488" cy="4525963"/>
          </a:xfrm>
        </p:spPr>
        <p:txBody>
          <a:bodyPr/>
          <a:lstStyle/>
          <a:p>
            <a:endParaRPr lang="ru-RU" dirty="0"/>
          </a:p>
        </p:txBody>
      </p:sp>
      <p:sp>
        <p:nvSpPr>
          <p:cNvPr id="6" name="Заголовок 1"/>
          <p:cNvSpPr txBox="1">
            <a:spLocks/>
          </p:cNvSpPr>
          <p:nvPr/>
        </p:nvSpPr>
        <p:spPr>
          <a:xfrm>
            <a:off x="323528"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48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Рисование пальчиками</a:t>
            </a:r>
            <a:endParaRPr lang="ru-RU" sz="48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smtClean="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rPr>
              <a:t>Рисование ладошкой.</a:t>
            </a:r>
            <a:endParaRPr lang="ru-RU" sz="4800" b="1" dirty="0">
              <a:ln w="10541" cmpd="sng">
                <a:solidFill>
                  <a:schemeClr val="tx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pitchFamily="18" charset="0"/>
              <a:cs typeface="Times New Roman" pitchFamily="18" charset="0"/>
            </a:endParaRPr>
          </a:p>
        </p:txBody>
      </p:sp>
      <p:sp>
        <p:nvSpPr>
          <p:cNvPr id="4" name="Прямоугольник 3"/>
          <p:cNvSpPr/>
          <p:nvPr/>
        </p:nvSpPr>
        <p:spPr>
          <a:xfrm>
            <a:off x="395536" y="1443841"/>
            <a:ext cx="8568952" cy="2308324"/>
          </a:xfrm>
          <a:prstGeom prst="rect">
            <a:avLst/>
          </a:prstGeom>
        </p:spPr>
        <p:txBody>
          <a:bodyPr wrap="square">
            <a:spAutoFit/>
          </a:bodyPr>
          <a:lstStyle/>
          <a:p>
            <a:r>
              <a:rPr lang="ru-RU" b="1" dirty="0">
                <a:latin typeface="Times New Roman" panose="02020603050405020304" pitchFamily="18" charset="0"/>
                <a:cs typeface="Times New Roman" panose="02020603050405020304" pitchFamily="18" charset="0"/>
              </a:rPr>
              <a:t>Средства выразительности: </a:t>
            </a:r>
            <a:r>
              <a:rPr lang="ru-RU" dirty="0" smtClean="0">
                <a:latin typeface="Times New Roman" panose="02020603050405020304" pitchFamily="18" charset="0"/>
                <a:cs typeface="Times New Roman" panose="02020603050405020304" pitchFamily="18" charset="0"/>
              </a:rPr>
              <a:t>пятно</a:t>
            </a:r>
            <a:r>
              <a:rPr lang="ru-RU" dirty="0">
                <a:latin typeface="Times New Roman" panose="02020603050405020304" pitchFamily="18" charset="0"/>
                <a:cs typeface="Times New Roman" panose="02020603050405020304" pitchFamily="18" charset="0"/>
              </a:rPr>
              <a:t>, цвет, фантастический силуэт.</a:t>
            </a:r>
          </a:p>
          <a:p>
            <a:r>
              <a:rPr lang="ru-RU" b="1" dirty="0">
                <a:latin typeface="Times New Roman" panose="02020603050405020304" pitchFamily="18" charset="0"/>
                <a:cs typeface="Times New Roman" panose="02020603050405020304" pitchFamily="18" charset="0"/>
              </a:rPr>
              <a:t>Материалы:</a:t>
            </a:r>
            <a:r>
              <a:rPr lang="ru-RU" dirty="0">
                <a:latin typeface="Times New Roman" panose="02020603050405020304" pitchFamily="18" charset="0"/>
                <a:cs typeface="Times New Roman" panose="02020603050405020304" pitchFamily="18" charset="0"/>
              </a:rPr>
              <a:t> широкие блюдечки с гуашью, кисть, плотная бумага любого цвета, листы большого формата, салфетки.</a:t>
            </a:r>
          </a:p>
          <a:p>
            <a:r>
              <a:rPr lang="ru-RU" b="1" dirty="0" smtClean="0">
                <a:latin typeface="Times New Roman" panose="02020603050405020304" pitchFamily="18" charset="0"/>
                <a:cs typeface="Times New Roman" panose="02020603050405020304" pitchFamily="18" charset="0"/>
              </a:rPr>
              <a:t>Способ </a:t>
            </a:r>
            <a:r>
              <a:rPr lang="ru-RU" b="1" dirty="0">
                <a:latin typeface="Times New Roman" panose="02020603050405020304" pitchFamily="18" charset="0"/>
                <a:cs typeface="Times New Roman" panose="02020603050405020304" pitchFamily="18" charset="0"/>
              </a:rPr>
              <a:t>получения изображения:</a:t>
            </a:r>
            <a:r>
              <a:rPr lang="ru-RU" dirty="0">
                <a:latin typeface="Times New Roman" panose="02020603050405020304" pitchFamily="18" charset="0"/>
                <a:cs typeface="Times New Roman" panose="02020603050405020304" pitchFamily="18" charset="0"/>
              </a:rPr>
              <a:t> ребенок опускает в гуашь ладошку (всю кисть) или окрашивает ее с помощью кисточки (с пяти лет) и делает отпечаток на бумаге. Рисуют и правой и левой руками, окрашенными разными цветами. После работы руки вытираются салфеткой, затем гуашь легко смывается.</a:t>
            </a:r>
          </a:p>
          <a:p>
            <a:endParaRPr lang="ru-RU"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320</TotalTime>
  <Words>618</Words>
  <Application>Microsoft Office PowerPoint</Application>
  <PresentationFormat>Экран (4:3)</PresentationFormat>
  <Paragraphs>57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Средства выразительности:  пятно, точка, короткая линия, цвет. Материалы: мисочки с гуашью, плотная бумага любого цвета, небольшие листы, салфетки. Способ получения изображения: ребенок опускает в гуашь пальчик и наносит точки, пятнышки на бумагу. На каждый пальчик набирается краска разного цвета. После работы пальчики вытираются салфеткой, затем гуашь легко смывается. </vt:lpstr>
      <vt:lpstr>Рисование ладошкой.</vt:lpstr>
      <vt:lpstr>Рисование ватными палочками</vt:lpstr>
      <vt:lpstr>Презентация PowerPoint</vt:lpstr>
      <vt:lpstr>Оттиск поролоном</vt:lpstr>
      <vt:lpstr>Презентация PowerPoint</vt:lpstr>
      <vt:lpstr>Оттиск мятой бумагой</vt:lpstr>
      <vt:lpstr>Презентация PowerPoint</vt:lpstr>
      <vt:lpstr>Работа с родителями по использованию нетрадиционных способов рисования</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user</dc:creator>
  <cp:lastModifiedBy>юзер</cp:lastModifiedBy>
  <cp:revision>35</cp:revision>
  <dcterms:created xsi:type="dcterms:W3CDTF">2015-05-04T16:32:07Z</dcterms:created>
  <dcterms:modified xsi:type="dcterms:W3CDTF">2019-01-27T07:42:21Z</dcterms:modified>
</cp:coreProperties>
</file>