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handoutMasterIdLst>
    <p:handoutMasterId r:id="rId17"/>
  </p:handoutMasterIdLst>
  <p:sldIdLst>
    <p:sldId id="256" r:id="rId2"/>
    <p:sldId id="259" r:id="rId3"/>
    <p:sldId id="258" r:id="rId4"/>
    <p:sldId id="257" r:id="rId5"/>
    <p:sldId id="261" r:id="rId6"/>
    <p:sldId id="263" r:id="rId7"/>
    <p:sldId id="262" r:id="rId8"/>
    <p:sldId id="264" r:id="rId9"/>
    <p:sldId id="265" r:id="rId10"/>
    <p:sldId id="266" r:id="rId11"/>
    <p:sldId id="267" r:id="rId12"/>
    <p:sldId id="270" r:id="rId13"/>
    <p:sldId id="268" r:id="rId14"/>
    <p:sldId id="269" r:id="rId15"/>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p:scale>
          <a:sx n="83" d="100"/>
          <a:sy n="83" d="100"/>
        </p:scale>
        <p:origin x="-108" y="-654"/>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en-US"/>
          </a:p>
        </p:txBody>
      </p:sp>
      <p:sp>
        <p:nvSpPr>
          <p:cNvPr id="3" name="Date Placeholder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en-US" smtClean="0"/>
              <a:t>4/2/2022</a:t>
            </a:fld>
            <a:endParaRPr lang="en-US"/>
          </a:p>
        </p:txBody>
      </p:sp>
      <p:sp>
        <p:nvSpPr>
          <p:cNvPr id="4" name="Footer Placeholder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en-US"/>
          </a:p>
        </p:txBody>
      </p:sp>
      <p:sp>
        <p:nvSpPr>
          <p:cNvPr id="5" name="Slide Number Placeholder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en-US" smtClean="0"/>
              <a:t>‹#›</a:t>
            </a:fld>
            <a:endParaRPr lang="en-US"/>
          </a:p>
        </p:txBody>
      </p:sp>
    </p:spTree>
    <p:extLst>
      <p:ext uri="{BB962C8B-B14F-4D97-AF65-F5344CB8AC3E}">
        <p14:creationId xmlns:p14="http://schemas.microsoft.com/office/powerpoint/2010/main" val="36469660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US"/>
          </a:p>
        </p:txBody>
      </p:sp>
      <p:sp>
        <p:nvSpPr>
          <p:cNvPr id="3" name="Slide Number Placeholder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en-US" smtClean="0"/>
              <a:t>4/2/2022</a:t>
            </a:fld>
            <a:endParaRPr lang="en-US"/>
          </a:p>
        </p:txBody>
      </p:sp>
      <p:sp>
        <p:nvSpPr>
          <p:cNvPr id="4" name="Slide Image Placeho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en-US"/>
          </a:p>
        </p:txBody>
      </p:sp>
      <p:sp>
        <p:nvSpPr>
          <p:cNvPr id="5" name="Note Placeholder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en-US" smtClean="0"/>
              <a:t>‹#›</a:t>
            </a:fld>
            <a:endParaRPr lang="en-US"/>
          </a:p>
        </p:txBody>
      </p:sp>
    </p:spTree>
    <p:extLst>
      <p:ext uri="{BB962C8B-B14F-4D97-AF65-F5344CB8AC3E}">
        <p14:creationId xmlns:p14="http://schemas.microsoft.com/office/powerpoint/2010/main" val="32597323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мещающий образ слайда 1"/>
          <p:cNvSpPr>
            <a:spLocks noGrp="1" noRot="1" noChangeAspect="1"/>
          </p:cNvSpPr>
          <p:nvPr>
            <p:ph type="sldImg" idx="2"/>
          </p:nvPr>
        </p:nvSpPr>
        <p:spPr/>
      </p:sp>
      <p:sp>
        <p:nvSpPr>
          <p:cNvPr id="3" name="Замещающий текст 2"/>
          <p:cNvSpPr>
            <a:spLocks noGrp="1"/>
          </p:cNvSpPr>
          <p:nvPr>
            <p:ph type="body" idx="3"/>
          </p:nvPr>
        </p:nvSpPr>
        <p:spPr/>
        <p:txBody>
          <a:bodyPr/>
          <a:lstStyle/>
          <a:p>
            <a:endParaRPr lang="ru-RU"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22962"/>
            <a:ext cx="9144000" cy="2187001"/>
          </a:xfrm>
        </p:spPr>
        <p:txBody>
          <a:bodyPr anchor="b">
            <a:normAutofit/>
          </a:bodyPr>
          <a:lstStyle>
            <a:lvl1pPr algn="ctr">
              <a:lnSpc>
                <a:spcPct val="130000"/>
              </a:lnSpc>
              <a:defRPr sz="6000">
                <a:effectLst/>
                <a:latin typeface="Calibri Light" panose="020F0302020204030204"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60FBDFE-C587-4B4C-A407-44438C67B59E}"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effectLst/>
                <a:latin typeface="Calibri Light" panose="020F0302020204030204" pitchFamily="34" charset="0"/>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60FBDFE-C587-4B4C-A407-44438C67B59E}" type="datetimeFigureOut">
              <a:rPr lang="en-US" smtClean="0"/>
              <a:t>4/2/2022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t>‹#›</a:t>
            </a:fld>
            <a:endParaRPr lang="en-US"/>
          </a:p>
        </p:txBody>
      </p:sp>
      <p:sp>
        <p:nvSpPr>
          <p:cNvPr id="7" name="Content Placeholder 6"/>
          <p:cNvSpPr>
            <a:spLocks noGrp="1"/>
          </p:cNvSpPr>
          <p:nvPr>
            <p:ph sz="quarter" idx="13"/>
          </p:nvPr>
        </p:nvSpPr>
        <p:spPr>
          <a:xfrm>
            <a:off x="838200" y="551543"/>
            <a:ext cx="10515600" cy="5558971"/>
          </a:xfrm>
        </p:spPr>
        <p:txBody>
          <a:bodyPr/>
          <a:lstStyle/>
          <a:p>
            <a:pPr lvl="0"/>
            <a:r>
              <a:rPr lang="en-US" dirty="0">
                <a:sym typeface="+mn-ea"/>
              </a:rPr>
              <a:t>Click to edit Master text styles</a:t>
            </a:r>
            <a:endParaRPr lang="en-US" dirty="0"/>
          </a:p>
          <a:p>
            <a:pPr lvl="1"/>
            <a:r>
              <a:rPr lang="en-US" dirty="0">
                <a:sym typeface="+mn-ea"/>
              </a:rPr>
              <a:t>Second level</a:t>
            </a:r>
            <a:endParaRPr lang="en-US" dirty="0"/>
          </a:p>
          <a:p>
            <a:pPr lvl="2"/>
            <a:r>
              <a:rPr lang="en-US" dirty="0">
                <a:sym typeface="+mn-ea"/>
              </a:rPr>
              <a:t>Third level</a:t>
            </a:r>
            <a:endParaRPr lang="en-US" dirty="0"/>
          </a:p>
          <a:p>
            <a:pPr lvl="3"/>
            <a:r>
              <a:rPr lang="en-US" dirty="0">
                <a:sym typeface="+mn-ea"/>
              </a:rPr>
              <a:t>Fourth level</a:t>
            </a:r>
            <a:endParaRPr lang="en-US" dirty="0"/>
          </a:p>
          <a:p>
            <a:pPr lvl="4"/>
            <a:r>
              <a:rPr lang="en-US" dirty="0">
                <a:sym typeface="+mn-ea"/>
              </a:rPr>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7700" y="258445"/>
            <a:ext cx="10515600" cy="1325563"/>
          </a:xfrm>
        </p:spPr>
        <p:txBody>
          <a:bodyPr anchor="ctr" anchorCtr="0">
            <a:normAutofit/>
          </a:bodyPr>
          <a:lstStyle>
            <a:lvl1pPr>
              <a:defRPr sz="4400" b="1">
                <a:effectLst/>
                <a:latin typeface="Calibri Light" panose="020F03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latin typeface="Calibri Light" panose="020F0302020204030204" pitchFamily="34" charset="0"/>
                <a:cs typeface="Calibri Light" panose="020F0302020204030204" pitchFamily="34" charset="0"/>
              </a:defRPr>
            </a:lvl1pPr>
            <a:lvl2pPr>
              <a:defRPr sz="2400">
                <a:solidFill>
                  <a:schemeClr val="tx1">
                    <a:lumMod val="75000"/>
                    <a:lumOff val="25000"/>
                  </a:schemeClr>
                </a:solidFill>
                <a:latin typeface="Calibri Light" panose="020F0302020204030204" pitchFamily="34" charset="0"/>
                <a:cs typeface="Calibri Light" panose="020F0302020204030204" pitchFamily="34" charset="0"/>
              </a:defRPr>
            </a:lvl2pPr>
            <a:lvl3pPr>
              <a:defRPr sz="2000">
                <a:solidFill>
                  <a:schemeClr val="tx1">
                    <a:lumMod val="75000"/>
                    <a:lumOff val="25000"/>
                  </a:schemeClr>
                </a:solidFill>
                <a:latin typeface="Calibri Light" panose="020F0302020204030204" pitchFamily="34" charset="0"/>
                <a:cs typeface="Calibri Light" panose="020F0302020204030204" pitchFamily="34" charset="0"/>
              </a:defRPr>
            </a:lvl3pPr>
            <a:lvl4pPr>
              <a:defRPr sz="1800">
                <a:solidFill>
                  <a:schemeClr val="tx1">
                    <a:lumMod val="75000"/>
                    <a:lumOff val="25000"/>
                  </a:schemeClr>
                </a:solidFill>
                <a:latin typeface="Calibri Light" panose="020F0302020204030204" pitchFamily="34" charset="0"/>
                <a:cs typeface="Calibri Light" panose="020F0302020204030204" pitchFamily="34" charset="0"/>
              </a:defRPr>
            </a:lvl4pPr>
            <a:lvl5pPr>
              <a:defRPr sz="1800">
                <a:solidFill>
                  <a:schemeClr val="tx1">
                    <a:lumMod val="75000"/>
                    <a:lumOff val="25000"/>
                  </a:schemeClr>
                </a:solidFill>
                <a:latin typeface="Calibri Light" panose="020F0302020204030204" pitchFamily="34" charset="0"/>
                <a:cs typeface="Calibri Light" panose="020F0302020204030204" pitchFamily="34" charset="0"/>
              </a:defRPr>
            </a:lvl5pPr>
          </a:lstStyle>
          <a:p>
            <a:pPr lvl="0"/>
            <a:r>
              <a:rPr lang="en-US" dirty="0" smtClean="0"/>
              <a:t>Click to edit Master text styles</a:t>
            </a:r>
          </a:p>
          <a:p>
            <a:pPr lvl="1"/>
            <a:r>
              <a:rPr lang="en-US" dirty="0"/>
              <a:t>Second level </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60FBDFE-C587-4B4C-A407-44438C67B59E}"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3750945"/>
            <a:ext cx="9843135" cy="811530"/>
          </a:xfrm>
        </p:spPr>
        <p:txBody>
          <a:bodyPr anchor="b">
            <a:noAutofit/>
          </a:bodyPr>
          <a:lstStyle>
            <a:lvl1pPr>
              <a:defRPr sz="6000">
                <a:effectLst/>
              </a:defRPr>
            </a:lvl1pPr>
          </a:lstStyle>
          <a:p>
            <a:r>
              <a:rPr lang="en-US" dirty="0" smtClean="0">
                <a:sym typeface="+mn-ea"/>
              </a:rPr>
              <a:t>Click to edit Master title style</a:t>
            </a:r>
          </a:p>
        </p:txBody>
      </p:sp>
      <p:sp>
        <p:nvSpPr>
          <p:cNvPr id="3" name="Text Placeholder 2"/>
          <p:cNvSpPr>
            <a:spLocks noGrp="1"/>
          </p:cNvSpPr>
          <p:nvPr>
            <p:ph type="body" idx="1"/>
          </p:nvPr>
        </p:nvSpPr>
        <p:spPr>
          <a:xfrm>
            <a:off x="831850" y="4610028"/>
            <a:ext cx="7321550" cy="647555"/>
          </a:xfrm>
        </p:spPr>
        <p:txBody>
          <a:bodyPr>
            <a:noAutofit/>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Slide Number Placeholder 3"/>
          <p:cNvSpPr>
            <a:spLocks noGrp="1"/>
          </p:cNvSpPr>
          <p:nvPr>
            <p:ph type="dt" sz="half" idx="10"/>
          </p:nvPr>
        </p:nvSpPr>
        <p:spPr/>
        <p:txBody>
          <a:bodyPr/>
          <a:lstStyle/>
          <a:p>
            <a:fld id="{760FBDFE-C587-4B4C-A407-44438C67B59E}"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47700" y="258445"/>
            <a:ext cx="10515600" cy="1325563"/>
          </a:xfrm>
        </p:spPr>
        <p:txBody>
          <a:bodyPr>
            <a:normAutofit/>
          </a:bodyPr>
          <a:lstStyle>
            <a:lvl1pPr>
              <a:defRPr sz="4400" b="0" i="0">
                <a:effectLst/>
              </a:defRPr>
            </a:lvl1pPr>
          </a:lstStyle>
          <a:p>
            <a:r>
              <a:rPr lang="en-US" dirty="0" smtClean="0">
                <a:sym typeface="+mn-ea"/>
              </a:rPr>
              <a:t>Click to edit Master title style</a:t>
            </a:r>
            <a:endParaRPr lang="en-US" dirty="0"/>
          </a:p>
        </p:txBody>
      </p:sp>
      <p:sp>
        <p:nvSpPr>
          <p:cNvPr id="3" name="Content Placeholder 2"/>
          <p:cNvSpPr>
            <a:spLocks noGrp="1"/>
          </p:cNvSpPr>
          <p:nvPr>
            <p:ph sz="half" idx="1"/>
          </p:nvPr>
        </p:nvSpPr>
        <p:spPr>
          <a:xfrm>
            <a:off x="647700" y="1825625"/>
            <a:ext cx="5181600" cy="4351338"/>
          </a:xfrm>
        </p:spPr>
        <p:txBody>
          <a:bodyPr>
            <a:normAutofit/>
          </a:bodyPr>
          <a:lstStyle>
            <a:lvl1pPr>
              <a:lnSpc>
                <a:spcPct val="150000"/>
              </a:lnSpc>
              <a:defRPr sz="2800">
                <a:solidFill>
                  <a:schemeClr val="tx1">
                    <a:lumMod val="75000"/>
                    <a:lumOff val="25000"/>
                  </a:schemeClr>
                </a:solidFill>
                <a:latin typeface="Calibri Light" panose="020F0302020204030204" pitchFamily="34" charset="0"/>
                <a:cs typeface="Calibri Light" panose="020F0302020204030204" pitchFamily="34" charset="0"/>
              </a:defRPr>
            </a:lvl1pPr>
            <a:lvl2pPr>
              <a:lnSpc>
                <a:spcPct val="150000"/>
              </a:lnSpc>
              <a:defRPr sz="2400">
                <a:solidFill>
                  <a:schemeClr val="tx1">
                    <a:lumMod val="75000"/>
                    <a:lumOff val="25000"/>
                  </a:schemeClr>
                </a:solidFill>
                <a:latin typeface="Calibri Light" panose="020F0302020204030204" pitchFamily="34" charset="0"/>
                <a:cs typeface="Calibri Light" panose="020F0302020204030204" pitchFamily="34" charset="0"/>
              </a:defRPr>
            </a:lvl2pPr>
            <a:lvl3pPr>
              <a:lnSpc>
                <a:spcPct val="150000"/>
              </a:lnSpc>
              <a:defRPr sz="2000">
                <a:solidFill>
                  <a:schemeClr val="tx1">
                    <a:lumMod val="75000"/>
                    <a:lumOff val="25000"/>
                  </a:schemeClr>
                </a:solidFill>
                <a:latin typeface="Calibri Light" panose="020F0302020204030204" pitchFamily="34" charset="0"/>
                <a:cs typeface="Calibri Light" panose="020F0302020204030204" pitchFamily="34" charset="0"/>
              </a:defRPr>
            </a:lvl3pPr>
            <a:lvl4pPr>
              <a:lnSpc>
                <a:spcPct val="150000"/>
              </a:lnSpc>
              <a:defRPr sz="1800">
                <a:solidFill>
                  <a:schemeClr val="tx1">
                    <a:lumMod val="75000"/>
                    <a:lumOff val="25000"/>
                  </a:schemeClr>
                </a:solidFill>
                <a:latin typeface="Calibri Light" panose="020F0302020204030204" pitchFamily="34" charset="0"/>
                <a:cs typeface="Calibri Light" panose="020F0302020204030204" pitchFamily="34" charset="0"/>
              </a:defRPr>
            </a:lvl4pPr>
            <a:lvl5pPr>
              <a:lnSpc>
                <a:spcPct val="150000"/>
              </a:lnSpc>
              <a:defRPr sz="1800">
                <a:solidFill>
                  <a:schemeClr val="tx1">
                    <a:lumMod val="75000"/>
                    <a:lumOff val="25000"/>
                  </a:schemeClr>
                </a:solidFill>
                <a:latin typeface="Calibri Light" panose="020F0302020204030204" pitchFamily="34" charset="0"/>
                <a:cs typeface="Calibri Light" panose="020F03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981700" y="1825625"/>
            <a:ext cx="5181600" cy="4351338"/>
          </a:xfrm>
        </p:spPr>
        <p:txBody>
          <a:bodyPr>
            <a:normAutofit/>
          </a:bodyPr>
          <a:lstStyle>
            <a:lvl1pPr>
              <a:lnSpc>
                <a:spcPct val="150000"/>
              </a:lnSpc>
              <a:defRPr kumimoji="0" lang="en-US" sz="2800" b="0" i="0" u="none" strike="noStrike" kern="1200" cap="none" spc="0" normalizeH="0" baseline="0" noProof="1" dirty="0">
                <a:solidFill>
                  <a:schemeClr val="tx1">
                    <a:lumMod val="75000"/>
                    <a:lumOff val="25000"/>
                  </a:schemeClr>
                </a:solidFill>
                <a:latin typeface="Calibri Light" panose="020F0302020204030204" pitchFamily="34" charset="0"/>
                <a:ea typeface="+mn-ea"/>
                <a:cs typeface="+mn-cs"/>
              </a:defRPr>
            </a:lvl1pPr>
            <a:lvl2pPr>
              <a:lnSpc>
                <a:spcPct val="150000"/>
              </a:lnSpc>
              <a:defRPr sz="2400">
                <a:solidFill>
                  <a:schemeClr val="tx1">
                    <a:lumMod val="75000"/>
                    <a:lumOff val="25000"/>
                  </a:schemeClr>
                </a:solidFill>
              </a:defRPr>
            </a:lvl2pPr>
            <a:lvl3pPr>
              <a:lnSpc>
                <a:spcPct val="150000"/>
              </a:lnSpc>
              <a:defRPr sz="2000">
                <a:solidFill>
                  <a:schemeClr val="tx1">
                    <a:lumMod val="75000"/>
                    <a:lumOff val="25000"/>
                  </a:schemeClr>
                </a:solidFill>
              </a:defRPr>
            </a:lvl3pPr>
            <a:lvl4pPr>
              <a:lnSpc>
                <a:spcPct val="150000"/>
              </a:lnSpc>
              <a:defRPr sz="2000">
                <a:solidFill>
                  <a:schemeClr val="tx1">
                    <a:lumMod val="75000"/>
                    <a:lumOff val="25000"/>
                  </a:schemeClr>
                </a:solidFill>
              </a:defRPr>
            </a:lvl4pPr>
            <a:lvl5pPr>
              <a:lnSpc>
                <a:spcPct val="150000"/>
              </a:lnSpc>
              <a:defRPr sz="2000">
                <a:solidFill>
                  <a:schemeClr val="tx1">
                    <a:lumMod val="75000"/>
                    <a:lumOff val="25000"/>
                  </a:schemeClr>
                </a:solidFill>
              </a:defRPr>
            </a:lvl5pPr>
          </a:lstStyle>
          <a:p>
            <a:pPr lvl="0"/>
            <a:r>
              <a:rPr lang="en-US" dirty="0"/>
              <a:t>Click to edit Master text styles</a:t>
            </a:r>
          </a:p>
          <a:p>
            <a:pPr lvl="1"/>
            <a:r>
              <a:rPr lang="en-US" dirty="0">
                <a:sym typeface="+mn-ea"/>
              </a:rPr>
              <a:t>Second level</a:t>
            </a:r>
            <a:endParaRPr lang="en-US" dirty="0"/>
          </a:p>
          <a:p>
            <a:pPr lvl="2"/>
            <a:r>
              <a:rPr lang="en-US" dirty="0">
                <a:sym typeface="+mn-ea"/>
              </a:rPr>
              <a:t>Third level</a:t>
            </a:r>
            <a:endParaRPr lang="en-US" dirty="0"/>
          </a:p>
          <a:p>
            <a:pPr lvl="3"/>
            <a:r>
              <a:rPr lang="en-US" dirty="0">
                <a:sym typeface="+mn-ea"/>
              </a:rPr>
              <a:t>Fourth level</a:t>
            </a:r>
            <a:endParaRPr lang="en-US" dirty="0"/>
          </a:p>
          <a:p>
            <a:pPr lvl="4"/>
            <a:r>
              <a:rPr lang="en-US" dirty="0">
                <a:sym typeface="+mn-ea"/>
              </a:rPr>
              <a:t>Fifth level</a:t>
            </a:r>
            <a:endParaRPr lang="en-US" dirty="0"/>
          </a:p>
        </p:txBody>
      </p:sp>
      <p:sp>
        <p:nvSpPr>
          <p:cNvPr id="5" name="Date Placeholder 4"/>
          <p:cNvSpPr>
            <a:spLocks noGrp="1"/>
          </p:cNvSpPr>
          <p:nvPr>
            <p:ph type="dt" sz="half" idx="10"/>
          </p:nvPr>
        </p:nvSpPr>
        <p:spPr/>
        <p:txBody>
          <a:bodyPr/>
          <a:lstStyle/>
          <a:p>
            <a:fld id="{760FBDFE-C587-4B4C-A407-44438C67B59E}" type="datetimeFigureOut">
              <a:rPr lang="en-US" smtClean="0"/>
              <a:t>4/2/2022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sz="4400"/>
            </a:lvl1pPr>
          </a:lstStyle>
          <a:p>
            <a:r>
              <a:rPr lang="en-US" dirty="0" smtClean="0">
                <a:sym typeface="+mn-ea"/>
              </a:rPr>
              <a:t>Click to edit Master title style</a:t>
            </a:r>
            <a:endParaRPr lang="en-US"/>
          </a:p>
        </p:txBody>
      </p:sp>
      <p:sp>
        <p:nvSpPr>
          <p:cNvPr id="3" name="Text Placeholder 2"/>
          <p:cNvSpPr>
            <a:spLocks noGrp="1"/>
          </p:cNvSpPr>
          <p:nvPr>
            <p:ph type="body" idx="1"/>
          </p:nvPr>
        </p:nvSpPr>
        <p:spPr>
          <a:xfrm>
            <a:off x="839788" y="1744961"/>
            <a:ext cx="5157787" cy="823912"/>
          </a:xfrm>
        </p:spPr>
        <p:txBody>
          <a:bodyPr anchor="b"/>
          <a:lstStyle>
            <a:lvl1pPr marL="0" indent="0">
              <a:buNone/>
              <a:defRPr sz="2400" b="1">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615609"/>
            <a:ext cx="5157787" cy="357405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内容占位符 5"/>
          <p:cNvSpPr>
            <a:spLocks noGrp="1"/>
          </p:cNvSpPr>
          <p:nvPr>
            <p:ph sz="quarter" idx="4"/>
          </p:nvPr>
        </p:nvSpPr>
        <p:spPr>
          <a:xfrm>
            <a:off x="6172200" y="2615609"/>
            <a:ext cx="5183188" cy="3574054"/>
          </a:xfrm>
        </p:spPr>
        <p:txBody>
          <a:bodyPr/>
          <a:lstStyle/>
          <a:p>
            <a:pPr lvl="0"/>
            <a:r>
              <a:rPr lang="en-US" dirty="0">
                <a:sym typeface="+mn-ea"/>
              </a:rPr>
              <a:t>Click to edit Master text styles</a:t>
            </a:r>
            <a:endParaRPr lang="en-US" dirty="0"/>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760FBDFE-C587-4B4C-A407-44438C67B59E}" type="datetimeFigureOut">
              <a:rPr lang="en-US" smtClean="0"/>
              <a:t>4/2/2022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2766219"/>
            <a:ext cx="10515600" cy="1325563"/>
          </a:xfrm>
        </p:spPr>
        <p:txBody>
          <a:bodyPr>
            <a:normAutofit/>
          </a:bodyPr>
          <a:lstStyle>
            <a:lvl1pPr algn="ctr">
              <a:defRPr sz="4400" b="0">
                <a:effectLst/>
                <a:latin typeface="Calibri Light" panose="020F0302020204030204" pitchFamily="34" charset="0"/>
                <a:cs typeface="Calibri Light" panose="020F0302020204030204" pitchFamily="34"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760FBDFE-C587-4B4C-A407-44438C67B59E}" type="datetimeFigureOut">
              <a:rPr lang="en-US" smtClean="0"/>
              <a:t>4/2/2022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FBDFE-C587-4B4C-A407-44438C67B59E}" type="datetimeFigureOut">
              <a:rPr lang="en-US" smtClean="0"/>
              <a:t>4/2/2022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6747" y="127000"/>
            <a:ext cx="4165200" cy="1600200"/>
          </a:xfrm>
        </p:spPr>
        <p:txBody>
          <a:bodyPr anchor="ctr" anchorCtr="0">
            <a:normAutofit/>
          </a:bodyPr>
          <a:lstStyle>
            <a:lvl1pPr>
              <a:defRPr sz="3200" b="0">
                <a:effectLst/>
                <a:latin typeface="Calibri Light" panose="020F0302020204030204" pitchFamily="34" charset="0"/>
                <a:cs typeface="Calibri Light" panose="020F0302020204030204" pitchFamily="34" charset="0"/>
              </a:defRPr>
            </a:lvl1pPr>
          </a:lstStyle>
          <a:p>
            <a:r>
              <a:rPr lang="en-US" dirty="0"/>
              <a:t>Click to edit Master title style</a:t>
            </a:r>
          </a:p>
        </p:txBody>
      </p:sp>
      <p:sp>
        <p:nvSpPr>
          <p:cNvPr id="3" name="Picture Placeholder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9EFD9D74-47D9-4702-A33C-335B63B48DBF}" type="datetimeFigureOut">
              <a:rPr lang="en-US" smtClean="0"/>
              <a:t>4/2/2022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BC47A4-756D-490B-A52F-7D9E2C9FC05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24484" y="365125"/>
            <a:ext cx="1529316" cy="5811838"/>
          </a:xfrm>
        </p:spPr>
        <p:txBody>
          <a:bodyPr vert="eaVert">
            <a:normAutofit/>
          </a:bodyPr>
          <a:lstStyle>
            <a:lvl1pPr>
              <a:defRPr sz="4400"/>
            </a:lvl1pPr>
          </a:lstStyle>
          <a:p>
            <a:r>
              <a:rPr lang="en-US"/>
              <a:t>Click to edit Master title style</a:t>
            </a:r>
          </a:p>
        </p:txBody>
      </p:sp>
      <p:sp>
        <p:nvSpPr>
          <p:cNvPr id="3" name="Vertical Text Placeholder 2"/>
          <p:cNvSpPr>
            <a:spLocks noGrp="1"/>
          </p:cNvSpPr>
          <p:nvPr>
            <p:ph type="body" orient="vert" idx="1"/>
          </p:nvPr>
        </p:nvSpPr>
        <p:spPr>
          <a:xfrm>
            <a:off x="838200" y="365125"/>
            <a:ext cx="8879958"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60FBDFE-C587-4B4C-A407-44438C67B59E}" type="datetimeFigureOut">
              <a:rPr lang="en-US" smtClean="0"/>
              <a:t>4/2/2022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70">
          <a:fgClr>
            <a:schemeClr val="accent6">
              <a:lumMod val="75000"/>
            </a:schemeClr>
          </a:fgClr>
          <a:bgClr>
            <a:schemeClr val="accent6">
              <a:lumMod val="20000"/>
              <a:lumOff val="80000"/>
            </a:schemeClr>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lang="en-US" dirty="0" smtClean="0"/>
              <a:t>Click to edit Master text styles</a:t>
            </a:r>
          </a:p>
          <a:p>
            <a:pPr lvl="1"/>
            <a:r>
              <a:rPr lang="en-US" dirty="0" smtClean="0"/>
              <a:t>Second level</a:t>
            </a:r>
          </a:p>
          <a:p>
            <a:pPr lvl="2"/>
            <a:r>
              <a:rPr lang="en-US" dirty="0" smtClean="0"/>
              <a:t>Third level</a:t>
            </a:r>
            <a:endParaRPr lang="en-US" dirty="0"/>
          </a:p>
          <a:p>
            <a:pPr lvl="3"/>
            <a:r>
              <a:rPr lang="en-US" dirty="0" smtClean="0"/>
              <a:t>Fourth level</a:t>
            </a:r>
            <a:endParaRPr lang="en-US" dirty="0"/>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baseline="0">
                <a:solidFill>
                  <a:schemeClr val="tx1">
                    <a:tint val="75000"/>
                  </a:schemeClr>
                </a:solidFill>
              </a:defRPr>
            </a:lvl1pPr>
          </a:lstStyle>
          <a:p>
            <a:fld id="{760FBDFE-C587-4B4C-A407-44438C67B59E}" type="datetimeFigureOut">
              <a:rPr lang="en-US" smtClean="0"/>
              <a:t>4/2/2022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latin typeface="Calibri Light" panose="020F0302020204030204" pitchFamily="34" charset="0"/>
                <a:cs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latin typeface="Calibri Light" panose="020F0302020204030204" pitchFamily="34" charset="0"/>
                <a:cs typeface="Calibri Light" panose="020F0302020204030204" pitchFamily="34" charset="0"/>
              </a:defRPr>
            </a:lvl1pPr>
          </a:lstStyle>
          <a:p>
            <a:fld id="{49AE70B2-8BF9-45C0-BB95-33D1B9D3A854}"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Calibri Light" panose="020F0302020204030204" pitchFamily="34" charset="0"/>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2800" b="0" kern="1200">
          <a:solidFill>
            <a:schemeClr val="tx1"/>
          </a:solidFill>
          <a:latin typeface="Calibri Light" panose="020F03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Light" panose="020F03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effectLst/>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effectLst/>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effectLst/>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1219835" y="1334770"/>
            <a:ext cx="9448165" cy="1866265"/>
          </a:xfrm>
          <a:solidFill>
            <a:schemeClr val="accent6">
              <a:lumMod val="60000"/>
              <a:lumOff val="40000"/>
            </a:schemeClr>
          </a:solidFill>
        </p:spPr>
        <p:txBody>
          <a:bodyPr>
            <a:normAutofit fontScale="90000"/>
          </a:bodyPr>
          <a:lstStyle/>
          <a:p>
            <a:r>
              <a:rPr lang="ru-RU" altLang="en-US" sz="3555" b="1">
                <a:solidFill>
                  <a:schemeClr val="accent6">
                    <a:lumMod val="50000"/>
                  </a:schemeClr>
                </a:solidFill>
              </a:rPr>
              <a:t>Использование </a:t>
            </a:r>
            <a:r>
              <a:rPr lang="ru-RU" altLang="en-US" sz="3555" b="1">
                <a:solidFill>
                  <a:schemeClr val="accent6">
                    <a:lumMod val="50000"/>
                  </a:schemeClr>
                </a:solidFill>
                <a:sym typeface="+mn-ea"/>
              </a:rPr>
              <a:t>программно-методического комплекса</a:t>
            </a:r>
            <a:br>
              <a:rPr lang="ru-RU" altLang="en-US" sz="3555" b="1">
                <a:solidFill>
                  <a:schemeClr val="accent6">
                    <a:lumMod val="50000"/>
                  </a:schemeClr>
                </a:solidFill>
                <a:sym typeface="+mn-ea"/>
              </a:rPr>
            </a:br>
            <a:r>
              <a:rPr lang="ru-RU" altLang="en-US" sz="3555" b="1">
                <a:solidFill>
                  <a:schemeClr val="accent6">
                    <a:lumMod val="50000"/>
                  </a:schemeClr>
                </a:solidFill>
                <a:sym typeface="+mn-ea"/>
              </a:rPr>
              <a:t>«МЕРСИБО»</a:t>
            </a:r>
            <a:r>
              <a:rPr lang="ru-RU" altLang="en-US" sz="3555" b="1">
                <a:solidFill>
                  <a:schemeClr val="accent6">
                    <a:lumMod val="50000"/>
                  </a:schemeClr>
                </a:solidFill>
              </a:rPr>
              <a:t> со старшими дошкольниками </a:t>
            </a:r>
          </a:p>
        </p:txBody>
      </p:sp>
      <p:pic>
        <p:nvPicPr>
          <p:cNvPr id="6" name="Изображение 5"/>
          <p:cNvPicPr>
            <a:picLocks noChangeAspect="1"/>
          </p:cNvPicPr>
          <p:nvPr/>
        </p:nvPicPr>
        <p:blipFill>
          <a:blip r:embed="rId2"/>
          <a:stretch>
            <a:fillRect/>
          </a:stretch>
        </p:blipFill>
        <p:spPr>
          <a:xfrm>
            <a:off x="1037590" y="3394075"/>
            <a:ext cx="5489575" cy="3175635"/>
          </a:xfrm>
          <a:prstGeom prst="roundRect">
            <a:avLst/>
          </a:prstGeom>
          <a:ln w="76200">
            <a:solidFill>
              <a:schemeClr val="accent6">
                <a:lumMod val="50000"/>
              </a:schemeClr>
            </a:solidFill>
          </a:ln>
        </p:spPr>
      </p:pic>
      <p:sp>
        <p:nvSpPr>
          <p:cNvPr id="2" name="Текстовое поле 1"/>
          <p:cNvSpPr txBox="1"/>
          <p:nvPr/>
        </p:nvSpPr>
        <p:spPr>
          <a:xfrm>
            <a:off x="2265680" y="252095"/>
            <a:ext cx="7085330" cy="829945"/>
          </a:xfrm>
          <a:prstGeom prst="rect">
            <a:avLst/>
          </a:prstGeom>
          <a:solidFill>
            <a:schemeClr val="accent6">
              <a:lumMod val="20000"/>
              <a:lumOff val="80000"/>
            </a:schemeClr>
          </a:solidFill>
        </p:spPr>
        <p:txBody>
          <a:bodyPr wrap="square" rtlCol="0" anchor="t">
            <a:spAutoFit/>
          </a:bodyPr>
          <a:lstStyle/>
          <a:p>
            <a:pPr algn="ctr"/>
            <a:r>
              <a:rPr lang="ru-RU" altLang="en-US" sz="1600">
                <a:solidFill>
                  <a:schemeClr val="accent6"/>
                </a:solidFill>
              </a:rPr>
              <a:t>МУ «Комитет по образованию Администрации г. Улан-Удэ» Муниципальное автономное дошкольное образовательное учреждение детский сад № 113 «Капитошка» комбинированного вида г. Улан-Удэ</a:t>
            </a:r>
          </a:p>
        </p:txBody>
      </p:sp>
      <p:sp>
        <p:nvSpPr>
          <p:cNvPr id="4" name="Текстовое поле 3"/>
          <p:cNvSpPr txBox="1"/>
          <p:nvPr/>
        </p:nvSpPr>
        <p:spPr>
          <a:xfrm>
            <a:off x="7193915" y="4163695"/>
            <a:ext cx="4215765" cy="1322070"/>
          </a:xfrm>
          <a:prstGeom prst="rect">
            <a:avLst/>
          </a:prstGeom>
          <a:solidFill>
            <a:schemeClr val="accent6">
              <a:lumMod val="20000"/>
              <a:lumOff val="80000"/>
            </a:schemeClr>
          </a:solidFill>
        </p:spPr>
        <p:txBody>
          <a:bodyPr wrap="square" rtlCol="0" anchor="t">
            <a:spAutoFit/>
          </a:bodyPr>
          <a:lstStyle/>
          <a:p>
            <a:r>
              <a:rPr lang="ru-RU" altLang="en-US" sz="2000" dirty="0">
                <a:solidFill>
                  <a:schemeClr val="accent6"/>
                </a:solidFill>
              </a:rPr>
              <a:t>Подготовили: Воспитатель логопедической группы МАДОУ д/с №113 «</a:t>
            </a:r>
            <a:r>
              <a:rPr lang="ru-RU" altLang="en-US" sz="2000" dirty="0" err="1">
                <a:solidFill>
                  <a:schemeClr val="accent6"/>
                </a:solidFill>
              </a:rPr>
              <a:t>Капитошка</a:t>
            </a:r>
            <a:r>
              <a:rPr lang="ru-RU" altLang="en-US" sz="2000" dirty="0">
                <a:solidFill>
                  <a:schemeClr val="accent6"/>
                </a:solidFill>
              </a:rPr>
              <a:t>» </a:t>
            </a:r>
          </a:p>
          <a:p>
            <a:r>
              <a:rPr lang="ru-RU" altLang="en-US" sz="2000" dirty="0" smtClean="0">
                <a:solidFill>
                  <a:schemeClr val="accent6"/>
                </a:solidFill>
              </a:rPr>
              <a:t>Недорезова </a:t>
            </a:r>
            <a:r>
              <a:rPr lang="ru-RU" altLang="en-US" sz="2000" smtClean="0">
                <a:solidFill>
                  <a:schemeClr val="accent6"/>
                </a:solidFill>
              </a:rPr>
              <a:t>Валентина Игоревна</a:t>
            </a:r>
            <a:endParaRPr lang="ru-RU" altLang="en-US" sz="2000" dirty="0">
              <a:solidFill>
                <a:schemeClr val="accent6"/>
              </a:solidFill>
            </a:endParaRPr>
          </a:p>
        </p:txBody>
      </p:sp>
    </p:spTree>
  </p:cSld>
  <p:clrMapOvr>
    <a:masterClrMapping/>
  </p:clrMapOvr>
  <mc:AlternateContent xmlns:mc="http://schemas.openxmlformats.org/markup-compatibility/2006">
    <mc:Choice xmlns:p159="http://schemas.microsoft.com/office/powerpoint/2015/09/main" xmlns="" Requires="p159">
      <p:transition xmlns:p14="http://schemas.microsoft.com/office/powerpoint/2010/main" p14:dur="2000">
        <p159:morph option="byObject"/>
      </p:transition>
    </mc:Choice>
    <mc:Fallback>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sz="half" idx="1"/>
          </p:nvPr>
        </p:nvSpPr>
        <p:spPr>
          <a:xfrm>
            <a:off x="275590" y="368935"/>
            <a:ext cx="11640820" cy="5857240"/>
          </a:xfrm>
          <a:solidFill>
            <a:schemeClr val="accent6">
              <a:lumMod val="20000"/>
              <a:lumOff val="80000"/>
            </a:schemeClr>
          </a:solidFill>
        </p:spPr>
        <p:txBody>
          <a:bodyPr/>
          <a:lstStyle/>
          <a:p>
            <a:r>
              <a:rPr lang="ru-RU" altLang="en-US"/>
              <a:t>Пятый блок игр формирует у детей дошкольного возраста элементарные математические представления. Дети с большим интересом осваивают подобные игры и, незаметно для себя, постигают азы математики.</a:t>
            </a:r>
          </a:p>
        </p:txBody>
      </p:sp>
      <p:pic>
        <p:nvPicPr>
          <p:cNvPr id="4" name="Замещающее содержимое 3"/>
          <p:cNvPicPr>
            <a:picLocks noGrp="1" noChangeAspect="1"/>
          </p:cNvPicPr>
          <p:nvPr>
            <p:ph sz="half" idx="2"/>
          </p:nvPr>
        </p:nvPicPr>
        <p:blipFill>
          <a:blip r:embed="rId2"/>
          <a:stretch>
            <a:fillRect/>
          </a:stretch>
        </p:blipFill>
        <p:spPr>
          <a:xfrm>
            <a:off x="553720" y="2580005"/>
            <a:ext cx="5181600" cy="3886835"/>
          </a:xfrm>
          <a:prstGeom prst="rect">
            <a:avLst/>
          </a:prstGeom>
        </p:spPr>
      </p:pic>
      <p:pic>
        <p:nvPicPr>
          <p:cNvPr id="6" name="Изображение 5"/>
          <p:cNvPicPr>
            <a:picLocks noChangeAspect="1"/>
          </p:cNvPicPr>
          <p:nvPr/>
        </p:nvPicPr>
        <p:blipFill>
          <a:blip r:embed="rId3"/>
          <a:stretch>
            <a:fillRect/>
          </a:stretch>
        </p:blipFill>
        <p:spPr>
          <a:xfrm>
            <a:off x="6502400" y="2652395"/>
            <a:ext cx="5085715" cy="381444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sz="half" idx="1"/>
          </p:nvPr>
        </p:nvSpPr>
        <p:spPr>
          <a:xfrm>
            <a:off x="356870" y="212090"/>
            <a:ext cx="11651615" cy="4362450"/>
          </a:xfrm>
          <a:solidFill>
            <a:schemeClr val="accent6">
              <a:lumMod val="20000"/>
              <a:lumOff val="80000"/>
            </a:schemeClr>
          </a:solidFill>
        </p:spPr>
        <p:txBody>
          <a:bodyPr>
            <a:normAutofit fontScale="87500" lnSpcReduction="20000"/>
          </a:bodyPr>
          <a:lstStyle/>
          <a:p>
            <a:r>
              <a:rPr lang="ru-RU" altLang="en-US"/>
              <a:t>Данный комплекс активно применяется на занятиях по развитию речи, , по обучению дошкольников чтению. Известно, что одной из важных составляющих обучения чтению является хорошо развитый фонематический слух. Фонематический слух - это способность выделять, воспроизводить, различать звуки речи; другими словами, это речевой слух. Если у детей хорошо развит фонематический слух, то у них, как следует, не возникает проблем с письмом, русским языком, потому что они привыкли к этой возможности анализировать слово, его составляющие.</a:t>
            </a:r>
          </a:p>
          <a:p>
            <a:r>
              <a:rPr lang="ru-RU" altLang="en-US"/>
              <a:t> </a:t>
            </a:r>
          </a:p>
        </p:txBody>
      </p:sp>
      <p:pic>
        <p:nvPicPr>
          <p:cNvPr id="5" name="Замещающее содержимое 4" descr="IMG_20210325_154701"/>
          <p:cNvPicPr>
            <a:picLocks noGrp="1" noChangeAspect="1"/>
          </p:cNvPicPr>
          <p:nvPr>
            <p:ph sz="half" idx="2"/>
          </p:nvPr>
        </p:nvPicPr>
        <p:blipFill>
          <a:blip r:embed="rId2"/>
          <a:stretch>
            <a:fillRect/>
          </a:stretch>
        </p:blipFill>
        <p:spPr>
          <a:xfrm>
            <a:off x="733425" y="3467100"/>
            <a:ext cx="4145280" cy="3108960"/>
          </a:xfrm>
          <a:prstGeom prst="rect">
            <a:avLst/>
          </a:prstGeom>
        </p:spPr>
      </p:pic>
      <p:pic>
        <p:nvPicPr>
          <p:cNvPr id="7" name="Изображение 6" descr="IMG_20210325_153513"/>
          <p:cNvPicPr>
            <a:picLocks noChangeAspect="1"/>
          </p:cNvPicPr>
          <p:nvPr/>
        </p:nvPicPr>
        <p:blipFill>
          <a:blip r:embed="rId3"/>
          <a:stretch>
            <a:fillRect/>
          </a:stretch>
        </p:blipFill>
        <p:spPr>
          <a:xfrm>
            <a:off x="6824345" y="3496310"/>
            <a:ext cx="4106545" cy="30797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987425" y="673100"/>
            <a:ext cx="10175875" cy="5504180"/>
          </a:xfrm>
          <a:solidFill>
            <a:schemeClr val="accent6">
              <a:lumMod val="40000"/>
              <a:lumOff val="60000"/>
            </a:schemeClr>
          </a:solidFill>
        </p:spPr>
        <p:txBody>
          <a:bodyPr>
            <a:normAutofit/>
          </a:bodyPr>
          <a:lstStyle/>
          <a:p>
            <a:r>
              <a:rPr lang="ru-RU" altLang="en-US">
                <a:sym typeface="+mn-ea"/>
              </a:rPr>
              <a:t>Комплекс «Мерсибо» содержит большое количество игр, помогающих дошкольникам разобраться в таких вопросах, как: гласные и согласные звуки; первый звук - последний звук; звук и буква, слог и слово. Стоит отметить, что первым этапом формирования фонематического слуха является узнавание и различение неречевых звуков (шумов, голосов животных, музыкальных инструментов). Это основа для развития фонематического слуха. Хочу акцентировать ваше внимание на игре «Морские сердца» (неречевой слух), цель которой является восприятие не только звука, но и ритма. Необходимо подобрать парочки морских коньков, у которых сердца бьются одинаково. Найти пары одинаковых сердечных ритмов может только тот ребенок, у которого хорошо развит слух. Игра в первый раз вызвала затруднения, тут нужно потренироваться.</a:t>
            </a:r>
            <a:endParaRPr lang="ru-RU" altLang="en-US"/>
          </a:p>
          <a:p>
            <a:endParaRPr lang="ru-RU"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647700" y="1825625"/>
            <a:ext cx="10515600" cy="2834005"/>
          </a:xfrm>
          <a:solidFill>
            <a:schemeClr val="accent6">
              <a:lumMod val="20000"/>
              <a:lumOff val="80000"/>
            </a:schemeClr>
          </a:solidFill>
        </p:spPr>
        <p:txBody>
          <a:bodyPr/>
          <a:lstStyle/>
          <a:p>
            <a:pPr algn="ctr"/>
            <a:r>
              <a:rPr lang="ru-RU" altLang="en-US" b="1">
                <a:solidFill>
                  <a:schemeClr val="tx2"/>
                </a:solidFill>
              </a:rPr>
              <a:t>Таким образом, использование информационных технологий в коррекционном процессе позволяет разумно сочетать традиционные и современные средства и методы обучения, повысить интерес детей к изучаемому материалу и качество коррекционной работы, значительно облегчает деятельность учителя – логопеда и воспитателя.</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44855" y="258445"/>
            <a:ext cx="10418445" cy="2200275"/>
          </a:xfrm>
          <a:solidFill>
            <a:schemeClr val="accent6">
              <a:lumMod val="75000"/>
            </a:schemeClr>
          </a:solidFill>
        </p:spPr>
        <p:txBody>
          <a:bodyPr>
            <a:normAutofit/>
          </a:bodyPr>
          <a:lstStyle/>
          <a:p>
            <a:pPr algn="ctr"/>
            <a:r>
              <a:rPr lang="ru-RU" altLang="en-US" sz="7200">
                <a:solidFill>
                  <a:srgbClr val="002060"/>
                </a:solidFill>
                <a:sym typeface="+mn-ea"/>
              </a:rPr>
              <a:t>Спасибо за внимание!!!</a:t>
            </a:r>
            <a:endParaRPr lang="ru-RU" altLang="en-US" sz="7200">
              <a:solidFill>
                <a:srgbClr val="002060"/>
              </a:solidFill>
            </a:endParaRPr>
          </a:p>
        </p:txBody>
      </p:sp>
      <p:pic>
        <p:nvPicPr>
          <p:cNvPr id="7" name="Замещающее содержимое 6"/>
          <p:cNvPicPr>
            <a:picLocks noGrp="1" noChangeAspect="1"/>
          </p:cNvPicPr>
          <p:nvPr>
            <p:ph idx="1"/>
          </p:nvPr>
        </p:nvPicPr>
        <p:blipFill>
          <a:blip r:embed="rId2"/>
          <a:srcRect l="865" t="-1124" r="-865" b="10886"/>
          <a:stretch>
            <a:fillRect/>
          </a:stretch>
        </p:blipFill>
        <p:spPr>
          <a:xfrm>
            <a:off x="2945765" y="2665095"/>
            <a:ext cx="5578475" cy="3926840"/>
          </a:xfrm>
          <a:prstGeom prst="round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lstStyle/>
          <a:p>
            <a:endParaRPr lang="ru-RU" altLang="en-US"/>
          </a:p>
        </p:txBody>
      </p:sp>
      <p:sp>
        <p:nvSpPr>
          <p:cNvPr id="3" name="Замещающее содержимое 2"/>
          <p:cNvSpPr>
            <a:spLocks noGrp="1"/>
          </p:cNvSpPr>
          <p:nvPr>
            <p:ph sz="half" idx="1"/>
          </p:nvPr>
        </p:nvSpPr>
        <p:spPr>
          <a:xfrm>
            <a:off x="647700" y="3452495"/>
            <a:ext cx="10055225" cy="2590800"/>
          </a:xfrm>
          <a:solidFill>
            <a:schemeClr val="accent6">
              <a:lumMod val="20000"/>
              <a:lumOff val="80000"/>
            </a:schemeClr>
          </a:solidFill>
        </p:spPr>
        <p:txBody>
          <a:bodyPr>
            <a:normAutofit fontScale="77500" lnSpcReduction="10000"/>
          </a:bodyPr>
          <a:lstStyle/>
          <a:p>
            <a:r>
              <a:rPr lang="ru-RU" altLang="en-US" b="1">
                <a:solidFill>
                  <a:srgbClr val="002060"/>
                </a:solidFill>
              </a:rPr>
              <a:t>Программно-дидактический комплекс «Мерсибо Плюс» содержит 93 игры и упражнения для индивидуальной и групповой работы с детьми. В играх яркие персонажи и сказочные сюжеты, которые мотивируют ребенка заниматься, развивают навыки в игровой среде и доступно объясняют новые понятия. Игры подойдут в качестве бонуса в конце занятий, для начала новой темы и закрепления пройденной.</a:t>
            </a:r>
          </a:p>
        </p:txBody>
      </p:sp>
      <p:sp>
        <p:nvSpPr>
          <p:cNvPr id="5" name="Прямоугольник 4"/>
          <p:cNvSpPr/>
          <p:nvPr/>
        </p:nvSpPr>
        <p:spPr>
          <a:xfrm>
            <a:off x="459740" y="213360"/>
            <a:ext cx="5530215" cy="2959100"/>
          </a:xfrm>
          <a:prstGeom prst="rect">
            <a:avLst/>
          </a:prstGeom>
          <a:solidFill>
            <a:srgbClr val="00B05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en-US" sz="2800" b="1">
                <a:solidFill>
                  <a:schemeClr val="accent6">
                    <a:lumMod val="50000"/>
                  </a:schemeClr>
                </a:solidFill>
                <a:sym typeface="+mn-ea"/>
              </a:rPr>
              <a:t>Обучающий игровой портал Мерсибо создан в помощь родителям, желающим, чтобы ребенок правильно, гармонично и своевременно развивался. </a:t>
            </a:r>
            <a:endParaRPr lang="ru-RU" altLang="en-US" sz="2800"/>
          </a:p>
        </p:txBody>
      </p:sp>
      <p:pic>
        <p:nvPicPr>
          <p:cNvPr id="6" name="Замещающее содержимое 5"/>
          <p:cNvPicPr>
            <a:picLocks noGrp="1" noChangeAspect="1"/>
          </p:cNvPicPr>
          <p:nvPr>
            <p:ph sz="half" idx="2"/>
          </p:nvPr>
        </p:nvPicPr>
        <p:blipFill>
          <a:blip r:embed="rId2"/>
          <a:srcRect l="13358" r="12659"/>
          <a:stretch>
            <a:fillRect/>
          </a:stretch>
        </p:blipFill>
        <p:spPr>
          <a:xfrm>
            <a:off x="7451090" y="258445"/>
            <a:ext cx="3833495" cy="291465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7700" y="258445"/>
            <a:ext cx="10347325" cy="1278255"/>
          </a:xfrm>
          <a:solidFill>
            <a:schemeClr val="accent6"/>
          </a:solidFill>
          <a:ln>
            <a:solidFill>
              <a:schemeClr val="accent6">
                <a:lumMod val="75000"/>
              </a:schemeClr>
            </a:solidFill>
            <a:prstDash val="solid"/>
          </a:ln>
        </p:spPr>
        <p:txBody>
          <a:bodyPr>
            <a:normAutofit fontScale="90000"/>
          </a:bodyPr>
          <a:lstStyle/>
          <a:p>
            <a:pPr algn="ctr"/>
            <a:r>
              <a:rPr lang="ru-RU" altLang="en-US">
                <a:gradFill>
                  <a:gsLst>
                    <a:gs pos="0">
                      <a:srgbClr val="012D86"/>
                    </a:gs>
                    <a:gs pos="100000">
                      <a:srgbClr val="0E2557"/>
                    </a:gs>
                  </a:gsLst>
                  <a:lin scaled="0"/>
                </a:gradFill>
                <a:sym typeface="+mn-ea"/>
              </a:rPr>
              <a:t/>
            </a:r>
            <a:br>
              <a:rPr lang="ru-RU" altLang="en-US">
                <a:gradFill>
                  <a:gsLst>
                    <a:gs pos="0">
                      <a:srgbClr val="012D86"/>
                    </a:gs>
                    <a:gs pos="100000">
                      <a:srgbClr val="0E2557"/>
                    </a:gs>
                  </a:gsLst>
                  <a:lin scaled="0"/>
                </a:gradFill>
                <a:sym typeface="+mn-ea"/>
              </a:rPr>
            </a:br>
            <a:r>
              <a:rPr lang="ru-RU" altLang="en-US">
                <a:gradFill>
                  <a:gsLst>
                    <a:gs pos="0">
                      <a:srgbClr val="012D86"/>
                    </a:gs>
                    <a:gs pos="100000">
                      <a:srgbClr val="0E2557"/>
                    </a:gs>
                  </a:gsLst>
                  <a:lin scaled="0"/>
                </a:gradFill>
                <a:latin typeface="Chiller" panose="04020404031007020602" charset="0"/>
                <a:cs typeface="Chiller" panose="04020404031007020602" charset="0"/>
                <a:sym typeface="+mn-ea"/>
              </a:rPr>
              <a:t>Главные направления обучения</a:t>
            </a:r>
            <a:r>
              <a:rPr lang="ru-RU" altLang="en-US">
                <a:gradFill>
                  <a:gsLst>
                    <a:gs pos="0">
                      <a:srgbClr val="012D86"/>
                    </a:gs>
                    <a:gs pos="100000">
                      <a:srgbClr val="0E2557"/>
                    </a:gs>
                  </a:gsLst>
                  <a:lin scaled="0"/>
                </a:gradFill>
                <a:sym typeface="+mn-ea"/>
              </a:rPr>
              <a:t>:</a:t>
            </a:r>
            <a:r>
              <a:rPr lang="ru-RU" altLang="en-US" b="1">
                <a:gradFill>
                  <a:gsLst>
                    <a:gs pos="0">
                      <a:srgbClr val="012D86"/>
                    </a:gs>
                    <a:gs pos="100000">
                      <a:srgbClr val="0E2557"/>
                    </a:gs>
                  </a:gsLst>
                  <a:lin scaled="0"/>
                </a:gradFill>
              </a:rPr>
              <a:t/>
            </a:r>
            <a:br>
              <a:rPr lang="ru-RU" altLang="en-US" b="1">
                <a:gradFill>
                  <a:gsLst>
                    <a:gs pos="0">
                      <a:srgbClr val="012D86"/>
                    </a:gs>
                    <a:gs pos="100000">
                      <a:srgbClr val="0E2557"/>
                    </a:gs>
                  </a:gsLst>
                  <a:lin scaled="0"/>
                </a:gradFill>
              </a:rPr>
            </a:br>
            <a:endParaRPr lang="ru-RU" altLang="en-US" b="1">
              <a:gradFill>
                <a:gsLst>
                  <a:gs pos="0">
                    <a:srgbClr val="012D86"/>
                  </a:gs>
                  <a:gs pos="100000">
                    <a:srgbClr val="0E2557"/>
                  </a:gs>
                </a:gsLst>
                <a:lin scaled="0"/>
              </a:gradFill>
            </a:endParaRPr>
          </a:p>
        </p:txBody>
      </p:sp>
      <p:sp>
        <p:nvSpPr>
          <p:cNvPr id="3" name="Замещающее содержимое 2"/>
          <p:cNvSpPr>
            <a:spLocks noGrp="1"/>
          </p:cNvSpPr>
          <p:nvPr>
            <p:ph idx="1"/>
          </p:nvPr>
        </p:nvSpPr>
        <p:spPr>
          <a:solidFill>
            <a:schemeClr val="accent6">
              <a:lumMod val="20000"/>
              <a:lumOff val="80000"/>
            </a:schemeClr>
          </a:solidFill>
        </p:spPr>
        <p:txBody>
          <a:bodyPr>
            <a:normAutofit fontScale="90000" lnSpcReduction="10000"/>
          </a:bodyPr>
          <a:lstStyle/>
          <a:p>
            <a:endParaRPr lang="ru-RU" altLang="en-US" b="1">
              <a:gradFill>
                <a:gsLst>
                  <a:gs pos="0">
                    <a:srgbClr val="012D86"/>
                  </a:gs>
                  <a:gs pos="100000">
                    <a:srgbClr val="0E2557"/>
                  </a:gs>
                </a:gsLst>
                <a:lin scaled="0"/>
              </a:gradFill>
            </a:endParaRPr>
          </a:p>
          <a:p>
            <a:pPr marL="342900" indent="-342900">
              <a:buFont typeface="Wingdings" panose="05000000000000000000" charset="0"/>
              <a:buChar char="v"/>
            </a:pPr>
            <a:r>
              <a:rPr lang="ru-RU" altLang="en-US" b="1">
                <a:gradFill>
                  <a:gsLst>
                    <a:gs pos="0">
                      <a:srgbClr val="012D86"/>
                    </a:gs>
                    <a:gs pos="100000">
                      <a:srgbClr val="0E2557"/>
                    </a:gs>
                  </a:gsLst>
                  <a:lin scaled="0"/>
                </a:gradFill>
              </a:rPr>
              <a:t>Развитие внимания, зрительно-моторной координации, познавательной активности;</a:t>
            </a:r>
          </a:p>
          <a:p>
            <a:pPr marL="342900" indent="-342900">
              <a:buFont typeface="Wingdings" panose="05000000000000000000" charset="0"/>
              <a:buChar char="v"/>
            </a:pPr>
            <a:r>
              <a:rPr lang="ru-RU" altLang="en-US" b="1">
                <a:gradFill>
                  <a:gsLst>
                    <a:gs pos="0">
                      <a:srgbClr val="012D86"/>
                    </a:gs>
                    <a:gs pos="100000">
                      <a:srgbClr val="0E2557"/>
                    </a:gs>
                  </a:gsLst>
                  <a:lin scaled="0"/>
                </a:gradFill>
              </a:rPr>
              <a:t>Развитие логического мышления;</a:t>
            </a:r>
          </a:p>
          <a:p>
            <a:pPr marL="342900" indent="-342900">
              <a:buFont typeface="Wingdings" panose="05000000000000000000" charset="0"/>
              <a:buChar char="v"/>
            </a:pPr>
            <a:r>
              <a:rPr lang="ru-RU" altLang="en-US" b="1">
                <a:gradFill>
                  <a:gsLst>
                    <a:gs pos="0">
                      <a:srgbClr val="012D86"/>
                    </a:gs>
                    <a:gs pos="100000">
                      <a:srgbClr val="0E2557"/>
                    </a:gs>
                  </a:gsLst>
                  <a:lin scaled="0"/>
                </a:gradFill>
              </a:rPr>
              <a:t>Обучение цифрам;</a:t>
            </a:r>
          </a:p>
          <a:p>
            <a:pPr marL="342900" indent="-342900">
              <a:buFont typeface="Wingdings" panose="05000000000000000000" charset="0"/>
              <a:buChar char="v"/>
            </a:pPr>
            <a:r>
              <a:rPr lang="ru-RU" altLang="en-US" b="1">
                <a:gradFill>
                  <a:gsLst>
                    <a:gs pos="0">
                      <a:srgbClr val="012D86"/>
                    </a:gs>
                    <a:gs pos="100000">
                      <a:srgbClr val="0E2557"/>
                    </a:gs>
                  </a:gsLst>
                  <a:lin scaled="0"/>
                </a:gradFill>
              </a:rPr>
              <a:t>Стимуляция связной речи;</a:t>
            </a:r>
          </a:p>
          <a:p>
            <a:pPr marL="342900" indent="-342900">
              <a:buFont typeface="Wingdings" panose="05000000000000000000" charset="0"/>
              <a:buChar char="v"/>
            </a:pPr>
            <a:r>
              <a:rPr lang="ru-RU" altLang="en-US" b="1">
                <a:gradFill>
                  <a:gsLst>
                    <a:gs pos="0">
                      <a:srgbClr val="012D86"/>
                    </a:gs>
                    <a:gs pos="100000">
                      <a:srgbClr val="0E2557"/>
                    </a:gs>
                  </a:gsLst>
                  <a:lin scaled="0"/>
                </a:gradFill>
              </a:rPr>
              <a:t>Способствование развитию воображения и нестандартного мышления;</a:t>
            </a:r>
          </a:p>
          <a:p>
            <a:pPr marL="342900" indent="-342900">
              <a:buFont typeface="Wingdings" panose="05000000000000000000" charset="0"/>
              <a:buChar char="v"/>
            </a:pPr>
            <a:r>
              <a:rPr lang="ru-RU" altLang="en-US" b="1">
                <a:gradFill>
                  <a:gsLst>
                    <a:gs pos="0">
                      <a:srgbClr val="012D86"/>
                    </a:gs>
                    <a:gs pos="100000">
                      <a:srgbClr val="0E2557"/>
                    </a:gs>
                  </a:gsLst>
                  <a:lin scaled="0"/>
                </a:gradFill>
              </a:rPr>
              <a:t>Визуализирование акустического компонента речи;</a:t>
            </a:r>
          </a:p>
          <a:p>
            <a:pPr marL="342900" indent="-342900">
              <a:buFont typeface="Wingdings" panose="05000000000000000000" charset="0"/>
              <a:buChar char="v"/>
            </a:pPr>
            <a:r>
              <a:rPr lang="ru-RU" altLang="en-US" b="1">
                <a:gradFill>
                  <a:gsLst>
                    <a:gs pos="0">
                      <a:srgbClr val="012D86"/>
                    </a:gs>
                    <a:gs pos="100000">
                      <a:srgbClr val="0E2557"/>
                    </a:gs>
                  </a:gsLst>
                  <a:lin scaled="0"/>
                </a:gradFill>
              </a:rPr>
              <a:t>Развитие памяти;</a:t>
            </a:r>
          </a:p>
          <a:p>
            <a:pPr marL="342900" indent="-342900">
              <a:buFont typeface="Wingdings" panose="05000000000000000000" charset="0"/>
              <a:buChar char="v"/>
            </a:pPr>
            <a:r>
              <a:rPr lang="ru-RU" altLang="en-US" b="1">
                <a:gradFill>
                  <a:gsLst>
                    <a:gs pos="0">
                      <a:srgbClr val="012D86"/>
                    </a:gs>
                    <a:gs pos="100000">
                      <a:srgbClr val="0E2557"/>
                    </a:gs>
                  </a:gsLst>
                  <a:lin scaled="0"/>
                </a:gradFill>
              </a:rPr>
              <a:t>Повышение мотивации к занятиям.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idx="1"/>
          </p:nvPr>
        </p:nvSpPr>
        <p:spPr>
          <a:xfrm>
            <a:off x="563880" y="563880"/>
            <a:ext cx="10599420" cy="5697855"/>
          </a:xfrm>
          <a:solidFill>
            <a:schemeClr val="accent6">
              <a:lumMod val="20000"/>
              <a:lumOff val="80000"/>
            </a:schemeClr>
          </a:solidFill>
        </p:spPr>
        <p:txBody>
          <a:bodyPr>
            <a:noAutofit/>
          </a:bodyPr>
          <a:lstStyle/>
          <a:p>
            <a:pPr marL="457200" indent="-457200">
              <a:buFont typeface="Wingdings" panose="05000000000000000000" charset="0"/>
              <a:buChar char="ü"/>
            </a:pPr>
            <a:r>
              <a:rPr lang="ru-RU" altLang="en-US" sz="2700" b="1"/>
              <a:t>Набор интерактивных игр предназначен для эффективной работы педагогов с детьми в условиях детского учреждения, где есть кабинеты, оборудованные интерактивной панелью.</a:t>
            </a:r>
          </a:p>
          <a:p>
            <a:pPr marL="457200" indent="-457200">
              <a:buFont typeface="Wingdings" panose="05000000000000000000" charset="0"/>
              <a:buChar char="ü"/>
            </a:pPr>
            <a:r>
              <a:rPr lang="ru-RU" altLang="en-US" sz="2700" b="1"/>
              <a:t>Игры способствуют развитию речи, логического мышления, зрительного и слухового внимания, а также улучшают память, обучают чтению и математическим навыкам.</a:t>
            </a:r>
          </a:p>
          <a:p>
            <a:pPr marL="457200" indent="-457200">
              <a:buFont typeface="Wingdings" panose="05000000000000000000" charset="0"/>
              <a:buChar char="ü"/>
            </a:pPr>
            <a:r>
              <a:rPr lang="ru-RU" altLang="en-US" sz="2700" b="1"/>
              <a:t>Игры активно способствуют расширению словарного запаса и представлению об окружающем мире.</a:t>
            </a:r>
          </a:p>
          <a:p>
            <a:pPr marL="457200" indent="-457200">
              <a:buFont typeface="Wingdings" panose="05000000000000000000" charset="0"/>
              <a:buChar char="ü"/>
            </a:pPr>
            <a:r>
              <a:rPr lang="ru-RU" altLang="en-US" sz="2700" b="1"/>
              <a:t>Интерактивные игры разработаны с учетом всех требований ФГОС и могут быть использованы в работе современных специалистов, применяющих методы и технологии ИКТ в своей практике. «Мерсибо пинтерактив» используют логопеды, воспитатели, психологи, учителя начальных классов, педагоги дополнительного образования и коррекционных классов.</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7700" y="258445"/>
            <a:ext cx="10515600" cy="1145540"/>
          </a:xfrm>
          <a:solidFill>
            <a:schemeClr val="accent6">
              <a:lumMod val="60000"/>
              <a:lumOff val="40000"/>
            </a:schemeClr>
          </a:solidFill>
        </p:spPr>
        <p:txBody>
          <a:bodyPr>
            <a:normAutofit fontScale="90000"/>
          </a:bodyPr>
          <a:lstStyle/>
          <a:p>
            <a:pPr algn="ctr"/>
            <a:r>
              <a:rPr lang="ru-RU" altLang="en-US">
                <a:ln w="22225">
                  <a:solidFill>
                    <a:schemeClr val="accent2"/>
                  </a:solidFill>
                  <a:prstDash val="solid"/>
                </a:ln>
                <a:solidFill>
                  <a:schemeClr val="accent6">
                    <a:lumMod val="50000"/>
                  </a:schemeClr>
                </a:solidFill>
                <a:effectLst/>
                <a:sym typeface="+mn-ea"/>
              </a:rPr>
              <a:t>Главные особенности комплекса</a:t>
            </a:r>
            <a:r>
              <a:rPr lang="ru-RU" altLang="en-US">
                <a:ln w="22225">
                  <a:solidFill>
                    <a:schemeClr val="accent2"/>
                  </a:solidFill>
                  <a:prstDash val="solid"/>
                </a:ln>
                <a:solidFill>
                  <a:schemeClr val="accent6">
                    <a:lumMod val="50000"/>
                  </a:schemeClr>
                </a:solidFill>
                <a:effectLst/>
              </a:rPr>
              <a:t/>
            </a:r>
            <a:br>
              <a:rPr lang="ru-RU" altLang="en-US">
                <a:ln w="22225">
                  <a:solidFill>
                    <a:schemeClr val="accent2"/>
                  </a:solidFill>
                  <a:prstDash val="solid"/>
                </a:ln>
                <a:solidFill>
                  <a:schemeClr val="accent6">
                    <a:lumMod val="50000"/>
                  </a:schemeClr>
                </a:solidFill>
                <a:effectLst/>
              </a:rPr>
            </a:br>
            <a:endParaRPr lang="ru-RU" altLang="en-US">
              <a:ln w="22225">
                <a:solidFill>
                  <a:schemeClr val="accent2"/>
                </a:solidFill>
                <a:prstDash val="solid"/>
              </a:ln>
              <a:solidFill>
                <a:schemeClr val="accent6">
                  <a:lumMod val="50000"/>
                </a:schemeClr>
              </a:solidFill>
              <a:effectLst/>
            </a:endParaRPr>
          </a:p>
        </p:txBody>
      </p:sp>
      <p:sp>
        <p:nvSpPr>
          <p:cNvPr id="3" name="Замещающее содержимое 2"/>
          <p:cNvSpPr>
            <a:spLocks noGrp="1"/>
          </p:cNvSpPr>
          <p:nvPr>
            <p:ph idx="1"/>
          </p:nvPr>
        </p:nvSpPr>
        <p:spPr/>
        <p:txBody>
          <a:bodyPr/>
          <a:lstStyle/>
          <a:p>
            <a:r>
              <a:rPr lang="ru-RU" altLang="en-US" b="1"/>
              <a:t>Игры для занятий с небольшими группами от 2 до 8 детей.</a:t>
            </a:r>
          </a:p>
          <a:p>
            <a:r>
              <a:rPr lang="ru-RU" altLang="en-US" b="1"/>
              <a:t>Задания стимулируют детей взаимодействовать: договариваться, распределять роли в команде, объединять усилия или корректно соревноваться.</a:t>
            </a:r>
          </a:p>
          <a:p>
            <a:r>
              <a:rPr lang="ru-RU" altLang="en-US" b="1"/>
              <a:t>Разработано специально для интерактивного оборудования.</a:t>
            </a:r>
          </a:p>
          <a:p>
            <a:r>
              <a:rPr lang="ru-RU" altLang="en-US" b="1"/>
              <a:t>Учтены особенности групповых занятий на интерактивных столах и панелях. Все игры поддерживают режим «Мультитач» (множественных касаний экрана).</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sz="half" idx="1"/>
          </p:nvPr>
        </p:nvSpPr>
        <p:spPr>
          <a:xfrm>
            <a:off x="707390" y="332105"/>
            <a:ext cx="11229975" cy="3903345"/>
          </a:xfrm>
          <a:solidFill>
            <a:schemeClr val="accent6">
              <a:lumMod val="20000"/>
              <a:lumOff val="80000"/>
            </a:schemeClr>
          </a:solidFill>
        </p:spPr>
        <p:txBody>
          <a:bodyPr>
            <a:normAutofit fontScale="90000"/>
          </a:bodyPr>
          <a:lstStyle/>
          <a:p>
            <a:r>
              <a:rPr lang="ru-RU" altLang="en-US"/>
              <a:t>В играх используются яркие персонажи и сказочные сюжеты, которые мотивируют ребенка заниматься, развивают навыки в игровой среде и доступно объясняют новые понятия. Игры применяют в качестве бонуса в конце занятия, для начала новой темы или закрепление пройденной . Комплекс содержит игры и упражнения по пяти направлениям: фонематическое восприятие, речевое развитие, чтение, познавательное развитие, математика.</a:t>
            </a:r>
          </a:p>
        </p:txBody>
      </p:sp>
      <p:pic>
        <p:nvPicPr>
          <p:cNvPr id="4" name="Замещающее содержимое 3"/>
          <p:cNvPicPr>
            <a:picLocks noGrp="1" noChangeAspect="1"/>
          </p:cNvPicPr>
          <p:nvPr>
            <p:ph sz="half" idx="2"/>
          </p:nvPr>
        </p:nvPicPr>
        <p:blipFill>
          <a:blip r:embed="rId2"/>
          <a:stretch>
            <a:fillRect/>
          </a:stretch>
        </p:blipFill>
        <p:spPr>
          <a:xfrm>
            <a:off x="6637020" y="3809365"/>
            <a:ext cx="5181600" cy="2914650"/>
          </a:xfrm>
          <a:prstGeom prst="rect">
            <a:avLst/>
          </a:prstGeom>
        </p:spPr>
      </p:pic>
      <p:pic>
        <p:nvPicPr>
          <p:cNvPr id="6" name="Изображение 5"/>
          <p:cNvPicPr>
            <a:picLocks noChangeAspect="1"/>
          </p:cNvPicPr>
          <p:nvPr/>
        </p:nvPicPr>
        <p:blipFill>
          <a:blip r:embed="rId3"/>
          <a:stretch>
            <a:fillRect/>
          </a:stretch>
        </p:blipFill>
        <p:spPr>
          <a:xfrm>
            <a:off x="974090" y="3888740"/>
            <a:ext cx="4572635" cy="277876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sz="half" idx="1"/>
          </p:nvPr>
        </p:nvSpPr>
        <p:spPr>
          <a:xfrm>
            <a:off x="272415" y="224155"/>
            <a:ext cx="10890885" cy="5953125"/>
          </a:xfrm>
          <a:solidFill>
            <a:schemeClr val="accent6">
              <a:lumMod val="20000"/>
              <a:lumOff val="80000"/>
            </a:schemeClr>
          </a:solidFill>
        </p:spPr>
        <p:txBody>
          <a:bodyPr>
            <a:normAutofit/>
          </a:bodyPr>
          <a:lstStyle/>
          <a:p>
            <a:r>
              <a:rPr lang="ru-RU" altLang="en-US"/>
              <a:t>Игры на развитие фонематического восприятия помогают ребенку развивать свой слух, обостряют слуховое внимание, а также расширяет словарный запас. Герои этих замечательных игр учат ребенка выделять гласные звуки, находить ударение, определять наличие и место звука в слове, анализировать его звуко – буквенный состав.</a:t>
            </a:r>
          </a:p>
        </p:txBody>
      </p:sp>
      <p:pic>
        <p:nvPicPr>
          <p:cNvPr id="4" name="Замещающее содержимое 3" descr="IMG_20210325_153127"/>
          <p:cNvPicPr>
            <a:picLocks noGrp="1" noChangeAspect="1"/>
          </p:cNvPicPr>
          <p:nvPr>
            <p:ph sz="half" idx="2"/>
          </p:nvPr>
        </p:nvPicPr>
        <p:blipFill>
          <a:blip r:embed="rId3"/>
          <a:stretch>
            <a:fillRect/>
          </a:stretch>
        </p:blipFill>
        <p:spPr>
          <a:xfrm>
            <a:off x="6673850" y="3566795"/>
            <a:ext cx="4963160" cy="3157855"/>
          </a:xfrm>
          <a:prstGeom prst="rect">
            <a:avLst/>
          </a:prstGeom>
        </p:spPr>
      </p:pic>
      <p:pic>
        <p:nvPicPr>
          <p:cNvPr id="6" name="Изображение 5" descr="IMG_20210325_160354"/>
          <p:cNvPicPr>
            <a:picLocks noChangeAspect="1"/>
          </p:cNvPicPr>
          <p:nvPr/>
        </p:nvPicPr>
        <p:blipFill>
          <a:blip r:embed="rId4"/>
          <a:stretch>
            <a:fillRect/>
          </a:stretch>
        </p:blipFill>
        <p:spPr>
          <a:xfrm>
            <a:off x="1856105" y="3768725"/>
            <a:ext cx="3671570" cy="275399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sz="half" idx="1"/>
          </p:nvPr>
        </p:nvSpPr>
        <p:spPr>
          <a:xfrm>
            <a:off x="647700" y="539115"/>
            <a:ext cx="10516235" cy="2748280"/>
          </a:xfrm>
          <a:solidFill>
            <a:schemeClr val="accent6">
              <a:lumMod val="20000"/>
              <a:lumOff val="80000"/>
            </a:schemeClr>
          </a:solidFill>
        </p:spPr>
        <p:txBody>
          <a:bodyPr>
            <a:normAutofit fontScale="87500" lnSpcReduction="20000"/>
          </a:bodyPr>
          <a:lstStyle/>
          <a:p>
            <a:r>
              <a:rPr lang="ru-RU" altLang="en-US"/>
              <a:t>Третий блок игр помогает дошкольникам овладеть навыками чтения. Упражнения разной степени сложности, от простого чтения слогов до составления предложений помогают специалистам разнообразить любое занятие и подобрать игры с учетом индивидуальных особенностей ребенка. Дети легко учатся запоминать, составлять и анализировать слоги. В игровой форме материал усваивается быстрее и легче.</a:t>
            </a:r>
          </a:p>
          <a:p>
            <a:endParaRPr lang="ru-RU" altLang="en-US"/>
          </a:p>
          <a:p>
            <a:endParaRPr lang="ru-RU" altLang="en-US"/>
          </a:p>
        </p:txBody>
      </p:sp>
      <p:pic>
        <p:nvPicPr>
          <p:cNvPr id="5" name="Замещающее содержимое 4"/>
          <p:cNvPicPr>
            <a:picLocks noGrp="1" noChangeAspect="1"/>
          </p:cNvPicPr>
          <p:nvPr>
            <p:ph sz="half" idx="2"/>
          </p:nvPr>
        </p:nvPicPr>
        <p:blipFill>
          <a:blip r:embed="rId2"/>
          <a:stretch>
            <a:fillRect/>
          </a:stretch>
        </p:blipFill>
        <p:spPr>
          <a:xfrm>
            <a:off x="6557645" y="3712210"/>
            <a:ext cx="5236845" cy="2627630"/>
          </a:xfrm>
          <a:prstGeom prst="rect">
            <a:avLst/>
          </a:prstGeom>
        </p:spPr>
      </p:pic>
      <p:pic>
        <p:nvPicPr>
          <p:cNvPr id="7" name="Изображение 6"/>
          <p:cNvPicPr>
            <a:picLocks noChangeAspect="1"/>
          </p:cNvPicPr>
          <p:nvPr/>
        </p:nvPicPr>
        <p:blipFill>
          <a:blip r:embed="rId3"/>
          <a:stretch>
            <a:fillRect/>
          </a:stretch>
        </p:blipFill>
        <p:spPr>
          <a:xfrm>
            <a:off x="361315" y="3556000"/>
            <a:ext cx="5829300" cy="294068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мещающее содержимое 2"/>
          <p:cNvSpPr>
            <a:spLocks noGrp="1"/>
          </p:cNvSpPr>
          <p:nvPr>
            <p:ph sz="half" idx="1"/>
          </p:nvPr>
        </p:nvSpPr>
        <p:spPr>
          <a:xfrm>
            <a:off x="344170" y="368935"/>
            <a:ext cx="6395085" cy="5808345"/>
          </a:xfrm>
          <a:solidFill>
            <a:schemeClr val="accent6">
              <a:lumMod val="20000"/>
              <a:lumOff val="80000"/>
            </a:schemeClr>
          </a:solidFill>
        </p:spPr>
        <p:txBody>
          <a:bodyPr>
            <a:noAutofit/>
          </a:bodyPr>
          <a:lstStyle/>
          <a:p>
            <a:r>
              <a:rPr lang="ru-RU" altLang="en-US" sz="2300" b="1"/>
              <a:t>Четвертый блок игр направлен на развитие познавательной деятельности и моторики детей. Веселые герои и красочные картинки помогают воспитанникам легко запоминать, наблюдать анализировать события окружающего мира, развивают зрительное и слуховое восприятие, память, мышление.Представленные в комплексе игры на развитие общей и мелкой мотрики позволяют проверить согласованность движений ребенка поработать над развитием моторики в игровой форме, подражая движениям героев.</a:t>
            </a:r>
          </a:p>
        </p:txBody>
      </p:sp>
      <p:pic>
        <p:nvPicPr>
          <p:cNvPr id="4" name="Замещающее содержимое 3"/>
          <p:cNvPicPr>
            <a:picLocks noGrp="1" noChangeAspect="1"/>
          </p:cNvPicPr>
          <p:nvPr>
            <p:ph sz="half" idx="2"/>
          </p:nvPr>
        </p:nvPicPr>
        <p:blipFill>
          <a:blip r:embed="rId2"/>
          <a:stretch>
            <a:fillRect/>
          </a:stretch>
        </p:blipFill>
        <p:spPr>
          <a:xfrm>
            <a:off x="7681595" y="1376680"/>
            <a:ext cx="3700145" cy="270510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Calibri"/>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858</Words>
  <Application>Microsoft Office PowerPoint</Application>
  <PresentationFormat>Произвольный</PresentationFormat>
  <Paragraphs>35</Paragraphs>
  <Slides>14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Office Theme</vt:lpstr>
      <vt:lpstr>Использование программно-методического комплекса «МЕРСИБО» со старшими дошкольниками </vt:lpstr>
      <vt:lpstr>Презентация PowerPoint</vt:lpstr>
      <vt:lpstr> Главные направления обучения: </vt:lpstr>
      <vt:lpstr>Презентация PowerPoint</vt:lpstr>
      <vt:lpstr>Главные особенности комплекса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1</cp:lastModifiedBy>
  <cp:revision>5</cp:revision>
  <dcterms:created xsi:type="dcterms:W3CDTF">2021-05-02T11:32:00Z</dcterms:created>
  <dcterms:modified xsi:type="dcterms:W3CDTF">2022-04-02T12:01:24Z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1049-11.2.0.10114</vt:lpwstr>
  </property>
  <property fmtid="{D5CDD505-2E9C-101B-9397-08002B2CF9AE}" pid="3" name="NXPowerLiteLastOptimized">
    <vt:lpwstr>361836</vt:lpwstr>
  </property>
  <property fmtid="{D5CDD505-2E9C-101B-9397-08002B2CF9AE}" pid="4" name="NXPowerLiteSettings">
    <vt:lpwstr>C7000400038000</vt:lpwstr>
  </property>
  <property fmtid="{D5CDD505-2E9C-101B-9397-08002B2CF9AE}" pid="5" name="NXPowerLiteVersion">
    <vt:lpwstr>S9.0.3</vt:lpwstr>
  </property>
</Properties>
</file>