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87" r:id="rId3"/>
    <p:sldId id="296" r:id="rId4"/>
    <p:sldId id="288" r:id="rId5"/>
    <p:sldId id="294" r:id="rId6"/>
    <p:sldId id="289" r:id="rId7"/>
    <p:sldId id="295" r:id="rId8"/>
    <p:sldId id="290" r:id="rId9"/>
    <p:sldId id="291" r:id="rId10"/>
    <p:sldId id="292" r:id="rId11"/>
    <p:sldId id="297" r:id="rId12"/>
    <p:sldId id="298" r:id="rId13"/>
    <p:sldId id="258" r:id="rId14"/>
    <p:sldId id="257" r:id="rId15"/>
    <p:sldId id="260" r:id="rId16"/>
    <p:sldId id="261" r:id="rId17"/>
    <p:sldId id="259"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 id="276" r:id="rId33"/>
    <p:sldId id="277" r:id="rId34"/>
    <p:sldId id="278" r:id="rId35"/>
    <p:sldId id="279" r:id="rId36"/>
    <p:sldId id="280" r:id="rId37"/>
    <p:sldId id="281" r:id="rId38"/>
    <p:sldId id="282" r:id="rId39"/>
    <p:sldId id="283" r:id="rId40"/>
    <p:sldId id="284" r:id="rId41"/>
    <p:sldId id="286" r:id="rId42"/>
    <p:sldId id="285" r:id="rId43"/>
    <p:sldId id="293" r:id="rId4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3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5F377A6-12DB-4782-B178-EBD9E69D803E}" type="datetimeFigureOut">
              <a:rPr lang="ru-RU" smtClean="0"/>
              <a:pPr/>
              <a:t>02.04.2022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87ED76-BD62-4B9C-A433-04E1F667365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5F377A6-12DB-4782-B178-EBD9E69D803E}" type="datetimeFigureOut">
              <a:rPr lang="ru-RU" smtClean="0"/>
              <a:pPr/>
              <a:t>02.04.2022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87ED76-BD62-4B9C-A433-04E1F667365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5F377A6-12DB-4782-B178-EBD9E69D803E}" type="datetimeFigureOut">
              <a:rPr lang="ru-RU" smtClean="0"/>
              <a:pPr/>
              <a:t>02.04.2022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87ED76-BD62-4B9C-A433-04E1F667365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5F377A6-12DB-4782-B178-EBD9E69D803E}" type="datetimeFigureOut">
              <a:rPr lang="ru-RU" smtClean="0"/>
              <a:pPr/>
              <a:t>02.04.2022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87ED76-BD62-4B9C-A433-04E1F667365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5F377A6-12DB-4782-B178-EBD9E69D803E}" type="datetimeFigureOut">
              <a:rPr lang="ru-RU" smtClean="0"/>
              <a:pPr/>
              <a:t>02.04.2022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87ED76-BD62-4B9C-A433-04E1F667365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5F377A6-12DB-4782-B178-EBD9E69D803E}" type="datetimeFigureOut">
              <a:rPr lang="ru-RU" smtClean="0"/>
              <a:pPr/>
              <a:t>02.04.2022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87ED76-BD62-4B9C-A433-04E1F667365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5F377A6-12DB-4782-B178-EBD9E69D803E}" type="datetimeFigureOut">
              <a:rPr lang="ru-RU" smtClean="0"/>
              <a:pPr/>
              <a:t>02.04.2022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187ED76-BD62-4B9C-A433-04E1F667365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5F377A6-12DB-4782-B178-EBD9E69D803E}" type="datetimeFigureOut">
              <a:rPr lang="ru-RU" smtClean="0"/>
              <a:pPr/>
              <a:t>02.04.2022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187ED76-BD62-4B9C-A433-04E1F667365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5F377A6-12DB-4782-B178-EBD9E69D803E}" type="datetimeFigureOut">
              <a:rPr lang="ru-RU" smtClean="0"/>
              <a:pPr/>
              <a:t>02.04.2022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187ED76-BD62-4B9C-A433-04E1F667365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5F377A6-12DB-4782-B178-EBD9E69D803E}" type="datetimeFigureOut">
              <a:rPr lang="ru-RU" smtClean="0"/>
              <a:pPr/>
              <a:t>02.04.2022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87ED76-BD62-4B9C-A433-04E1F667365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5F377A6-12DB-4782-B178-EBD9E69D803E}" type="datetimeFigureOut">
              <a:rPr lang="ru-RU" smtClean="0"/>
              <a:pPr/>
              <a:t>02.04.2022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87ED76-BD62-4B9C-A433-04E1F667365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F377A6-12DB-4782-B178-EBD9E69D803E}" type="datetimeFigureOut">
              <a:rPr lang="ru-RU" smtClean="0"/>
              <a:pPr/>
              <a:t>02.04.2022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87ED76-BD62-4B9C-A433-04E1F667365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Активизация навыков устной речи учащихся при подготовке к ГИА </a:t>
            </a:r>
            <a:br>
              <a:rPr lang="ru-RU" dirty="0" smtClean="0"/>
            </a:br>
            <a:r>
              <a:rPr lang="ru-RU" smtClean="0"/>
              <a:t>по французскому языку</a:t>
            </a:r>
            <a:endParaRPr lang="ru-RU" dirty="0"/>
          </a:p>
        </p:txBody>
      </p:sp>
      <p:sp>
        <p:nvSpPr>
          <p:cNvPr id="3" name="Подзаголовок 2"/>
          <p:cNvSpPr>
            <a:spLocks noGrp="1"/>
          </p:cNvSpPr>
          <p:nvPr>
            <p:ph type="subTitle" idx="1"/>
          </p:nvPr>
        </p:nvSpPr>
        <p:spPr>
          <a:xfrm>
            <a:off x="3000364" y="3886200"/>
            <a:ext cx="5715040" cy="1752600"/>
          </a:xfrm>
        </p:spPr>
        <p:txBody>
          <a:bodyPr>
            <a:normAutofit fontScale="70000" lnSpcReduction="20000"/>
          </a:bodyPr>
          <a:lstStyle/>
          <a:p>
            <a:r>
              <a:rPr lang="ru-RU" dirty="0" smtClean="0"/>
              <a:t>Презентацию подготовила И.В. Барышникова,</a:t>
            </a:r>
          </a:p>
          <a:p>
            <a:r>
              <a:rPr lang="ru-RU" dirty="0" smtClean="0"/>
              <a:t>учитель французского языка </a:t>
            </a:r>
          </a:p>
          <a:p>
            <a:r>
              <a:rPr lang="ru-RU" dirty="0" smtClean="0"/>
              <a:t>МОУ СОШ №11</a:t>
            </a:r>
          </a:p>
          <a:p>
            <a:r>
              <a:rPr lang="ru-RU" dirty="0" smtClean="0"/>
              <a:t>г.о.Орехово-Зуево</a:t>
            </a:r>
          </a:p>
          <a:p>
            <a:r>
              <a:rPr lang="ru-RU" dirty="0" smtClean="0"/>
              <a:t>13.02.2021г</a:t>
            </a:r>
            <a:r>
              <a:rPr lang="ru-RU" dirty="0" smtClean="0"/>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594"/>
          </a:xfrm>
        </p:spPr>
        <p:txBody>
          <a:bodyPr>
            <a:normAutofit fontScale="90000"/>
          </a:bodyPr>
          <a:lstStyle/>
          <a:p>
            <a:r>
              <a:rPr lang="ru-RU" sz="3600" dirty="0" smtClean="0"/>
              <a:t>Языковое оформление высказывания</a:t>
            </a:r>
            <a:endParaRPr lang="ru-RU" sz="3600" dirty="0"/>
          </a:p>
        </p:txBody>
      </p:sp>
      <p:sp>
        <p:nvSpPr>
          <p:cNvPr id="3" name="Содержимое 2"/>
          <p:cNvSpPr>
            <a:spLocks noGrp="1"/>
          </p:cNvSpPr>
          <p:nvPr>
            <p:ph idx="1"/>
          </p:nvPr>
        </p:nvSpPr>
        <p:spPr/>
        <p:txBody>
          <a:bodyPr>
            <a:normAutofit/>
          </a:bodyPr>
          <a:lstStyle/>
          <a:p>
            <a:endParaRPr lang="ru-RU" dirty="0" smtClean="0"/>
          </a:p>
          <a:p>
            <a:endParaRPr lang="ru-RU" dirty="0" smtClean="0"/>
          </a:p>
          <a:p>
            <a:endParaRPr lang="ru-RU" dirty="0" smtClean="0"/>
          </a:p>
          <a:p>
            <a:endParaRPr lang="ru-RU" dirty="0" smtClean="0"/>
          </a:p>
          <a:p>
            <a:endParaRPr lang="ru-RU" dirty="0" smtClean="0"/>
          </a:p>
          <a:p>
            <a:endParaRPr lang="ru-RU" dirty="0" smtClean="0"/>
          </a:p>
        </p:txBody>
      </p:sp>
      <p:graphicFrame>
        <p:nvGraphicFramePr>
          <p:cNvPr id="4" name="Таблица 3"/>
          <p:cNvGraphicFramePr>
            <a:graphicFrameLocks noGrp="1"/>
          </p:cNvGraphicFramePr>
          <p:nvPr/>
        </p:nvGraphicFramePr>
        <p:xfrm>
          <a:off x="0" y="1142984"/>
          <a:ext cx="9144000" cy="5500726"/>
        </p:xfrm>
        <a:graphic>
          <a:graphicData uri="http://schemas.openxmlformats.org/drawingml/2006/table">
            <a:tbl>
              <a:tblPr firstRow="1" bandRow="1">
                <a:tableStyleId>{5C22544A-7EE6-4342-B048-85BDC9FD1C3A}</a:tableStyleId>
              </a:tblPr>
              <a:tblGrid>
                <a:gridCol w="3048000"/>
                <a:gridCol w="3048000"/>
                <a:gridCol w="3048000"/>
              </a:tblGrid>
              <a:tr h="666490">
                <a:tc>
                  <a:txBody>
                    <a:bodyPr/>
                    <a:lstStyle/>
                    <a:p>
                      <a:r>
                        <a:rPr lang="ru-RU" dirty="0" smtClean="0"/>
                        <a:t>2 балла </a:t>
                      </a:r>
                      <a:endParaRPr lang="ru-RU" dirty="0"/>
                    </a:p>
                  </a:txBody>
                  <a:tcPr/>
                </a:tc>
                <a:tc>
                  <a:txBody>
                    <a:bodyPr/>
                    <a:lstStyle/>
                    <a:p>
                      <a:r>
                        <a:rPr lang="ru-RU" dirty="0" smtClean="0"/>
                        <a:t>1 балл </a:t>
                      </a:r>
                      <a:endParaRPr lang="ru-RU" dirty="0"/>
                    </a:p>
                  </a:txBody>
                  <a:tcPr/>
                </a:tc>
                <a:tc>
                  <a:txBody>
                    <a:bodyPr/>
                    <a:lstStyle/>
                    <a:p>
                      <a:r>
                        <a:rPr lang="ru-RU" dirty="0" smtClean="0"/>
                        <a:t>0 баллов </a:t>
                      </a:r>
                      <a:endParaRPr lang="ru-RU" dirty="0"/>
                    </a:p>
                  </a:txBody>
                  <a:tcPr/>
                </a:tc>
              </a:tr>
              <a:tr h="4834236">
                <a:tc>
                  <a:txBody>
                    <a:bodyPr/>
                    <a:lstStyle/>
                    <a:p>
                      <a:r>
                        <a:rPr lang="ru-RU" sz="2000" dirty="0" smtClean="0"/>
                        <a:t>Использованный  словарный запас, грамматические структуры, фонетическое оформление высказывания соответствуют поставленной задаче (допускается не более четырёх негрубых лексико-грамматических ошибок И/ИЛИ не более трёх негрубых фонетических ошибок) </a:t>
                      </a:r>
                      <a:endParaRPr lang="ru-RU"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000" dirty="0" smtClean="0"/>
                        <a:t>Использованный  словарный запас,  грамматические структуры, фонетическое оформление высказывания</a:t>
                      </a:r>
                    </a:p>
                    <a:p>
                      <a:r>
                        <a:rPr lang="ru-RU" sz="2000" dirty="0" smtClean="0"/>
                        <a:t>соответствуют поставленной задаче (допускается не более пяти негрубых </a:t>
                      </a:r>
                      <a:r>
                        <a:rPr lang="ru-RU" sz="2000" dirty="0" err="1" smtClean="0"/>
                        <a:t>лексико</a:t>
                      </a:r>
                      <a:r>
                        <a:rPr lang="ru-RU" sz="2000" dirty="0" smtClean="0"/>
                        <a:t>- грамматических ошибок И/ИЛИ не более четырёх негрубых фонетических ошибок)</a:t>
                      </a:r>
                      <a:endParaRPr lang="ru-RU" sz="2000" dirty="0"/>
                    </a:p>
                  </a:txBody>
                  <a:tcPr/>
                </a:tc>
                <a:tc>
                  <a:txBody>
                    <a:bodyPr/>
                    <a:lstStyle/>
                    <a:p>
                      <a:r>
                        <a:rPr lang="ru-RU" sz="2000" dirty="0" smtClean="0"/>
                        <a:t>Понимание высказывания затруднено из-за многочисленных лексико-грамматических и фонетических ошибок (шесть и более лексико-грамматических ошибок И/ИЛИ пять и более фонетических ошибок) ИЛИ более трёх грубых ошибок</a:t>
                      </a:r>
                      <a:endParaRPr lang="ru-RU" sz="2000"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214422"/>
          </a:xfrm>
        </p:spPr>
        <p:txBody>
          <a:bodyPr/>
          <a:lstStyle/>
          <a:p>
            <a:r>
              <a:rPr lang="ru-RU" dirty="0" smtClean="0"/>
              <a:t>Устная часть ЕГЭ</a:t>
            </a:r>
            <a:endParaRPr lang="ru-RU" dirty="0"/>
          </a:p>
        </p:txBody>
      </p:sp>
      <p:sp>
        <p:nvSpPr>
          <p:cNvPr id="3" name="Содержимое 2"/>
          <p:cNvSpPr>
            <a:spLocks noGrp="1"/>
          </p:cNvSpPr>
          <p:nvPr>
            <p:ph idx="1"/>
          </p:nvPr>
        </p:nvSpPr>
        <p:spPr>
          <a:xfrm>
            <a:off x="214282" y="1142984"/>
            <a:ext cx="8715436" cy="5715016"/>
          </a:xfrm>
        </p:spPr>
        <p:txBody>
          <a:bodyPr>
            <a:normAutofit fontScale="77500" lnSpcReduction="20000"/>
          </a:bodyPr>
          <a:lstStyle/>
          <a:p>
            <a:pPr>
              <a:buNone/>
            </a:pPr>
            <a:r>
              <a:rPr lang="ru-RU" dirty="0" smtClean="0"/>
              <a:t>Задание 1 – базовый уровень </a:t>
            </a:r>
          </a:p>
          <a:p>
            <a:pPr>
              <a:buNone/>
            </a:pPr>
            <a:r>
              <a:rPr lang="ru-RU" dirty="0" smtClean="0"/>
              <a:t>     Чтение вслух небольшого фрагмента текста </a:t>
            </a:r>
          </a:p>
          <a:p>
            <a:pPr>
              <a:buNone/>
            </a:pPr>
            <a:r>
              <a:rPr lang="ru-RU" dirty="0" smtClean="0"/>
              <a:t>Задание 2 – базовый уровень </a:t>
            </a:r>
          </a:p>
          <a:p>
            <a:pPr>
              <a:buNone/>
            </a:pPr>
            <a:r>
              <a:rPr lang="ru-RU" dirty="0" smtClean="0"/>
              <a:t>     Условный диалог-расспрос на основе зрительной опоры</a:t>
            </a:r>
          </a:p>
          <a:p>
            <a:pPr>
              <a:buNone/>
            </a:pPr>
            <a:r>
              <a:rPr lang="ru-RU" dirty="0" smtClean="0"/>
              <a:t>Задание 3 – базовый уровень </a:t>
            </a:r>
          </a:p>
          <a:p>
            <a:pPr>
              <a:buNone/>
            </a:pPr>
            <a:r>
              <a:rPr lang="ru-RU" dirty="0" smtClean="0"/>
              <a:t>     Монологическое тематическое высказывание на основе зрительной опоры (описание картинки) </a:t>
            </a:r>
          </a:p>
          <a:p>
            <a:pPr>
              <a:buNone/>
            </a:pPr>
            <a:r>
              <a:rPr lang="ru-RU" dirty="0" smtClean="0"/>
              <a:t>Задание 4 – высокий уровень </a:t>
            </a:r>
          </a:p>
          <a:p>
            <a:pPr>
              <a:buNone/>
            </a:pPr>
            <a:r>
              <a:rPr lang="ru-RU" dirty="0" smtClean="0"/>
              <a:t>      Монолог-сравнение двух картинок </a:t>
            </a:r>
          </a:p>
          <a:p>
            <a:pPr>
              <a:buNone/>
            </a:pPr>
            <a:r>
              <a:rPr lang="ru-RU" dirty="0" smtClean="0"/>
              <a:t>     </a:t>
            </a:r>
            <a:r>
              <a:rPr lang="ru-RU" i="1" dirty="0" smtClean="0"/>
              <a:t>В устной части экзамена проверяется владение спонтанной (неподготовленной) речью, поэтому перед выполнением каждого задания дается всего 1,5 минуты на ознакомление с ним и подготовку. сдающие экзамен разговаривают с компьютером и ведется аудио и видеозапись этой части экзамена для последующей оценки экспертами</a:t>
            </a:r>
            <a:endParaRPr lang="ru-RU" i="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071570"/>
          </a:xfrm>
        </p:spPr>
        <p:txBody>
          <a:bodyPr>
            <a:normAutofit fontScale="90000"/>
          </a:bodyPr>
          <a:lstStyle/>
          <a:p>
            <a:r>
              <a:rPr lang="ru-RU" sz="2800" dirty="0" smtClean="0"/>
              <a:t>Как подготовиться к говорению</a:t>
            </a:r>
            <a:br>
              <a:rPr lang="ru-RU" sz="2800" dirty="0" smtClean="0"/>
            </a:br>
            <a:r>
              <a:rPr lang="ru-RU" sz="2800" dirty="0" smtClean="0"/>
              <a:t>Задание 1.</a:t>
            </a:r>
            <a:br>
              <a:rPr lang="ru-RU" sz="2800" dirty="0" smtClean="0"/>
            </a:br>
            <a:r>
              <a:rPr lang="ru-RU" sz="2800" dirty="0" smtClean="0"/>
              <a:t> Чтение текста (1 балл)</a:t>
            </a:r>
            <a:endParaRPr lang="ru-RU" sz="2800" dirty="0"/>
          </a:p>
        </p:txBody>
      </p:sp>
      <p:sp>
        <p:nvSpPr>
          <p:cNvPr id="3" name="Содержимое 2"/>
          <p:cNvSpPr>
            <a:spLocks noGrp="1"/>
          </p:cNvSpPr>
          <p:nvPr>
            <p:ph idx="1"/>
          </p:nvPr>
        </p:nvSpPr>
        <p:spPr>
          <a:xfrm>
            <a:off x="214282" y="1214422"/>
            <a:ext cx="8715436" cy="5500726"/>
          </a:xfrm>
        </p:spPr>
        <p:txBody>
          <a:bodyPr>
            <a:normAutofit fontScale="70000" lnSpcReduction="20000"/>
          </a:bodyPr>
          <a:lstStyle/>
          <a:p>
            <a:pPr>
              <a:buNone/>
            </a:pPr>
            <a:r>
              <a:rPr lang="ru-RU" dirty="0" smtClean="0"/>
              <a:t>    Оцениваются: </a:t>
            </a:r>
          </a:p>
          <a:p>
            <a:pPr>
              <a:buNone/>
            </a:pPr>
            <a:r>
              <a:rPr lang="ru-RU" dirty="0" smtClean="0"/>
              <a:t>– умение выразительного чтения и произносительные навыки, </a:t>
            </a:r>
          </a:p>
          <a:p>
            <a:pPr>
              <a:buNone/>
            </a:pPr>
            <a:r>
              <a:rPr lang="ru-RU" dirty="0" smtClean="0"/>
              <a:t>– паузы, </a:t>
            </a:r>
          </a:p>
          <a:p>
            <a:pPr>
              <a:buNone/>
            </a:pPr>
            <a:r>
              <a:rPr lang="ru-RU" dirty="0" smtClean="0"/>
              <a:t>– фразовое ударение, </a:t>
            </a:r>
          </a:p>
          <a:p>
            <a:pPr>
              <a:buNone/>
            </a:pPr>
            <a:r>
              <a:rPr lang="ru-RU" dirty="0" smtClean="0"/>
              <a:t>– интонационные контуры, </a:t>
            </a:r>
          </a:p>
          <a:p>
            <a:pPr>
              <a:buNone/>
            </a:pPr>
            <a:r>
              <a:rPr lang="ru-RU" dirty="0" smtClean="0"/>
              <a:t>– произношение слов </a:t>
            </a:r>
          </a:p>
          <a:p>
            <a:pPr>
              <a:buNone/>
            </a:pPr>
            <a:r>
              <a:rPr lang="ru-RU" dirty="0" smtClean="0"/>
              <a:t>  </a:t>
            </a:r>
          </a:p>
          <a:p>
            <a:pPr>
              <a:buNone/>
            </a:pPr>
            <a:r>
              <a:rPr lang="ru-RU" dirty="0" smtClean="0"/>
              <a:t>Подготовка к выполнению задания 1 </a:t>
            </a:r>
          </a:p>
          <a:p>
            <a:pPr>
              <a:buNone/>
            </a:pPr>
            <a:r>
              <a:rPr lang="ru-RU" dirty="0" smtClean="0"/>
              <a:t>Прослушать текст, отметить паузы и интонацию. </a:t>
            </a:r>
          </a:p>
          <a:p>
            <a:pPr>
              <a:buNone/>
            </a:pPr>
            <a:r>
              <a:rPr lang="ru-RU" dirty="0" smtClean="0"/>
              <a:t>Понять, почему паузы сделаны в этих местах (смысловые группы).</a:t>
            </a:r>
          </a:p>
          <a:p>
            <a:pPr>
              <a:buNone/>
            </a:pPr>
            <a:r>
              <a:rPr lang="ru-RU" dirty="0" smtClean="0"/>
              <a:t>Научиться делить простые и сложные предложения на смысловые синтагмы. </a:t>
            </a:r>
          </a:p>
          <a:p>
            <a:pPr>
              <a:buNone/>
            </a:pPr>
            <a:r>
              <a:rPr lang="ru-RU" dirty="0" smtClean="0"/>
              <a:t>Отметить трудные для произнесения слова (звуки, ударение), повторить правила чтения и исключения из правил. </a:t>
            </a:r>
          </a:p>
          <a:p>
            <a:pPr>
              <a:buNone/>
            </a:pPr>
            <a:r>
              <a:rPr lang="ru-RU" dirty="0" smtClean="0"/>
              <a:t>Поработать с текстом самостоятельно. </a:t>
            </a:r>
          </a:p>
          <a:p>
            <a:pPr>
              <a:buNone/>
            </a:pPr>
            <a:r>
              <a:rPr lang="ru-RU" dirty="0" smtClean="0"/>
              <a:t>Отработать навыки чтения на тренажере (время!)</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kumimoji="0" lang="en-US"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Bienvenue</a:t>
            </a: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dans</a:t>
            </a: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ta</a:t>
            </a: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nouvelle </a:t>
            </a:r>
            <a:r>
              <a:rPr kumimoji="0" lang="en-US"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famille</a:t>
            </a: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 </a:t>
            </a:r>
            <a:r>
              <a:rPr kumimoji="0" lang="en-US" sz="6600" b="0" i="0" u="none" strike="noStrike" cap="none" normalizeH="0" baseline="0" dirty="0" smtClean="0">
                <a:ln>
                  <a:noFill/>
                </a:ln>
                <a:solidFill>
                  <a:schemeClr val="tx1"/>
                </a:solidFill>
                <a:effectLst/>
                <a:latin typeface="Arial" pitchFamily="34" charset="0"/>
                <a:cs typeface="Arial" pitchFamily="34" charset="0"/>
              </a:rPr>
              <a:t/>
            </a:r>
            <a:br>
              <a:rPr kumimoji="0" lang="en-US" sz="6600" b="0" i="0" u="none" strike="noStrike" cap="none" normalizeH="0" baseline="0" dirty="0" smtClean="0">
                <a:ln>
                  <a:noFill/>
                </a:ln>
                <a:solidFill>
                  <a:schemeClr val="tx1"/>
                </a:solidFill>
                <a:effectLst/>
                <a:latin typeface="Arial" pitchFamily="34" charset="0"/>
                <a:cs typeface="Arial" pitchFamily="34" charset="0"/>
              </a:rPr>
            </a:br>
            <a:endParaRPr lang="ru-RU" dirty="0"/>
          </a:p>
        </p:txBody>
      </p:sp>
      <p:sp>
        <p:nvSpPr>
          <p:cNvPr id="3" name="Содержимое 2"/>
          <p:cNvSpPr>
            <a:spLocks noGrp="1"/>
          </p:cNvSpPr>
          <p:nvPr>
            <p:ph idx="1"/>
          </p:nvPr>
        </p:nvSpPr>
        <p:spPr>
          <a:xfrm>
            <a:off x="457200" y="1142984"/>
            <a:ext cx="4471990" cy="5000660"/>
          </a:xfrm>
        </p:spPr>
        <p:txBody>
          <a:bodyPr>
            <a:normAutofit fontScale="70000" lnSpcReduction="20000"/>
          </a:bodyPr>
          <a:lstStyle/>
          <a:p>
            <a:pPr>
              <a:buNone/>
            </a:pPr>
            <a:r>
              <a:rPr lang="en-US" dirty="0" err="1"/>
              <a:t>Vous</a:t>
            </a:r>
            <a:r>
              <a:rPr lang="en-US" dirty="0"/>
              <a:t> </a:t>
            </a:r>
            <a:r>
              <a:rPr lang="en-US" dirty="0" err="1"/>
              <a:t>allez</a:t>
            </a:r>
            <a:r>
              <a:rPr lang="en-US" dirty="0"/>
              <a:t> vivre pendant </a:t>
            </a:r>
            <a:r>
              <a:rPr lang="en-US" dirty="0" smtClean="0"/>
              <a:t>2</a:t>
            </a:r>
            <a:r>
              <a:rPr lang="ru-RU" dirty="0" smtClean="0"/>
              <a:t> </a:t>
            </a:r>
            <a:r>
              <a:rPr lang="en-US" dirty="0" err="1" smtClean="0"/>
              <a:t>semaines</a:t>
            </a:r>
            <a:r>
              <a:rPr lang="en-US" dirty="0" smtClean="0"/>
              <a:t> </a:t>
            </a:r>
            <a:r>
              <a:rPr lang="en-US" dirty="0" err="1"/>
              <a:t>dans</a:t>
            </a:r>
            <a:r>
              <a:rPr lang="en-US" dirty="0"/>
              <a:t> </a:t>
            </a:r>
            <a:r>
              <a:rPr lang="en-US" dirty="0" err="1"/>
              <a:t>une</a:t>
            </a:r>
            <a:r>
              <a:rPr lang="en-US" dirty="0"/>
              <a:t> </a:t>
            </a:r>
            <a:r>
              <a:rPr lang="en-US" dirty="0" err="1"/>
              <a:t>famille</a:t>
            </a:r>
            <a:r>
              <a:rPr lang="en-US" dirty="0"/>
              <a:t> </a:t>
            </a:r>
            <a:r>
              <a:rPr lang="en-US" dirty="0" err="1"/>
              <a:t>d’accueil</a:t>
            </a:r>
            <a:r>
              <a:rPr lang="en-US" dirty="0"/>
              <a:t> en France et </a:t>
            </a:r>
            <a:r>
              <a:rPr lang="en-US" dirty="0" err="1"/>
              <a:t>vous</a:t>
            </a:r>
            <a:r>
              <a:rPr lang="en-US" dirty="0"/>
              <a:t> cherchez des </a:t>
            </a:r>
            <a:r>
              <a:rPr lang="en-US" dirty="0" err="1"/>
              <a:t>informations</a:t>
            </a:r>
            <a:r>
              <a:rPr lang="en-US" dirty="0"/>
              <a:t> </a:t>
            </a:r>
            <a:r>
              <a:rPr lang="en-US" dirty="0" err="1"/>
              <a:t>sur</a:t>
            </a:r>
            <a:r>
              <a:rPr lang="en-US" dirty="0"/>
              <a:t> </a:t>
            </a:r>
            <a:r>
              <a:rPr lang="en-US" dirty="0" err="1"/>
              <a:t>cette</a:t>
            </a:r>
            <a:r>
              <a:rPr lang="en-US" dirty="0"/>
              <a:t> </a:t>
            </a:r>
            <a:r>
              <a:rPr lang="en-US" dirty="0" err="1"/>
              <a:t>famille</a:t>
            </a:r>
            <a:r>
              <a:rPr lang="en-US" dirty="0"/>
              <a:t>.  Après 1 </a:t>
            </a:r>
            <a:r>
              <a:rPr lang="en-US" dirty="0" err="1"/>
              <a:t>mn</a:t>
            </a:r>
            <a:r>
              <a:rPr lang="en-US" dirty="0"/>
              <a:t> 30 de </a:t>
            </a:r>
            <a:r>
              <a:rPr lang="en-US" dirty="0" err="1"/>
              <a:t>réflexion</a:t>
            </a:r>
            <a:r>
              <a:rPr lang="en-US" dirty="0"/>
              <a:t>, </a:t>
            </a:r>
            <a:r>
              <a:rPr lang="en-US" dirty="0" err="1"/>
              <a:t>vous</a:t>
            </a:r>
            <a:r>
              <a:rPr lang="en-US" dirty="0"/>
              <a:t> </a:t>
            </a:r>
            <a:r>
              <a:rPr lang="en-US" dirty="0" err="1"/>
              <a:t>posez</a:t>
            </a:r>
            <a:r>
              <a:rPr lang="en-US" dirty="0"/>
              <a:t> </a:t>
            </a:r>
            <a:r>
              <a:rPr lang="en-US" dirty="0" err="1"/>
              <a:t>cinq</a:t>
            </a:r>
            <a:r>
              <a:rPr lang="en-US" dirty="0"/>
              <a:t> questions </a:t>
            </a:r>
            <a:r>
              <a:rPr lang="en-US" dirty="0" err="1"/>
              <a:t>directes</a:t>
            </a:r>
            <a:r>
              <a:rPr lang="en-US" dirty="0"/>
              <a:t> pour demander : </a:t>
            </a:r>
            <a:endParaRPr lang="ru-RU" dirty="0" smtClean="0"/>
          </a:p>
          <a:p>
            <a:pPr>
              <a:buNone/>
            </a:pPr>
            <a:endParaRPr lang="ru-RU" dirty="0"/>
          </a:p>
          <a:p>
            <a:pPr>
              <a:buNone/>
            </a:pPr>
            <a:r>
              <a:rPr lang="en-US" dirty="0" smtClean="0"/>
              <a:t>1</a:t>
            </a:r>
            <a:r>
              <a:rPr lang="en-US" dirty="0"/>
              <a:t>) le </a:t>
            </a:r>
            <a:r>
              <a:rPr lang="en-US" dirty="0" err="1"/>
              <a:t>nombre</a:t>
            </a:r>
            <a:r>
              <a:rPr lang="en-US" dirty="0"/>
              <a:t> de </a:t>
            </a:r>
            <a:r>
              <a:rPr lang="en-US" dirty="0" err="1"/>
              <a:t>personnes</a:t>
            </a:r>
            <a:r>
              <a:rPr lang="en-US" dirty="0"/>
              <a:t> </a:t>
            </a:r>
            <a:endParaRPr lang="ru-RU" dirty="0"/>
          </a:p>
          <a:p>
            <a:pPr>
              <a:buNone/>
            </a:pPr>
            <a:r>
              <a:rPr lang="en-US" dirty="0"/>
              <a:t>2) </a:t>
            </a:r>
            <a:r>
              <a:rPr lang="en-US" dirty="0" err="1"/>
              <a:t>heures</a:t>
            </a:r>
            <a:r>
              <a:rPr lang="en-US" dirty="0"/>
              <a:t> de travail des parents </a:t>
            </a:r>
            <a:endParaRPr lang="ru-RU" dirty="0"/>
          </a:p>
          <a:p>
            <a:pPr>
              <a:buNone/>
            </a:pPr>
            <a:r>
              <a:rPr lang="en-US" dirty="0"/>
              <a:t>3) </a:t>
            </a:r>
            <a:r>
              <a:rPr lang="en-US" dirty="0" err="1"/>
              <a:t>l’âge</a:t>
            </a:r>
            <a:r>
              <a:rPr lang="en-US" dirty="0"/>
              <a:t> des </a:t>
            </a:r>
            <a:r>
              <a:rPr lang="en-US" dirty="0" err="1"/>
              <a:t>enfants</a:t>
            </a:r>
            <a:r>
              <a:rPr lang="en-US" dirty="0"/>
              <a:t> </a:t>
            </a:r>
            <a:endParaRPr lang="ru-RU" dirty="0"/>
          </a:p>
          <a:p>
            <a:pPr>
              <a:buNone/>
            </a:pPr>
            <a:r>
              <a:rPr lang="en-US" dirty="0"/>
              <a:t>4) </a:t>
            </a:r>
            <a:r>
              <a:rPr lang="en-US" dirty="0" err="1" smtClean="0"/>
              <a:t>Pourquoi</a:t>
            </a:r>
            <a:r>
              <a:rPr lang="ru-RU" dirty="0" smtClean="0"/>
              <a:t> </a:t>
            </a:r>
            <a:r>
              <a:rPr lang="en-US" dirty="0" smtClean="0"/>
              <a:t> </a:t>
            </a:r>
            <a:r>
              <a:rPr lang="en-US" dirty="0" err="1"/>
              <a:t>ils</a:t>
            </a:r>
            <a:r>
              <a:rPr lang="en-US" dirty="0"/>
              <a:t> </a:t>
            </a:r>
            <a:r>
              <a:rPr lang="ru-RU" dirty="0" smtClean="0"/>
              <a:t> </a:t>
            </a:r>
            <a:r>
              <a:rPr lang="en-US" dirty="0" err="1" smtClean="0"/>
              <a:t>veulent</a:t>
            </a:r>
            <a:r>
              <a:rPr lang="en-US" dirty="0" smtClean="0"/>
              <a:t> </a:t>
            </a:r>
            <a:r>
              <a:rPr lang="en-US" dirty="0" err="1"/>
              <a:t>t’accueillir</a:t>
            </a:r>
            <a:r>
              <a:rPr lang="en-US" dirty="0"/>
              <a:t> </a:t>
            </a:r>
            <a:endParaRPr lang="ru-RU" dirty="0"/>
          </a:p>
          <a:p>
            <a:pPr>
              <a:buNone/>
            </a:pPr>
            <a:r>
              <a:rPr lang="en-US" dirty="0"/>
              <a:t>5) les habitudes de la </a:t>
            </a:r>
            <a:r>
              <a:rPr lang="en-US" dirty="0" err="1"/>
              <a:t>famille</a:t>
            </a:r>
            <a:r>
              <a:rPr lang="en-US" dirty="0"/>
              <a:t> </a:t>
            </a:r>
            <a:endParaRPr lang="ru-RU" dirty="0"/>
          </a:p>
          <a:p>
            <a:pPr>
              <a:buNone/>
            </a:pPr>
            <a:r>
              <a:rPr lang="en-US" dirty="0"/>
              <a:t> </a:t>
            </a:r>
            <a:r>
              <a:rPr lang="en-US" dirty="0" err="1"/>
              <a:t>Vous</a:t>
            </a:r>
            <a:r>
              <a:rPr lang="en-US" dirty="0"/>
              <a:t> </a:t>
            </a:r>
            <a:r>
              <a:rPr lang="en-US" dirty="0" err="1"/>
              <a:t>aurez</a:t>
            </a:r>
            <a:r>
              <a:rPr lang="en-US" dirty="0"/>
              <a:t> 20 </a:t>
            </a:r>
            <a:r>
              <a:rPr lang="en-US" dirty="0" err="1"/>
              <a:t>secondes</a:t>
            </a:r>
            <a:r>
              <a:rPr lang="en-US" dirty="0"/>
              <a:t> </a:t>
            </a:r>
            <a:r>
              <a:rPr lang="en-US" dirty="0" smtClean="0"/>
              <a:t>pour poser </a:t>
            </a:r>
            <a:r>
              <a:rPr lang="en-US" dirty="0" err="1"/>
              <a:t>chaque</a:t>
            </a:r>
            <a:r>
              <a:rPr lang="en-US" dirty="0"/>
              <a:t> question.</a:t>
            </a:r>
            <a:endParaRPr lang="ru-RU" dirty="0"/>
          </a:p>
          <a:p>
            <a:endParaRPr lang="ru-RU" dirty="0"/>
          </a:p>
        </p:txBody>
      </p:sp>
      <p:pic>
        <p:nvPicPr>
          <p:cNvPr id="26626" name="Picture 2" descr="https://s.pfst.net/2013.08/29604482067572340d85f7db968a040e8f308ce7474_b.jpg"/>
          <p:cNvPicPr>
            <a:picLocks noChangeAspect="1" noChangeArrowheads="1"/>
          </p:cNvPicPr>
          <p:nvPr/>
        </p:nvPicPr>
        <p:blipFill>
          <a:blip r:embed="rId2"/>
          <a:srcRect/>
          <a:stretch>
            <a:fillRect/>
          </a:stretch>
        </p:blipFill>
        <p:spPr bwMode="auto">
          <a:xfrm>
            <a:off x="5072066" y="3429000"/>
            <a:ext cx="3821966" cy="2547977"/>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dirty="0" smtClean="0"/>
              <a:t>Задание 2</a:t>
            </a:r>
            <a:br>
              <a:rPr lang="ru-RU" dirty="0" smtClean="0"/>
            </a:br>
            <a:r>
              <a:rPr kumimoji="0" lang="ru-RU"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Баллы: 5 (по 1 баллу за вопрос)</a:t>
            </a:r>
            <a:r>
              <a:rPr kumimoji="0" lang="ru-RU" sz="6600" b="0" i="0" u="none" strike="noStrike" cap="none" normalizeH="0" baseline="0" dirty="0" smtClean="0">
                <a:ln>
                  <a:noFill/>
                </a:ln>
                <a:solidFill>
                  <a:schemeClr val="tx1"/>
                </a:solidFill>
                <a:effectLst/>
                <a:latin typeface="Arial" pitchFamily="34" charset="0"/>
                <a:cs typeface="Arial" pitchFamily="34" charset="0"/>
              </a:rPr>
              <a:t/>
            </a:r>
            <a:br>
              <a:rPr kumimoji="0" lang="ru-RU" sz="6600" b="0" i="0" u="none" strike="noStrike" cap="none" normalizeH="0" baseline="0" dirty="0" smtClean="0">
                <a:ln>
                  <a:noFill/>
                </a:ln>
                <a:solidFill>
                  <a:schemeClr val="tx1"/>
                </a:solidFill>
                <a:effectLst/>
                <a:latin typeface="Arial" pitchFamily="34" charset="0"/>
                <a:cs typeface="Arial" pitchFamily="34" charset="0"/>
              </a:rPr>
            </a:br>
            <a:endParaRPr lang="ru-RU" dirty="0"/>
          </a:p>
        </p:txBody>
      </p:sp>
      <p:sp>
        <p:nvSpPr>
          <p:cNvPr id="3" name="Содержимое 2"/>
          <p:cNvSpPr>
            <a:spLocks noGrp="1"/>
          </p:cNvSpPr>
          <p:nvPr>
            <p:ph idx="1"/>
          </p:nvPr>
        </p:nvSpPr>
        <p:spPr/>
        <p:txBody>
          <a:bodyPr/>
          <a:lstStyle/>
          <a:p>
            <a:pPr>
              <a:buNone/>
            </a:pPr>
            <a:r>
              <a:rPr lang="ru-RU" dirty="0"/>
              <a:t>В задании 2 предлагается ознакомиться с рекламным объявлением и задать пять вопросов на основе ключевых слов. Время на подготовку – 1,5 минуты. </a:t>
            </a:r>
          </a:p>
          <a:p>
            <a:pPr>
              <a:buNone/>
            </a:pPr>
            <a:endParaRPr lang="ru-RU" dirty="0" smtClean="0"/>
          </a:p>
          <a:p>
            <a:pPr>
              <a:buNone/>
            </a:pPr>
            <a:r>
              <a:rPr lang="ru-RU" dirty="0" smtClean="0"/>
              <a:t>У </a:t>
            </a:r>
            <a:r>
              <a:rPr lang="ru-RU" dirty="0"/>
              <a:t>Вас будет 20 секунд на то, чтобы задать каждый вопрос.  </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В этом задании оценивается:</a:t>
            </a:r>
            <a:b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br>
            <a:endParaRPr lang="ru-RU" dirty="0"/>
          </a:p>
        </p:txBody>
      </p:sp>
      <p:sp>
        <p:nvSpPr>
          <p:cNvPr id="3" name="Содержимое 2"/>
          <p:cNvSpPr>
            <a:spLocks noGrp="1"/>
          </p:cNvSpPr>
          <p:nvPr>
            <p:ph idx="1"/>
          </p:nvPr>
        </p:nvSpPr>
        <p:spPr>
          <a:xfrm>
            <a:off x="457200" y="1428736"/>
            <a:ext cx="8229600" cy="4697427"/>
          </a:xfrm>
        </p:spPr>
        <p:txBody>
          <a:bodyPr>
            <a:normAutofit lnSpcReduction="10000"/>
          </a:bodyPr>
          <a:lstStyle/>
          <a:p>
            <a:pPr marL="0" lvl="0" indent="0" fontAlgn="base">
              <a:spcBef>
                <a:spcPct val="0"/>
              </a:spcBef>
              <a:spcAft>
                <a:spcPct val="0"/>
              </a:spcAft>
              <a:buNone/>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lvl="0" indent="0" eaLnBrk="0" fontAlgn="base" hangingPunct="0">
              <a:spcBef>
                <a:spcPct val="0"/>
              </a:spcBef>
              <a:spcAft>
                <a:spcPct val="0"/>
              </a:spcAft>
              <a:buFontTx/>
              <a:buChar char="•"/>
            </a:pPr>
            <a:r>
              <a:rPr kumimoji="0" lang="ru-RU"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Решение коммуникативной задачи (то есть содержание соответствует заданию);</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lvl="0" indent="0" eaLnBrk="0" fontAlgn="base" hangingPunct="0">
              <a:spcBef>
                <a:spcPct val="0"/>
              </a:spcBef>
              <a:spcAft>
                <a:spcPct val="0"/>
              </a:spcAft>
              <a:buFontTx/>
              <a:buChar char="•"/>
            </a:pPr>
            <a:r>
              <a:rPr kumimoji="0" lang="ru-RU"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П</a:t>
            </a:r>
            <a:r>
              <a:rPr kumimoji="0" lang="ru-RU"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равильность постановки вопроса (прямого вопроса);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lvl="0" indent="0" eaLnBrk="0" fontAlgn="base" hangingPunct="0">
              <a:spcBef>
                <a:spcPct val="0"/>
              </a:spcBef>
              <a:spcAft>
                <a:spcPct val="0"/>
              </a:spcAft>
              <a:buFontTx/>
              <a:buChar char="•"/>
            </a:pPr>
            <a:r>
              <a:rPr kumimoji="0" lang="ru-RU"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Интонационная окраска вопросительного предложения.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lvl="0" indent="0" eaLnBrk="0" fontAlgn="base" hangingPunct="0">
              <a:spcBef>
                <a:spcPct val="0"/>
              </a:spcBef>
              <a:spcAft>
                <a:spcPct val="0"/>
              </a:spcAft>
              <a:buNone/>
            </a:pPr>
            <a:endParaRPr kumimoji="0" lang="ru-RU"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p>
            <a:pPr marL="0" lvl="0" indent="0" eaLnBrk="0" fontAlgn="base" hangingPunct="0">
              <a:spcBef>
                <a:spcPct val="0"/>
              </a:spcBef>
              <a:spcAft>
                <a:spcPct val="0"/>
              </a:spcAft>
              <a:buNone/>
            </a:pPr>
            <a:r>
              <a:rPr kumimoji="0" lang="ru-RU"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Допускаются лексические и фонетические ошибки, не мешающие пониманию смысла.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Наиболее частые ошибки: </a:t>
            </a:r>
            <a:br>
              <a:rPr lang="ru-RU" dirty="0" smtClean="0"/>
            </a:br>
            <a:endParaRPr lang="ru-RU" dirty="0"/>
          </a:p>
        </p:txBody>
      </p:sp>
      <p:sp>
        <p:nvSpPr>
          <p:cNvPr id="3" name="Содержимое 2"/>
          <p:cNvSpPr>
            <a:spLocks noGrp="1"/>
          </p:cNvSpPr>
          <p:nvPr>
            <p:ph idx="1"/>
          </p:nvPr>
        </p:nvSpPr>
        <p:spPr/>
        <p:txBody>
          <a:bodyPr>
            <a:normAutofit lnSpcReduction="10000"/>
          </a:bodyPr>
          <a:lstStyle/>
          <a:p>
            <a:pPr lvl="0"/>
            <a:r>
              <a:rPr lang="ru-RU" dirty="0" smtClean="0"/>
              <a:t>описывают </a:t>
            </a:r>
            <a:r>
              <a:rPr lang="ru-RU" dirty="0"/>
              <a:t>картинку вместо того, чтобы задавать вопросы; </a:t>
            </a:r>
          </a:p>
          <a:p>
            <a:pPr lvl="0"/>
            <a:r>
              <a:rPr lang="ru-RU" dirty="0"/>
              <a:t>задается косвенный вопрос, вместо прямого; </a:t>
            </a:r>
          </a:p>
          <a:p>
            <a:pPr lvl="0"/>
            <a:r>
              <a:rPr lang="ru-RU" dirty="0"/>
              <a:t>не соблюдаются грамматические правила построения прямого вопроса; </a:t>
            </a:r>
          </a:p>
          <a:p>
            <a:pPr lvl="0"/>
            <a:r>
              <a:rPr lang="ru-RU" dirty="0"/>
              <a:t>неправильная интонационная окраска (понижающаяся интонация). </a:t>
            </a:r>
          </a:p>
          <a:p>
            <a:pPr>
              <a:buNone/>
            </a:pPr>
            <a:r>
              <a:rPr lang="ru-RU" dirty="0"/>
              <a:t> </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Стратегии выполнения:</a:t>
            </a:r>
            <a:br>
              <a:rPr lang="ru-RU" dirty="0" smtClean="0"/>
            </a:br>
            <a:endParaRPr lang="ru-RU" dirty="0"/>
          </a:p>
        </p:txBody>
      </p:sp>
      <p:sp>
        <p:nvSpPr>
          <p:cNvPr id="3" name="Содержимое 2"/>
          <p:cNvSpPr>
            <a:spLocks noGrp="1"/>
          </p:cNvSpPr>
          <p:nvPr>
            <p:ph idx="1"/>
          </p:nvPr>
        </p:nvSpPr>
        <p:spPr>
          <a:xfrm>
            <a:off x="457200" y="1214422"/>
            <a:ext cx="8229600" cy="4911741"/>
          </a:xfrm>
        </p:spPr>
        <p:txBody>
          <a:bodyPr>
            <a:normAutofit fontScale="70000" lnSpcReduction="20000"/>
          </a:bodyPr>
          <a:lstStyle/>
          <a:p>
            <a:pPr>
              <a:buNone/>
            </a:pPr>
            <a:r>
              <a:rPr lang="ru-RU" dirty="0"/>
              <a:t> </a:t>
            </a:r>
          </a:p>
          <a:p>
            <a:pPr>
              <a:buNone/>
            </a:pPr>
            <a:r>
              <a:rPr lang="ru-RU" dirty="0"/>
              <a:t>1. Рассмотрите предложенную иллюстрацию и определите, что она рекламирует. </a:t>
            </a:r>
          </a:p>
          <a:p>
            <a:pPr>
              <a:buNone/>
            </a:pPr>
            <a:r>
              <a:rPr lang="ru-RU" dirty="0"/>
              <a:t>2. Определите, какой тип вопроса от Вас требуется в каждом конкретном случае </a:t>
            </a:r>
          </a:p>
          <a:p>
            <a:pPr>
              <a:buNone/>
            </a:pPr>
            <a:r>
              <a:rPr lang="ru-RU" dirty="0" smtClean="0"/>
              <a:t>     </a:t>
            </a:r>
            <a:r>
              <a:rPr lang="ru-RU" dirty="0"/>
              <a:t>(общий (без вопросительного слова) или специальный (с вопросительным словом)). </a:t>
            </a:r>
          </a:p>
          <a:p>
            <a:pPr>
              <a:buNone/>
            </a:pPr>
            <a:r>
              <a:rPr lang="ru-RU" dirty="0"/>
              <a:t>3. Формулируя вопрос, помните о порядке слов </a:t>
            </a:r>
          </a:p>
          <a:p>
            <a:pPr>
              <a:buNone/>
            </a:pPr>
            <a:r>
              <a:rPr lang="ru-RU" dirty="0" smtClean="0"/>
              <a:t>      </a:t>
            </a:r>
            <a:r>
              <a:rPr lang="ru-RU" dirty="0"/>
              <a:t>(либо инверсия, либо </a:t>
            </a:r>
            <a:r>
              <a:rPr lang="ru-RU" dirty="0" err="1"/>
              <a:t>est-ce</a:t>
            </a:r>
            <a:r>
              <a:rPr lang="ru-RU" dirty="0"/>
              <a:t> </a:t>
            </a:r>
            <a:r>
              <a:rPr lang="ru-RU" dirty="0" err="1"/>
              <a:t>que</a:t>
            </a:r>
            <a:r>
              <a:rPr lang="ru-RU" dirty="0"/>
              <a:t> и прямой порядок слов).</a:t>
            </a:r>
          </a:p>
          <a:p>
            <a:pPr>
              <a:buNone/>
            </a:pPr>
            <a:r>
              <a:rPr lang="ru-RU" dirty="0"/>
              <a:t>4. Произносите фразы с правильной интонацией (повышающаяся интонация). </a:t>
            </a:r>
          </a:p>
          <a:p>
            <a:pPr>
              <a:buNone/>
            </a:pPr>
            <a:r>
              <a:rPr lang="ru-RU" dirty="0"/>
              <a:t>5. Следите за временем (1,5 минуты на подготовку, </a:t>
            </a:r>
            <a:endParaRPr lang="ru-RU" dirty="0" smtClean="0"/>
          </a:p>
          <a:p>
            <a:pPr>
              <a:buNone/>
            </a:pPr>
            <a:r>
              <a:rPr lang="ru-RU" dirty="0"/>
              <a:t> </a:t>
            </a:r>
            <a:r>
              <a:rPr lang="ru-RU" dirty="0" smtClean="0"/>
              <a:t>    20 </a:t>
            </a:r>
            <a:r>
              <a:rPr lang="ru-RU" dirty="0"/>
              <a:t>секунд на каждый вопрос).</a:t>
            </a:r>
          </a:p>
          <a:p>
            <a:pPr>
              <a:buNone/>
            </a:pPr>
            <a:r>
              <a:rPr lang="ru-RU" dirty="0"/>
              <a:t>Не задавайте однотипных вопросов. Старайтесь использовать </a:t>
            </a:r>
            <a:r>
              <a:rPr lang="ru-RU" dirty="0" smtClean="0"/>
              <a:t>разные конструкции </a:t>
            </a:r>
            <a:r>
              <a:rPr lang="ru-RU" dirty="0"/>
              <a:t>для каждого из вопросов.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928694"/>
          </a:xfrm>
        </p:spPr>
        <p:txBody>
          <a:bodyPr>
            <a:normAutofit fontScale="90000"/>
          </a:bodyPr>
          <a:lstStyle/>
          <a:p>
            <a:r>
              <a:rPr lang="ru-RU" dirty="0" smtClean="0"/>
              <a:t>Грамматическая форма прямого вопроса </a:t>
            </a:r>
            <a:br>
              <a:rPr lang="ru-RU" dirty="0" smtClean="0"/>
            </a:br>
            <a:endParaRPr lang="ru-RU" dirty="0"/>
          </a:p>
        </p:txBody>
      </p:sp>
      <p:sp>
        <p:nvSpPr>
          <p:cNvPr id="3" name="Содержимое 2"/>
          <p:cNvSpPr>
            <a:spLocks noGrp="1"/>
          </p:cNvSpPr>
          <p:nvPr>
            <p:ph idx="1"/>
          </p:nvPr>
        </p:nvSpPr>
        <p:spPr>
          <a:xfrm>
            <a:off x="0" y="4500570"/>
            <a:ext cx="8229600" cy="3357562"/>
          </a:xfrm>
        </p:spPr>
        <p:txBody>
          <a:bodyPr>
            <a:normAutofit lnSpcReduction="10000"/>
          </a:bodyPr>
          <a:lstStyle/>
          <a:p>
            <a:pPr>
              <a:buNone/>
            </a:pPr>
            <a:r>
              <a:rPr lang="ru-RU" dirty="0"/>
              <a:t> </a:t>
            </a:r>
          </a:p>
          <a:p>
            <a:pPr>
              <a:buNone/>
            </a:pPr>
            <a:r>
              <a:rPr lang="en-US" dirty="0"/>
              <a:t> </a:t>
            </a:r>
            <a:endParaRPr lang="ru-RU" dirty="0"/>
          </a:p>
          <a:p>
            <a:pPr>
              <a:buNone/>
            </a:pPr>
            <a:r>
              <a:rPr lang="ru-RU" dirty="0" smtClean="0"/>
              <a:t> </a:t>
            </a:r>
            <a:endParaRPr lang="ru-RU" dirty="0"/>
          </a:p>
          <a:p>
            <a:pPr>
              <a:buNone/>
            </a:pPr>
            <a:r>
              <a:rPr lang="ru-RU" dirty="0"/>
              <a:t> </a:t>
            </a:r>
          </a:p>
          <a:p>
            <a:pPr>
              <a:buNone/>
            </a:pPr>
            <a:r>
              <a:rPr lang="ru-RU" dirty="0"/>
              <a:t> </a:t>
            </a:r>
          </a:p>
          <a:p>
            <a:pPr>
              <a:buNone/>
            </a:pPr>
            <a:r>
              <a:rPr lang="ru-RU" dirty="0"/>
              <a:t> </a:t>
            </a:r>
          </a:p>
          <a:p>
            <a:endParaRPr lang="ru-RU" dirty="0"/>
          </a:p>
        </p:txBody>
      </p:sp>
      <p:graphicFrame>
        <p:nvGraphicFramePr>
          <p:cNvPr id="4" name="Таблица 3"/>
          <p:cNvGraphicFramePr>
            <a:graphicFrameLocks noGrp="1"/>
          </p:cNvGraphicFramePr>
          <p:nvPr/>
        </p:nvGraphicFramePr>
        <p:xfrm>
          <a:off x="0" y="1357299"/>
          <a:ext cx="9144000" cy="5072097"/>
        </p:xfrm>
        <a:graphic>
          <a:graphicData uri="http://schemas.openxmlformats.org/drawingml/2006/table">
            <a:tbl>
              <a:tblPr firstRow="1" bandRow="1">
                <a:tableStyleId>{5C22544A-7EE6-4342-B048-85BDC9FD1C3A}</a:tableStyleId>
              </a:tblPr>
              <a:tblGrid>
                <a:gridCol w="3071802"/>
                <a:gridCol w="6072198"/>
              </a:tblGrid>
              <a:tr h="33772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Общий вопрос (да/нет) </a:t>
                      </a:r>
                    </a:p>
                    <a:p>
                      <a:endParaRPr lang="ru-R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smtClean="0"/>
                        <a:t>с использованием конструкции «</a:t>
                      </a:r>
                      <a:r>
                        <a:rPr lang="ru-RU" dirty="0" err="1" smtClean="0"/>
                        <a:t>Est-ce</a:t>
                      </a:r>
                      <a:r>
                        <a:rPr lang="ru-RU" dirty="0" smtClean="0"/>
                        <a:t> </a:t>
                      </a:r>
                      <a:r>
                        <a:rPr lang="ru-RU" dirty="0" err="1" smtClean="0"/>
                        <a:t>que</a:t>
                      </a:r>
                      <a:r>
                        <a:rPr lang="ru-RU" dirty="0" smtClean="0"/>
                        <a:t>»: </a:t>
                      </a:r>
                    </a:p>
                    <a:p>
                      <a:pPr lvl="0">
                        <a:buNone/>
                      </a:pPr>
                      <a:r>
                        <a:rPr lang="en-US" i="1" dirty="0" err="1" smtClean="0"/>
                        <a:t>Est-ce</a:t>
                      </a:r>
                      <a:r>
                        <a:rPr lang="en-US" i="1" dirty="0" smtClean="0"/>
                        <a:t> </a:t>
                      </a:r>
                      <a:r>
                        <a:rPr lang="en-US" i="1" dirty="0" err="1" smtClean="0"/>
                        <a:t>qu’il</a:t>
                      </a:r>
                      <a:r>
                        <a:rPr lang="en-US" i="1" dirty="0" smtClean="0"/>
                        <a:t> </a:t>
                      </a:r>
                      <a:r>
                        <a:rPr lang="en-US" i="1" dirty="0" err="1" smtClean="0"/>
                        <a:t>veut</a:t>
                      </a:r>
                      <a:r>
                        <a:rPr lang="en-US" i="1" dirty="0" smtClean="0"/>
                        <a:t> </a:t>
                      </a:r>
                      <a:r>
                        <a:rPr lang="en-US" i="1" dirty="0" err="1" smtClean="0"/>
                        <a:t>aller</a:t>
                      </a:r>
                      <a:r>
                        <a:rPr lang="en-US" i="1" dirty="0" smtClean="0"/>
                        <a:t> au </a:t>
                      </a:r>
                      <a:r>
                        <a:rPr lang="en-US" i="1" dirty="0" err="1" smtClean="0"/>
                        <a:t>cinéma</a:t>
                      </a:r>
                      <a:r>
                        <a:rPr lang="en-US" i="1" dirty="0" smtClean="0"/>
                        <a:t> ? </a:t>
                      </a:r>
                      <a:endParaRPr lang="ru-RU" dirty="0" smtClean="0"/>
                    </a:p>
                    <a:p>
                      <a:pPr lvl="0">
                        <a:buNone/>
                      </a:pPr>
                      <a:endParaRPr lang="ru-RU" dirty="0" smtClean="0"/>
                    </a:p>
                    <a:p>
                      <a:pPr lvl="0">
                        <a:buNone/>
                      </a:pPr>
                      <a:r>
                        <a:rPr lang="ru-RU" dirty="0" smtClean="0"/>
                        <a:t>Простая инверсия </a:t>
                      </a:r>
                    </a:p>
                    <a:p>
                      <a:pPr lvl="0">
                        <a:buNone/>
                      </a:pPr>
                      <a:r>
                        <a:rPr lang="ru-RU" dirty="0" smtClean="0"/>
                        <a:t>(подлежащим является местоимение (кроме </a:t>
                      </a:r>
                      <a:r>
                        <a:rPr lang="ru-RU" dirty="0" err="1" smtClean="0"/>
                        <a:t>je</a:t>
                      </a:r>
                      <a:r>
                        <a:rPr lang="ru-RU" dirty="0" smtClean="0"/>
                        <a:t>)): </a:t>
                      </a:r>
                    </a:p>
                    <a:p>
                      <a:pPr>
                        <a:buNone/>
                      </a:pPr>
                      <a:r>
                        <a:rPr lang="en-US" dirty="0" smtClean="0"/>
                        <a:t>           </a:t>
                      </a:r>
                      <a:r>
                        <a:rPr lang="en-US" i="1" dirty="0" err="1" smtClean="0"/>
                        <a:t>Veut-il</a:t>
                      </a:r>
                      <a:r>
                        <a:rPr lang="en-US" i="1" dirty="0" smtClean="0"/>
                        <a:t> </a:t>
                      </a:r>
                      <a:r>
                        <a:rPr lang="en-US" i="1" dirty="0" err="1" smtClean="0"/>
                        <a:t>aller</a:t>
                      </a:r>
                      <a:r>
                        <a:rPr lang="en-US" i="1" dirty="0" smtClean="0"/>
                        <a:t> au </a:t>
                      </a:r>
                      <a:r>
                        <a:rPr lang="en-US" i="1" dirty="0" err="1" smtClean="0"/>
                        <a:t>cinéma</a:t>
                      </a:r>
                      <a:r>
                        <a:rPr lang="en-US" i="1" dirty="0" smtClean="0"/>
                        <a:t> ? </a:t>
                      </a:r>
                      <a:endParaRPr lang="ru-RU" dirty="0" smtClean="0"/>
                    </a:p>
                    <a:p>
                      <a:pPr lvl="0">
                        <a:buNone/>
                      </a:pPr>
                      <a:r>
                        <a:rPr lang="en-US" dirty="0" smtClean="0"/>
                        <a:t> </a:t>
                      </a:r>
                      <a:endParaRPr lang="ru-RU" dirty="0" smtClean="0"/>
                    </a:p>
                    <a:p>
                      <a:pPr lvl="0">
                        <a:buNone/>
                      </a:pPr>
                      <a:r>
                        <a:rPr lang="ru-RU" dirty="0" smtClean="0"/>
                        <a:t>Сложная инверсия </a:t>
                      </a:r>
                    </a:p>
                    <a:p>
                      <a:pPr>
                        <a:buNone/>
                      </a:pPr>
                      <a:r>
                        <a:rPr lang="ru-RU" dirty="0" smtClean="0"/>
                        <a:t> (подлежащим является существительное): </a:t>
                      </a:r>
                    </a:p>
                    <a:p>
                      <a:pPr>
                        <a:buNone/>
                      </a:pPr>
                      <a:r>
                        <a:rPr lang="en-US" dirty="0" smtClean="0"/>
                        <a:t>            </a:t>
                      </a:r>
                      <a:r>
                        <a:rPr lang="en-US" i="1" dirty="0" smtClean="0"/>
                        <a:t>Marc </a:t>
                      </a:r>
                      <a:r>
                        <a:rPr lang="en-US" i="1" dirty="0" err="1" smtClean="0"/>
                        <a:t>veut-il</a:t>
                      </a:r>
                      <a:r>
                        <a:rPr lang="en-US" i="1" dirty="0" smtClean="0"/>
                        <a:t> </a:t>
                      </a:r>
                      <a:r>
                        <a:rPr lang="en-US" i="1" dirty="0" err="1" smtClean="0"/>
                        <a:t>aller</a:t>
                      </a:r>
                      <a:r>
                        <a:rPr lang="en-US" i="1" dirty="0" smtClean="0"/>
                        <a:t> au </a:t>
                      </a:r>
                      <a:r>
                        <a:rPr lang="en-US" i="1" dirty="0" err="1" smtClean="0"/>
                        <a:t>cinéma</a:t>
                      </a:r>
                      <a:r>
                        <a:rPr lang="en-US" i="1" dirty="0" smtClean="0"/>
                        <a:t> ? </a:t>
                      </a:r>
                      <a:endParaRPr lang="ru-RU" dirty="0" smtClean="0"/>
                    </a:p>
                    <a:p>
                      <a:endParaRPr lang="ru-RU" dirty="0"/>
                    </a:p>
                  </a:txBody>
                  <a:tcPr/>
                </a:tc>
              </a:tr>
              <a:tr h="1694855">
                <a:tc>
                  <a:txBody>
                    <a:bodyPr/>
                    <a:lstStyle/>
                    <a:p>
                      <a:pPr>
                        <a:buNone/>
                      </a:pPr>
                      <a:r>
                        <a:rPr lang="ru-RU" dirty="0" smtClean="0"/>
                        <a:t>Специальный вопрос </a:t>
                      </a:r>
                    </a:p>
                    <a:p>
                      <a:pPr>
                        <a:buNone/>
                      </a:pPr>
                      <a:r>
                        <a:rPr lang="ru-RU" dirty="0" smtClean="0"/>
                        <a:t>(с вопросительным словом)</a:t>
                      </a:r>
                      <a:endParaRPr lang="ru-RU" dirty="0"/>
                    </a:p>
                  </a:txBody>
                  <a:tcPr/>
                </a:tc>
                <a:tc>
                  <a:txBody>
                    <a:bodyPr/>
                    <a:lstStyle/>
                    <a:p>
                      <a:pPr lvl="0">
                        <a:buNone/>
                      </a:pPr>
                      <a:r>
                        <a:rPr lang="ru-RU" dirty="0" smtClean="0"/>
                        <a:t>Вопросительное слово + </a:t>
                      </a:r>
                      <a:r>
                        <a:rPr lang="ru-RU" dirty="0" err="1" smtClean="0"/>
                        <a:t>est-ce</a:t>
                      </a:r>
                      <a:r>
                        <a:rPr lang="ru-RU" dirty="0" smtClean="0"/>
                        <a:t> </a:t>
                      </a:r>
                      <a:r>
                        <a:rPr lang="ru-RU" dirty="0" err="1" smtClean="0"/>
                        <a:t>que</a:t>
                      </a:r>
                      <a:r>
                        <a:rPr lang="ru-RU" dirty="0" smtClean="0"/>
                        <a:t> + прямой порядок слов </a:t>
                      </a:r>
                    </a:p>
                    <a:p>
                      <a:pPr>
                        <a:buNone/>
                      </a:pPr>
                      <a:r>
                        <a:rPr lang="en-US" i="1" dirty="0" err="1" smtClean="0"/>
                        <a:t>Où</a:t>
                      </a:r>
                      <a:r>
                        <a:rPr lang="en-US" i="1" dirty="0" smtClean="0"/>
                        <a:t> </a:t>
                      </a:r>
                      <a:r>
                        <a:rPr lang="en-US" i="1" dirty="0" err="1" smtClean="0"/>
                        <a:t>est-ce</a:t>
                      </a:r>
                      <a:r>
                        <a:rPr lang="en-US" i="1" dirty="0" smtClean="0"/>
                        <a:t> </a:t>
                      </a:r>
                      <a:r>
                        <a:rPr lang="en-US" i="1" dirty="0" err="1" smtClean="0"/>
                        <a:t>qu’il</a:t>
                      </a:r>
                      <a:r>
                        <a:rPr lang="en-US" i="1" dirty="0" smtClean="0"/>
                        <a:t> </a:t>
                      </a:r>
                      <a:r>
                        <a:rPr lang="en-US" i="1" dirty="0" err="1" smtClean="0"/>
                        <a:t>va</a:t>
                      </a:r>
                      <a:r>
                        <a:rPr lang="en-US" i="1" dirty="0" smtClean="0"/>
                        <a:t> ? </a:t>
                      </a:r>
                      <a:endParaRPr lang="ru-RU" dirty="0" smtClean="0"/>
                    </a:p>
                    <a:p>
                      <a:pPr lvl="0">
                        <a:buNone/>
                      </a:pPr>
                      <a:r>
                        <a:rPr lang="en-US" dirty="0" smtClean="0"/>
                        <a:t> </a:t>
                      </a:r>
                      <a:r>
                        <a:rPr lang="ru-RU" dirty="0" smtClean="0"/>
                        <a:t>Вопросительное слово + инверсия. </a:t>
                      </a:r>
                    </a:p>
                    <a:p>
                      <a:pPr>
                        <a:buNone/>
                      </a:pPr>
                      <a:r>
                        <a:rPr lang="ru-RU" i="1" dirty="0" err="1" smtClean="0"/>
                        <a:t>Où</a:t>
                      </a:r>
                      <a:r>
                        <a:rPr lang="ru-RU" i="1" dirty="0" smtClean="0"/>
                        <a:t> </a:t>
                      </a:r>
                      <a:r>
                        <a:rPr lang="ru-RU" i="1" dirty="0" err="1" smtClean="0"/>
                        <a:t>va-t-il</a:t>
                      </a:r>
                      <a:r>
                        <a:rPr lang="ru-RU" i="1" dirty="0" smtClean="0"/>
                        <a:t> ? </a:t>
                      </a:r>
                      <a:r>
                        <a:rPr lang="ru-RU" i="1" dirty="0" err="1" smtClean="0"/>
                        <a:t>Où</a:t>
                      </a:r>
                      <a:r>
                        <a:rPr lang="ru-RU" i="1" dirty="0" smtClean="0"/>
                        <a:t> </a:t>
                      </a:r>
                      <a:r>
                        <a:rPr lang="ru-RU" i="1" dirty="0" err="1" smtClean="0"/>
                        <a:t>Marc</a:t>
                      </a:r>
                      <a:r>
                        <a:rPr lang="ru-RU" i="1" dirty="0" smtClean="0"/>
                        <a:t> </a:t>
                      </a:r>
                      <a:r>
                        <a:rPr lang="ru-RU" i="1" dirty="0" err="1" smtClean="0"/>
                        <a:t>va-t-il</a:t>
                      </a:r>
                      <a:r>
                        <a:rPr lang="ru-RU" i="1" dirty="0" smtClean="0"/>
                        <a:t> ?</a:t>
                      </a:r>
                      <a:endParaRPr lang="ru-RU" dirty="0" smtClean="0"/>
                    </a:p>
                    <a:p>
                      <a:endParaRPr lang="ru-RU"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154230"/>
          </a:xfrm>
        </p:spPr>
        <p:txBody>
          <a:bodyPr>
            <a:normAutofit fontScale="90000"/>
          </a:bodyPr>
          <a:lstStyle/>
          <a:p>
            <a:r>
              <a:rPr lang="ru-RU" sz="3100" dirty="0" smtClean="0"/>
              <a:t>Подготовительные </a:t>
            </a:r>
            <a:r>
              <a:rPr lang="ru-RU" sz="3100" dirty="0"/>
              <a:t>упражнения </a:t>
            </a:r>
            <a:r>
              <a:rPr lang="ru-RU" sz="3100" dirty="0" smtClean="0"/>
              <a:t/>
            </a:r>
            <a:br>
              <a:rPr lang="ru-RU" sz="3100" dirty="0" smtClean="0"/>
            </a:br>
            <a:r>
              <a:rPr lang="en-US" sz="3100" dirty="0" smtClean="0"/>
              <a:t>1. </a:t>
            </a:r>
            <a:r>
              <a:rPr lang="en-US" sz="3100" dirty="0" err="1" smtClean="0"/>
              <a:t>Assossiez</a:t>
            </a:r>
            <a:r>
              <a:rPr lang="en-US" sz="3100" dirty="0" smtClean="0"/>
              <a:t> les </a:t>
            </a:r>
            <a:r>
              <a:rPr lang="en-US" sz="3100" dirty="0" err="1" smtClean="0"/>
              <a:t>mots</a:t>
            </a:r>
            <a:r>
              <a:rPr lang="en-US" sz="3100" dirty="0" smtClean="0"/>
              <a:t> </a:t>
            </a:r>
            <a:r>
              <a:rPr lang="en-US" sz="3100" dirty="0" err="1" smtClean="0"/>
              <a:t>interrogatifs</a:t>
            </a:r>
            <a:r>
              <a:rPr lang="en-US" sz="3100" dirty="0" smtClean="0"/>
              <a:t> à </a:t>
            </a:r>
            <a:r>
              <a:rPr lang="en-US" sz="3100" dirty="0" err="1" smtClean="0"/>
              <a:t>l’information</a:t>
            </a:r>
            <a:r>
              <a:rPr lang="en-US" sz="3100" dirty="0" smtClean="0"/>
              <a:t> </a:t>
            </a:r>
            <a:r>
              <a:rPr lang="en-US" sz="3100" dirty="0" err="1" smtClean="0"/>
              <a:t>demandée</a:t>
            </a:r>
            <a:r>
              <a:rPr lang="en-US" sz="3100" dirty="0" smtClean="0"/>
              <a:t>. </a:t>
            </a:r>
            <a:r>
              <a:rPr lang="ru-RU" sz="3100" dirty="0" smtClean="0"/>
              <a:t/>
            </a:r>
            <a:br>
              <a:rPr lang="ru-RU" sz="3100" dirty="0" smtClean="0"/>
            </a:br>
            <a:r>
              <a:rPr lang="ru-RU" dirty="0"/>
              <a:t/>
            </a:r>
            <a:br>
              <a:rPr lang="ru-RU" dirty="0"/>
            </a:br>
            <a:endParaRPr lang="ru-RU" dirty="0"/>
          </a:p>
        </p:txBody>
      </p:sp>
      <p:sp>
        <p:nvSpPr>
          <p:cNvPr id="3" name="Содержимое 2"/>
          <p:cNvSpPr>
            <a:spLocks noGrp="1"/>
          </p:cNvSpPr>
          <p:nvPr>
            <p:ph idx="1"/>
          </p:nvPr>
        </p:nvSpPr>
        <p:spPr>
          <a:xfrm>
            <a:off x="457200" y="1000108"/>
            <a:ext cx="8229600" cy="6715172"/>
          </a:xfrm>
        </p:spPr>
        <p:txBody>
          <a:bodyPr>
            <a:normAutofit/>
          </a:bodyPr>
          <a:lstStyle/>
          <a:p>
            <a:pPr>
              <a:buNone/>
            </a:pPr>
            <a:endParaRPr lang="ru-RU" dirty="0"/>
          </a:p>
        </p:txBody>
      </p:sp>
      <p:graphicFrame>
        <p:nvGraphicFramePr>
          <p:cNvPr id="4" name="Таблица 3"/>
          <p:cNvGraphicFramePr>
            <a:graphicFrameLocks noGrp="1"/>
          </p:cNvGraphicFramePr>
          <p:nvPr/>
        </p:nvGraphicFramePr>
        <p:xfrm>
          <a:off x="214282" y="2000239"/>
          <a:ext cx="8643998" cy="4725290"/>
        </p:xfrm>
        <a:graphic>
          <a:graphicData uri="http://schemas.openxmlformats.org/drawingml/2006/table">
            <a:tbl>
              <a:tblPr firstRow="1" bandRow="1">
                <a:tableStyleId>{5C22544A-7EE6-4342-B048-85BDC9FD1C3A}</a:tableStyleId>
              </a:tblPr>
              <a:tblGrid>
                <a:gridCol w="4321999"/>
                <a:gridCol w="4321999"/>
              </a:tblGrid>
              <a:tr h="142877">
                <a:tc>
                  <a:txBody>
                    <a:bodyPr/>
                    <a:lstStyle/>
                    <a:p>
                      <a:endParaRPr lang="ru-RU" dirty="0"/>
                    </a:p>
                  </a:txBody>
                  <a:tcPr/>
                </a:tc>
                <a:tc>
                  <a:txBody>
                    <a:bodyPr/>
                    <a:lstStyle/>
                    <a:p>
                      <a:endParaRPr lang="ru-RU" dirty="0"/>
                    </a:p>
                  </a:txBody>
                  <a:tcPr/>
                </a:tc>
              </a:tr>
              <a:tr h="871906">
                <a:tc>
                  <a:txBody>
                    <a:bodyPr/>
                    <a:lstStyle/>
                    <a:p>
                      <a:pPr algn="ctr"/>
                      <a:r>
                        <a:rPr lang="en-US" sz="2400" b="1" dirty="0" smtClean="0"/>
                        <a:t>le prix</a:t>
                      </a:r>
                      <a:endParaRPr lang="ru-RU" sz="24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err="1" smtClean="0"/>
                        <a:t>quand</a:t>
                      </a:r>
                      <a:endParaRPr lang="ru-RU" sz="2400" b="1" dirty="0" smtClean="0"/>
                    </a:p>
                    <a:p>
                      <a:pPr algn="ctr"/>
                      <a:endParaRPr lang="ru-RU" sz="2400" b="1" dirty="0"/>
                    </a:p>
                  </a:txBody>
                  <a:tcPr/>
                </a:tc>
              </a:tr>
              <a:tr h="87190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err="1" smtClean="0"/>
                        <a:t>l’endroit</a:t>
                      </a:r>
                      <a:r>
                        <a:rPr lang="en-US" sz="2400" b="1" dirty="0" smtClean="0"/>
                        <a:t>/l’ emplacement</a:t>
                      </a:r>
                      <a:endParaRPr lang="ru-RU" sz="2400" b="1" dirty="0" smtClean="0"/>
                    </a:p>
                    <a:p>
                      <a:pPr algn="ctr"/>
                      <a:endParaRPr lang="ru-RU" sz="24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err="1" smtClean="0"/>
                        <a:t>combien</a:t>
                      </a:r>
                      <a:endParaRPr lang="ru-RU" sz="2400" b="1" dirty="0" smtClean="0"/>
                    </a:p>
                    <a:p>
                      <a:pPr algn="ctr"/>
                      <a:endParaRPr lang="ru-RU" sz="2400" b="1" dirty="0"/>
                    </a:p>
                  </a:txBody>
                  <a:tcPr/>
                </a:tc>
              </a:tr>
              <a:tr h="87190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err="1" smtClean="0"/>
                        <a:t>l’heure</a:t>
                      </a:r>
                      <a:endParaRPr lang="ru-RU" sz="2400" b="1" dirty="0" smtClean="0"/>
                    </a:p>
                    <a:p>
                      <a:pPr algn="ctr"/>
                      <a:endParaRPr lang="ru-RU" sz="24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err="1" smtClean="0"/>
                        <a:t>combien</a:t>
                      </a:r>
                      <a:endParaRPr lang="ru-RU" sz="2400" b="1" dirty="0" smtClean="0"/>
                    </a:p>
                    <a:p>
                      <a:pPr algn="ctr"/>
                      <a:endParaRPr lang="ru-RU" sz="2400" b="1" dirty="0"/>
                    </a:p>
                  </a:txBody>
                  <a:tcPr/>
                </a:tc>
              </a:tr>
              <a:tr h="87190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t>les dates</a:t>
                      </a:r>
                      <a:endParaRPr lang="ru-RU" sz="2400" b="1" dirty="0" smtClean="0"/>
                    </a:p>
                    <a:p>
                      <a:pPr algn="ctr"/>
                      <a:endParaRPr lang="ru-RU" sz="24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t>à </a:t>
                      </a:r>
                      <a:r>
                        <a:rPr lang="en-US" sz="2400" b="1" dirty="0" err="1" smtClean="0"/>
                        <a:t>quelle</a:t>
                      </a:r>
                      <a:r>
                        <a:rPr lang="en-US" sz="2400" b="1" dirty="0" smtClean="0"/>
                        <a:t> </a:t>
                      </a:r>
                      <a:r>
                        <a:rPr lang="en-US" sz="2400" b="1" dirty="0" err="1" smtClean="0"/>
                        <a:t>heure</a:t>
                      </a:r>
                      <a:endParaRPr lang="ru-RU" sz="2400" b="1" dirty="0" smtClean="0"/>
                    </a:p>
                    <a:p>
                      <a:pPr algn="ctr"/>
                      <a:endParaRPr lang="ru-RU" sz="2400" b="1" dirty="0"/>
                    </a:p>
                  </a:txBody>
                  <a:tcPr/>
                </a:tc>
              </a:tr>
              <a:tr h="87190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t>le </a:t>
                      </a:r>
                      <a:r>
                        <a:rPr lang="en-US" sz="2400" b="1" dirty="0" err="1" smtClean="0"/>
                        <a:t>nombre</a:t>
                      </a:r>
                      <a:endParaRPr lang="ru-RU" sz="2400" b="1" dirty="0" smtClean="0"/>
                    </a:p>
                    <a:p>
                      <a:pPr algn="ctr"/>
                      <a:endParaRPr lang="ru-RU" sz="24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err="1" smtClean="0"/>
                        <a:t>où</a:t>
                      </a:r>
                      <a:endParaRPr lang="ru-RU" sz="2400" b="1" dirty="0" smtClean="0"/>
                    </a:p>
                    <a:p>
                      <a:pPr algn="ctr"/>
                      <a:endParaRPr lang="ru-RU" sz="2400" b="1"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Устная часть ОГЭ </a:t>
            </a:r>
            <a:r>
              <a:rPr lang="ru-RU" dirty="0" smtClean="0"/>
              <a:t>2021 </a:t>
            </a:r>
            <a:r>
              <a:rPr lang="ru-RU" dirty="0" smtClean="0"/>
              <a:t>г.</a:t>
            </a:r>
            <a:endParaRPr lang="ru-RU" dirty="0"/>
          </a:p>
        </p:txBody>
      </p:sp>
      <p:sp>
        <p:nvSpPr>
          <p:cNvPr id="3" name="Содержимое 2"/>
          <p:cNvSpPr>
            <a:spLocks noGrp="1"/>
          </p:cNvSpPr>
          <p:nvPr>
            <p:ph idx="1"/>
          </p:nvPr>
        </p:nvSpPr>
        <p:spPr/>
        <p:txBody>
          <a:bodyPr>
            <a:normAutofit fontScale="92500" lnSpcReduction="10000"/>
          </a:bodyPr>
          <a:lstStyle/>
          <a:p>
            <a:pPr>
              <a:buNone/>
            </a:pPr>
            <a:r>
              <a:rPr lang="ru-RU" smtClean="0"/>
              <a:t>Устная </a:t>
            </a:r>
            <a:r>
              <a:rPr lang="ru-RU" dirty="0" smtClean="0"/>
              <a:t>часть ОГЭ 2017 г. состоит из трёх заданий:  </a:t>
            </a:r>
          </a:p>
          <a:p>
            <a:r>
              <a:rPr lang="ru-RU" dirty="0" smtClean="0"/>
              <a:t> чтение вслух небольшого текста научно-популярного характера (2 балла); </a:t>
            </a:r>
          </a:p>
          <a:p>
            <a:r>
              <a:rPr lang="ru-RU" dirty="0" smtClean="0"/>
              <a:t> участие в условном диалоге-расспросе (ответы на заданные вопросы – максимум 6 баллов. Оценивается отдельно каждый из шести ответов); </a:t>
            </a:r>
          </a:p>
          <a:p>
            <a:r>
              <a:rPr lang="ru-RU" dirty="0" smtClean="0"/>
              <a:t> тематическое монологическое высказывание с вербальной опорой в тексте задания (7 баллов).</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a:t> </a:t>
            </a:r>
            <a:r>
              <a:rPr lang="en-US" sz="2700" dirty="0"/>
              <a:t>2. </a:t>
            </a:r>
            <a:r>
              <a:rPr lang="en-US" sz="2700" dirty="0" err="1"/>
              <a:t>Vous</a:t>
            </a:r>
            <a:r>
              <a:rPr lang="en-US" sz="2700" dirty="0"/>
              <a:t> </a:t>
            </a:r>
            <a:r>
              <a:rPr lang="en-US" sz="2700" dirty="0" err="1"/>
              <a:t>avez</a:t>
            </a:r>
            <a:r>
              <a:rPr lang="en-US" sz="2700" dirty="0"/>
              <a:t> </a:t>
            </a:r>
            <a:r>
              <a:rPr lang="en-US" sz="2700" dirty="0" err="1"/>
              <a:t>décidé</a:t>
            </a:r>
            <a:r>
              <a:rPr lang="en-US" sz="2700" dirty="0"/>
              <a:t> de </a:t>
            </a:r>
            <a:r>
              <a:rPr lang="en-US" sz="2700" dirty="0" err="1"/>
              <a:t>visiter</a:t>
            </a:r>
            <a:r>
              <a:rPr lang="en-US" sz="2700" dirty="0"/>
              <a:t> Paris et </a:t>
            </a:r>
            <a:r>
              <a:rPr lang="en-US" sz="2700" dirty="0" err="1"/>
              <a:t>vous</a:t>
            </a:r>
            <a:r>
              <a:rPr lang="en-US" sz="2700" dirty="0"/>
              <a:t> cherchez des </a:t>
            </a:r>
            <a:r>
              <a:rPr lang="en-US" sz="2700" dirty="0" err="1"/>
              <a:t>informations</a:t>
            </a:r>
            <a:r>
              <a:rPr lang="en-US" sz="2700" dirty="0"/>
              <a:t> </a:t>
            </a:r>
            <a:r>
              <a:rPr lang="en-US" sz="2700" dirty="0" err="1"/>
              <a:t>sur</a:t>
            </a:r>
            <a:r>
              <a:rPr lang="en-US" sz="2700" dirty="0"/>
              <a:t> </a:t>
            </a:r>
            <a:r>
              <a:rPr lang="en-US" sz="2700" dirty="0" err="1"/>
              <a:t>cette</a:t>
            </a:r>
            <a:r>
              <a:rPr lang="en-US" sz="2700" dirty="0"/>
              <a:t> </a:t>
            </a:r>
            <a:r>
              <a:rPr lang="en-US" sz="2700" dirty="0" err="1"/>
              <a:t>ville</a:t>
            </a:r>
            <a:r>
              <a:rPr lang="en-US" sz="2700" dirty="0"/>
              <a:t>. </a:t>
            </a:r>
            <a:r>
              <a:rPr lang="en-US" sz="2700" dirty="0" err="1"/>
              <a:t>Quel</a:t>
            </a:r>
            <a:r>
              <a:rPr lang="en-US" sz="2700" dirty="0"/>
              <a:t> type de question </a:t>
            </a:r>
            <a:r>
              <a:rPr lang="en-US" sz="2700" dirty="0" err="1"/>
              <a:t>est-ce</a:t>
            </a:r>
            <a:r>
              <a:rPr lang="en-US" sz="2700" dirty="0"/>
              <a:t> </a:t>
            </a:r>
            <a:r>
              <a:rPr lang="en-US" sz="2700" dirty="0" err="1"/>
              <a:t>que</a:t>
            </a:r>
            <a:r>
              <a:rPr lang="en-US" sz="2700" dirty="0"/>
              <a:t> </a:t>
            </a:r>
            <a:r>
              <a:rPr lang="en-US" sz="2700" dirty="0" err="1"/>
              <a:t>vous</a:t>
            </a:r>
            <a:r>
              <a:rPr lang="en-US" sz="2700" dirty="0"/>
              <a:t> </a:t>
            </a:r>
            <a:r>
              <a:rPr lang="en-US" sz="2700" dirty="0" err="1"/>
              <a:t>allez</a:t>
            </a:r>
            <a:r>
              <a:rPr lang="en-US" sz="2700" dirty="0"/>
              <a:t> poser ? </a:t>
            </a:r>
            <a:r>
              <a:rPr lang="en-US" sz="2700" dirty="0" err="1"/>
              <a:t>Cochez</a:t>
            </a:r>
            <a:r>
              <a:rPr lang="en-US" sz="2700" dirty="0"/>
              <a:t> la </a:t>
            </a:r>
            <a:r>
              <a:rPr lang="en-US" sz="2700" dirty="0" err="1"/>
              <a:t>réponse</a:t>
            </a:r>
            <a:r>
              <a:rPr lang="en-US" sz="2700" dirty="0"/>
              <a:t> </a:t>
            </a:r>
            <a:r>
              <a:rPr lang="en-US" sz="2700" dirty="0" err="1"/>
              <a:t>correcte</a:t>
            </a:r>
            <a:r>
              <a:rPr lang="en-US" sz="2700" dirty="0"/>
              <a:t>. </a:t>
            </a:r>
            <a:endParaRPr lang="ru-RU" sz="2700" dirty="0"/>
          </a:p>
        </p:txBody>
      </p:sp>
      <p:sp>
        <p:nvSpPr>
          <p:cNvPr id="3" name="Содержимое 2"/>
          <p:cNvSpPr>
            <a:spLocks noGrp="1"/>
          </p:cNvSpPr>
          <p:nvPr>
            <p:ph idx="1"/>
          </p:nvPr>
        </p:nvSpPr>
        <p:spPr>
          <a:xfrm>
            <a:off x="214282" y="4214818"/>
            <a:ext cx="8229600" cy="2643182"/>
          </a:xfrm>
        </p:spPr>
        <p:txBody>
          <a:bodyPr>
            <a:normAutofit fontScale="62500" lnSpcReduction="20000"/>
          </a:bodyPr>
          <a:lstStyle/>
          <a:p>
            <a:pPr>
              <a:buNone/>
            </a:pPr>
            <a:r>
              <a:rPr lang="en-US" dirty="0"/>
              <a:t> </a:t>
            </a:r>
            <a:endParaRPr lang="ru-RU" dirty="0"/>
          </a:p>
          <a:p>
            <a:pPr>
              <a:buNone/>
            </a:pPr>
            <a:r>
              <a:rPr lang="en-US" dirty="0"/>
              <a:t>  </a:t>
            </a:r>
            <a:endParaRPr lang="ru-RU" dirty="0"/>
          </a:p>
          <a:p>
            <a:pPr>
              <a:buNone/>
            </a:pPr>
            <a:r>
              <a:rPr lang="en-US" dirty="0"/>
              <a:t> </a:t>
            </a:r>
            <a:endParaRPr lang="ru-RU" dirty="0"/>
          </a:p>
          <a:p>
            <a:pPr>
              <a:buNone/>
            </a:pPr>
            <a:r>
              <a:rPr lang="en-US" dirty="0"/>
              <a:t> </a:t>
            </a:r>
            <a:endParaRPr lang="ru-RU" dirty="0"/>
          </a:p>
          <a:p>
            <a:pPr>
              <a:buNone/>
            </a:pPr>
            <a:r>
              <a:rPr lang="en-US" dirty="0"/>
              <a:t> </a:t>
            </a:r>
            <a:endParaRPr lang="ru-RU" dirty="0"/>
          </a:p>
          <a:p>
            <a:pPr>
              <a:buNone/>
            </a:pPr>
            <a:r>
              <a:rPr lang="en-US" dirty="0"/>
              <a:t> </a:t>
            </a:r>
            <a:endParaRPr lang="ru-RU" dirty="0"/>
          </a:p>
          <a:p>
            <a:pPr>
              <a:buNone/>
            </a:pPr>
            <a:r>
              <a:rPr lang="en-US" dirty="0"/>
              <a:t> </a:t>
            </a:r>
            <a:endParaRPr lang="ru-RU" dirty="0"/>
          </a:p>
          <a:p>
            <a:pPr>
              <a:buNone/>
            </a:pPr>
            <a:r>
              <a:rPr lang="en-US" dirty="0"/>
              <a:t> </a:t>
            </a:r>
            <a:endParaRPr lang="ru-RU" dirty="0"/>
          </a:p>
          <a:p>
            <a:endParaRPr lang="ru-RU" dirty="0"/>
          </a:p>
        </p:txBody>
      </p:sp>
      <p:graphicFrame>
        <p:nvGraphicFramePr>
          <p:cNvPr id="4" name="Таблица 3"/>
          <p:cNvGraphicFramePr>
            <a:graphicFrameLocks noGrp="1"/>
          </p:cNvGraphicFramePr>
          <p:nvPr/>
        </p:nvGraphicFramePr>
        <p:xfrm>
          <a:off x="214281" y="1643053"/>
          <a:ext cx="8715438" cy="5072097"/>
        </p:xfrm>
        <a:graphic>
          <a:graphicData uri="http://schemas.openxmlformats.org/drawingml/2006/table">
            <a:tbl>
              <a:tblPr firstRow="1" bandRow="1">
                <a:tableStyleId>{5C22544A-7EE6-4342-B048-85BDC9FD1C3A}</a:tableStyleId>
              </a:tblPr>
              <a:tblGrid>
                <a:gridCol w="4000529"/>
                <a:gridCol w="2428892"/>
                <a:gridCol w="2286017"/>
              </a:tblGrid>
              <a:tr h="717705">
                <a:tc>
                  <a:txBody>
                    <a:bodyPr/>
                    <a:lstStyle/>
                    <a:p>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err="1" smtClean="0"/>
                        <a:t>Общий</a:t>
                      </a:r>
                      <a:r>
                        <a:rPr lang="en-US" dirty="0" smtClean="0"/>
                        <a:t> </a:t>
                      </a:r>
                      <a:r>
                        <a:rPr lang="en-US" dirty="0" err="1" smtClean="0"/>
                        <a:t>вопрос</a:t>
                      </a:r>
                      <a:r>
                        <a:rPr lang="en-US" dirty="0" smtClean="0"/>
                        <a:t> </a:t>
                      </a:r>
                      <a:endParaRPr lang="ru-RU" dirty="0" smtClean="0"/>
                    </a:p>
                    <a:p>
                      <a:endParaRPr lang="ru-RU" dirty="0"/>
                    </a:p>
                  </a:txBody>
                  <a:tcPr/>
                </a:tc>
                <a:tc>
                  <a:txBody>
                    <a:bodyPr/>
                    <a:lstStyle/>
                    <a:p>
                      <a:pPr algn="ctr">
                        <a:buNone/>
                      </a:pPr>
                      <a:r>
                        <a:rPr lang="en-US" dirty="0" err="1" smtClean="0"/>
                        <a:t>Частный</a:t>
                      </a:r>
                      <a:r>
                        <a:rPr lang="en-US" dirty="0" smtClean="0"/>
                        <a:t> </a:t>
                      </a:r>
                      <a:r>
                        <a:rPr lang="en-US" dirty="0" err="1" smtClean="0"/>
                        <a:t>вопрос</a:t>
                      </a:r>
                      <a:r>
                        <a:rPr lang="en-US" dirty="0" smtClean="0"/>
                        <a:t>  </a:t>
                      </a:r>
                      <a:endParaRPr lang="ru-RU" dirty="0" smtClean="0"/>
                    </a:p>
                    <a:p>
                      <a:endParaRPr lang="ru-RU" dirty="0"/>
                    </a:p>
                  </a:txBody>
                  <a:tcPr/>
                </a:tc>
              </a:tr>
              <a:tr h="783175">
                <a:tc>
                  <a:txBody>
                    <a:bodyPr/>
                    <a:lstStyle/>
                    <a:p>
                      <a:pPr>
                        <a:buNone/>
                      </a:pPr>
                      <a:r>
                        <a:rPr lang="en-US" sz="2400" dirty="0" smtClean="0"/>
                        <a:t>Les dates du </a:t>
                      </a:r>
                      <a:r>
                        <a:rPr lang="en-US" sz="2400" dirty="0" err="1" smtClean="0"/>
                        <a:t>départ</a:t>
                      </a:r>
                      <a:r>
                        <a:rPr lang="en-US" sz="2400" dirty="0" smtClean="0"/>
                        <a:t>   </a:t>
                      </a:r>
                      <a:endParaRPr lang="ru-RU" sz="2400" dirty="0" smtClean="0"/>
                    </a:p>
                  </a:txBody>
                  <a:tcPr/>
                </a:tc>
                <a:tc>
                  <a:txBody>
                    <a:bodyPr/>
                    <a:lstStyle/>
                    <a:p>
                      <a:endParaRPr lang="ru-RU"/>
                    </a:p>
                  </a:txBody>
                  <a:tcPr/>
                </a:tc>
                <a:tc>
                  <a:txBody>
                    <a:bodyPr/>
                    <a:lstStyle/>
                    <a:p>
                      <a:endParaRPr lang="ru-RU"/>
                    </a:p>
                  </a:txBody>
                  <a:tcPr/>
                </a:tc>
              </a:tr>
              <a:tr h="1131252">
                <a:tc>
                  <a:txBody>
                    <a:bodyPr/>
                    <a:lstStyle/>
                    <a:p>
                      <a:pPr>
                        <a:buNone/>
                      </a:pPr>
                      <a:r>
                        <a:rPr lang="en-US" sz="2400" dirty="0" smtClean="0"/>
                        <a:t>Les services </a:t>
                      </a:r>
                      <a:r>
                        <a:rPr lang="en-US" sz="2400" dirty="0" err="1" smtClean="0"/>
                        <a:t>proposés</a:t>
                      </a:r>
                      <a:r>
                        <a:rPr lang="en-US" sz="2400" dirty="0" smtClean="0"/>
                        <a:t> par </a:t>
                      </a:r>
                      <a:r>
                        <a:rPr lang="en-US" sz="2400" dirty="0" err="1" smtClean="0"/>
                        <a:t>l’hôtel</a:t>
                      </a:r>
                      <a:r>
                        <a:rPr lang="en-US" sz="2400" dirty="0" smtClean="0"/>
                        <a:t>   </a:t>
                      </a:r>
                      <a:endParaRPr lang="ru-RU" sz="2400" dirty="0" smtClean="0"/>
                    </a:p>
                  </a:txBody>
                  <a:tcPr/>
                </a:tc>
                <a:tc>
                  <a:txBody>
                    <a:bodyPr/>
                    <a:lstStyle/>
                    <a:p>
                      <a:endParaRPr lang="ru-RU"/>
                    </a:p>
                  </a:txBody>
                  <a:tcPr/>
                </a:tc>
                <a:tc>
                  <a:txBody>
                    <a:bodyPr/>
                    <a:lstStyle/>
                    <a:p>
                      <a:endParaRPr lang="ru-RU" dirty="0"/>
                    </a:p>
                  </a:txBody>
                  <a:tcPr/>
                </a:tc>
              </a:tr>
              <a:tr h="783175">
                <a:tc>
                  <a:txBody>
                    <a:bodyPr/>
                    <a:lstStyle/>
                    <a:p>
                      <a:pPr>
                        <a:buNone/>
                      </a:pPr>
                      <a:r>
                        <a:rPr lang="en-US" sz="2400" dirty="0" smtClean="0"/>
                        <a:t>Si le petit </a:t>
                      </a:r>
                      <a:r>
                        <a:rPr lang="en-US" sz="2400" dirty="0" err="1" smtClean="0"/>
                        <a:t>déjeuner</a:t>
                      </a:r>
                      <a:r>
                        <a:rPr lang="en-US" sz="2400" dirty="0" smtClean="0"/>
                        <a:t> </a:t>
                      </a:r>
                      <a:r>
                        <a:rPr lang="en-US" sz="2400" dirty="0" err="1" smtClean="0"/>
                        <a:t>est</a:t>
                      </a:r>
                      <a:r>
                        <a:rPr lang="en-US" sz="2400" dirty="0" smtClean="0"/>
                        <a:t> </a:t>
                      </a:r>
                      <a:r>
                        <a:rPr lang="en-US" sz="2400" dirty="0" err="1" smtClean="0"/>
                        <a:t>inclus</a:t>
                      </a:r>
                      <a:r>
                        <a:rPr lang="en-US" sz="2400" dirty="0" smtClean="0"/>
                        <a:t>   </a:t>
                      </a:r>
                      <a:endParaRPr lang="ru-RU" sz="2400" dirty="0" smtClean="0"/>
                    </a:p>
                  </a:txBody>
                  <a:tcPr/>
                </a:tc>
                <a:tc>
                  <a:txBody>
                    <a:bodyPr/>
                    <a:lstStyle/>
                    <a:p>
                      <a:endParaRPr lang="ru-RU"/>
                    </a:p>
                  </a:txBody>
                  <a:tcPr/>
                </a:tc>
                <a:tc>
                  <a:txBody>
                    <a:bodyPr/>
                    <a:lstStyle/>
                    <a:p>
                      <a:endParaRPr lang="ru-RU"/>
                    </a:p>
                  </a:txBody>
                  <a:tcPr/>
                </a:tc>
              </a:tr>
              <a:tr h="8283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Le </a:t>
                      </a:r>
                      <a:r>
                        <a:rPr lang="en-US" sz="2400" dirty="0" err="1" smtClean="0"/>
                        <a:t>nombre</a:t>
                      </a:r>
                      <a:r>
                        <a:rPr lang="en-US" sz="2400" dirty="0" smtClean="0"/>
                        <a:t> de </a:t>
                      </a:r>
                      <a:r>
                        <a:rPr lang="en-US" sz="2400" dirty="0" err="1" smtClean="0"/>
                        <a:t>visites</a:t>
                      </a:r>
                      <a:r>
                        <a:rPr lang="en-US" sz="2400" dirty="0" smtClean="0"/>
                        <a:t> </a:t>
                      </a:r>
                      <a:r>
                        <a:rPr lang="en-US" sz="2400" dirty="0" err="1" smtClean="0"/>
                        <a:t>disponibles</a:t>
                      </a:r>
                      <a:r>
                        <a:rPr lang="en-US" sz="2400" dirty="0" smtClean="0"/>
                        <a:t>   </a:t>
                      </a:r>
                      <a:endParaRPr lang="ru-RU" sz="2400" dirty="0" smtClean="0"/>
                    </a:p>
                  </a:txBody>
                  <a:tcPr/>
                </a:tc>
                <a:tc>
                  <a:txBody>
                    <a:bodyPr/>
                    <a:lstStyle/>
                    <a:p>
                      <a:endParaRPr lang="ru-RU"/>
                    </a:p>
                  </a:txBody>
                  <a:tcPr/>
                </a:tc>
                <a:tc>
                  <a:txBody>
                    <a:bodyPr/>
                    <a:lstStyle/>
                    <a:p>
                      <a:endParaRPr lang="ru-RU"/>
                    </a:p>
                  </a:txBody>
                  <a:tcPr/>
                </a:tc>
              </a:tr>
              <a:tr h="82839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La </a:t>
                      </a:r>
                      <a:r>
                        <a:rPr lang="en-US" sz="2400" dirty="0" err="1" smtClean="0"/>
                        <a:t>possibilité</a:t>
                      </a:r>
                      <a:r>
                        <a:rPr lang="en-US" sz="2400" dirty="0" smtClean="0"/>
                        <a:t> </a:t>
                      </a:r>
                      <a:r>
                        <a:rPr lang="en-US" sz="2400" dirty="0" err="1" smtClean="0"/>
                        <a:t>d’avoir</a:t>
                      </a:r>
                      <a:r>
                        <a:rPr lang="en-US" sz="2400" dirty="0" smtClean="0"/>
                        <a:t> </a:t>
                      </a:r>
                      <a:r>
                        <a:rPr lang="en-US" sz="2400" dirty="0" err="1" smtClean="0"/>
                        <a:t>une</a:t>
                      </a:r>
                      <a:r>
                        <a:rPr lang="en-US" sz="2400" dirty="0" smtClean="0"/>
                        <a:t> </a:t>
                      </a:r>
                      <a:r>
                        <a:rPr lang="en-US" sz="2400" dirty="0" err="1" smtClean="0"/>
                        <a:t>réduction</a:t>
                      </a:r>
                      <a:r>
                        <a:rPr lang="en-US" sz="2400" dirty="0" smtClean="0"/>
                        <a:t>   </a:t>
                      </a:r>
                      <a:endParaRPr lang="ru-RU" sz="2400" dirty="0" smtClean="0"/>
                    </a:p>
                  </a:txBody>
                  <a:tcPr/>
                </a:tc>
                <a:tc>
                  <a:txBody>
                    <a:bodyPr/>
                    <a:lstStyle/>
                    <a:p>
                      <a:endParaRPr lang="ru-RU"/>
                    </a:p>
                  </a:txBody>
                  <a:tcPr/>
                </a:tc>
                <a:tc>
                  <a:txBody>
                    <a:bodyPr/>
                    <a:lstStyle/>
                    <a:p>
                      <a:endParaRPr lang="ru-RU" dirty="0"/>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917596"/>
          </a:xfrm>
        </p:spPr>
        <p:txBody>
          <a:bodyPr>
            <a:noAutofit/>
          </a:bodyPr>
          <a:lstStyle/>
          <a:p>
            <a:r>
              <a:rPr lang="en-US" sz="2400" dirty="0"/>
              <a:t>3. </a:t>
            </a:r>
            <a:r>
              <a:rPr lang="en-US" sz="2400" dirty="0" err="1"/>
              <a:t>Vous</a:t>
            </a:r>
            <a:r>
              <a:rPr lang="en-US" sz="2400" dirty="0"/>
              <a:t> </a:t>
            </a:r>
            <a:r>
              <a:rPr lang="en-US" sz="2400" dirty="0" err="1"/>
              <a:t>allez</a:t>
            </a:r>
            <a:r>
              <a:rPr lang="en-US" sz="2400" dirty="0"/>
              <a:t> </a:t>
            </a:r>
            <a:r>
              <a:rPr lang="en-US" sz="2400" dirty="0" err="1"/>
              <a:t>étudier</a:t>
            </a:r>
            <a:r>
              <a:rPr lang="en-US" sz="2400" dirty="0"/>
              <a:t> à </a:t>
            </a:r>
            <a:r>
              <a:rPr lang="en-US" sz="2400" dirty="0" err="1"/>
              <a:t>l'étranger</a:t>
            </a:r>
            <a:r>
              <a:rPr lang="en-US" sz="2400" dirty="0"/>
              <a:t> pendant </a:t>
            </a:r>
            <a:r>
              <a:rPr lang="en-US" sz="2400" dirty="0" err="1"/>
              <a:t>trois</a:t>
            </a:r>
            <a:r>
              <a:rPr lang="en-US" sz="2400" dirty="0"/>
              <a:t> </a:t>
            </a:r>
            <a:r>
              <a:rPr lang="en-US" sz="2400" dirty="0" err="1"/>
              <a:t>mois</a:t>
            </a:r>
            <a:r>
              <a:rPr lang="en-US" sz="2400" dirty="0"/>
              <a:t> et </a:t>
            </a:r>
            <a:r>
              <a:rPr lang="en-US" sz="2400" dirty="0" err="1"/>
              <a:t>vous</a:t>
            </a:r>
            <a:r>
              <a:rPr lang="en-US" sz="2400" dirty="0"/>
              <a:t> </a:t>
            </a:r>
            <a:r>
              <a:rPr lang="en-US" sz="2400" dirty="0" err="1"/>
              <a:t>souhaitez</a:t>
            </a:r>
            <a:r>
              <a:rPr lang="en-US" sz="2400" dirty="0"/>
              <a:t> </a:t>
            </a:r>
            <a:r>
              <a:rPr lang="en-US" sz="2400" dirty="0" err="1"/>
              <a:t>fréquenter</a:t>
            </a:r>
            <a:r>
              <a:rPr lang="en-US" sz="2400" dirty="0"/>
              <a:t> </a:t>
            </a:r>
            <a:r>
              <a:rPr lang="en-US" sz="2400" dirty="0" err="1"/>
              <a:t>une</a:t>
            </a:r>
            <a:r>
              <a:rPr lang="en-US" sz="2400" dirty="0"/>
              <a:t> piscine. </a:t>
            </a:r>
            <a:r>
              <a:rPr lang="en-US" sz="2400" dirty="0" err="1"/>
              <a:t>Vous</a:t>
            </a:r>
            <a:r>
              <a:rPr lang="en-US" sz="2400" dirty="0"/>
              <a:t> cherchez des </a:t>
            </a:r>
            <a:r>
              <a:rPr lang="en-US" sz="2400" dirty="0" err="1"/>
              <a:t>informations</a:t>
            </a:r>
            <a:r>
              <a:rPr lang="en-US" sz="2400" dirty="0"/>
              <a:t> </a:t>
            </a:r>
            <a:r>
              <a:rPr lang="en-US" sz="2400" dirty="0" err="1"/>
              <a:t>sur</a:t>
            </a:r>
            <a:r>
              <a:rPr lang="en-US" sz="2400" dirty="0"/>
              <a:t> </a:t>
            </a:r>
            <a:r>
              <a:rPr lang="en-US" sz="2400" dirty="0" err="1"/>
              <a:t>ce</a:t>
            </a:r>
            <a:r>
              <a:rPr lang="en-US" sz="2400" dirty="0"/>
              <a:t> centre.  </a:t>
            </a:r>
            <a:r>
              <a:rPr lang="en-US" sz="2400" dirty="0" err="1"/>
              <a:t>Assossiez</a:t>
            </a:r>
            <a:r>
              <a:rPr lang="en-US" sz="2400" dirty="0"/>
              <a:t> les questions à </a:t>
            </a:r>
            <a:r>
              <a:rPr lang="en-US" sz="2400" dirty="0" err="1"/>
              <a:t>l’information</a:t>
            </a:r>
            <a:r>
              <a:rPr lang="en-US" sz="2400" dirty="0"/>
              <a:t> </a:t>
            </a:r>
            <a:r>
              <a:rPr lang="en-US" sz="2400" dirty="0" err="1"/>
              <a:t>demandée</a:t>
            </a:r>
            <a:r>
              <a:rPr lang="en-US" sz="2400" dirty="0"/>
              <a:t>. </a:t>
            </a:r>
            <a:r>
              <a:rPr lang="ru-RU" sz="2400" dirty="0"/>
              <a:t/>
            </a:r>
            <a:br>
              <a:rPr lang="ru-RU" sz="2400" dirty="0"/>
            </a:br>
            <a:endParaRPr lang="ru-RU" sz="2400" dirty="0"/>
          </a:p>
        </p:txBody>
      </p:sp>
      <p:sp>
        <p:nvSpPr>
          <p:cNvPr id="3" name="Содержимое 2"/>
          <p:cNvSpPr>
            <a:spLocks noGrp="1"/>
          </p:cNvSpPr>
          <p:nvPr>
            <p:ph idx="1"/>
          </p:nvPr>
        </p:nvSpPr>
        <p:spPr>
          <a:xfrm>
            <a:off x="0" y="5857892"/>
            <a:ext cx="8229600" cy="1000108"/>
          </a:xfrm>
        </p:spPr>
        <p:txBody>
          <a:bodyPr>
            <a:normAutofit/>
          </a:bodyPr>
          <a:lstStyle/>
          <a:p>
            <a:pPr>
              <a:buNone/>
            </a:pPr>
            <a:r>
              <a:rPr lang="en-US" dirty="0" smtClean="0"/>
              <a:t> </a:t>
            </a:r>
            <a:endParaRPr lang="ru-RU" dirty="0"/>
          </a:p>
          <a:p>
            <a:endParaRPr lang="ru-RU" dirty="0"/>
          </a:p>
        </p:txBody>
      </p:sp>
      <p:graphicFrame>
        <p:nvGraphicFramePr>
          <p:cNvPr id="4" name="Таблица 3"/>
          <p:cNvGraphicFramePr>
            <a:graphicFrameLocks noGrp="1"/>
          </p:cNvGraphicFramePr>
          <p:nvPr/>
        </p:nvGraphicFramePr>
        <p:xfrm>
          <a:off x="214282" y="1714489"/>
          <a:ext cx="8715436" cy="4929222"/>
        </p:xfrm>
        <a:graphic>
          <a:graphicData uri="http://schemas.openxmlformats.org/drawingml/2006/table">
            <a:tbl>
              <a:tblPr firstRow="1" bandRow="1">
                <a:tableStyleId>{5C22544A-7EE6-4342-B048-85BDC9FD1C3A}</a:tableStyleId>
              </a:tblPr>
              <a:tblGrid>
                <a:gridCol w="4357718"/>
                <a:gridCol w="4357718"/>
              </a:tblGrid>
              <a:tr h="1281596">
                <a:tc>
                  <a:txBody>
                    <a:bodyPr/>
                    <a:lstStyle/>
                    <a:p>
                      <a:r>
                        <a:rPr lang="en-US" dirty="0" smtClean="0"/>
                        <a:t>Le prix pour </a:t>
                      </a:r>
                      <a:r>
                        <a:rPr lang="en-US" dirty="0" err="1" smtClean="0"/>
                        <a:t>l'abonnement</a:t>
                      </a:r>
                      <a:r>
                        <a:rPr lang="en-US" dirty="0" smtClean="0"/>
                        <a:t> </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Est-ce</a:t>
                      </a:r>
                      <a:r>
                        <a:rPr lang="en-US" dirty="0" smtClean="0"/>
                        <a:t> </a:t>
                      </a:r>
                      <a:r>
                        <a:rPr lang="en-US" dirty="0" err="1" smtClean="0"/>
                        <a:t>que</a:t>
                      </a:r>
                      <a:r>
                        <a:rPr lang="en-US" dirty="0" smtClean="0"/>
                        <a:t> </a:t>
                      </a:r>
                      <a:r>
                        <a:rPr lang="en-US" dirty="0" err="1" smtClean="0"/>
                        <a:t>c’est</a:t>
                      </a:r>
                      <a:r>
                        <a:rPr lang="en-US" dirty="0" smtClean="0"/>
                        <a:t> possible </a:t>
                      </a:r>
                      <a:r>
                        <a:rPr lang="en-US" dirty="0" err="1" smtClean="0"/>
                        <a:t>d’acheter</a:t>
                      </a:r>
                      <a:r>
                        <a:rPr lang="en-US" dirty="0" smtClean="0"/>
                        <a:t> </a:t>
                      </a:r>
                      <a:r>
                        <a:rPr lang="en-US" dirty="0" err="1" smtClean="0"/>
                        <a:t>l’abonnement</a:t>
                      </a:r>
                      <a:r>
                        <a:rPr lang="en-US" dirty="0" smtClean="0"/>
                        <a:t> en </a:t>
                      </a:r>
                      <a:r>
                        <a:rPr lang="en-US" dirty="0" err="1" smtClean="0"/>
                        <a:t>ligne</a:t>
                      </a:r>
                      <a:r>
                        <a:rPr lang="en-US" dirty="0" smtClean="0"/>
                        <a:t> ?</a:t>
                      </a:r>
                      <a:endParaRPr lang="ru-RU" dirty="0" smtClean="0"/>
                    </a:p>
                    <a:p>
                      <a:endParaRPr lang="ru-RU" dirty="0"/>
                    </a:p>
                  </a:txBody>
                  <a:tcPr/>
                </a:tc>
              </a:tr>
              <a:tr h="9858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L’adresse</a:t>
                      </a:r>
                      <a:endParaRPr lang="ru-RU" b="1" dirty="0" smtClean="0"/>
                    </a:p>
                    <a:p>
                      <a:endParaRPr lang="ru-RU"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Quel</a:t>
                      </a:r>
                      <a:r>
                        <a:rPr lang="en-US" b="1" dirty="0" smtClean="0"/>
                        <a:t> </a:t>
                      </a:r>
                      <a:r>
                        <a:rPr lang="en-US" b="1" dirty="0" err="1" smtClean="0"/>
                        <a:t>est</a:t>
                      </a:r>
                      <a:r>
                        <a:rPr lang="en-US" b="1" dirty="0" smtClean="0"/>
                        <a:t> le prix pour </a:t>
                      </a:r>
                      <a:r>
                        <a:rPr lang="en-US" b="1" dirty="0" err="1" smtClean="0"/>
                        <a:t>l’abonnement</a:t>
                      </a:r>
                      <a:r>
                        <a:rPr lang="en-US" b="1" dirty="0" smtClean="0"/>
                        <a:t> de </a:t>
                      </a:r>
                      <a:r>
                        <a:rPr lang="en-US" b="1" dirty="0" err="1" smtClean="0"/>
                        <a:t>trois</a:t>
                      </a:r>
                      <a:r>
                        <a:rPr lang="en-US" b="1" dirty="0" smtClean="0"/>
                        <a:t> </a:t>
                      </a:r>
                      <a:r>
                        <a:rPr lang="en-US" b="1" dirty="0" err="1" smtClean="0"/>
                        <a:t>mois</a:t>
                      </a:r>
                      <a:r>
                        <a:rPr lang="en-US" b="1" dirty="0" smtClean="0"/>
                        <a:t> ?</a:t>
                      </a:r>
                      <a:endParaRPr lang="ru-RU" b="1" dirty="0" smtClean="0"/>
                    </a:p>
                    <a:p>
                      <a:endParaRPr lang="ru-RU" b="1" dirty="0"/>
                    </a:p>
                  </a:txBody>
                  <a:tcPr/>
                </a:tc>
              </a:tr>
              <a:tr h="9858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Les </a:t>
                      </a:r>
                      <a:r>
                        <a:rPr lang="en-US" b="1" dirty="0" err="1" smtClean="0"/>
                        <a:t>heures</a:t>
                      </a:r>
                      <a:r>
                        <a:rPr lang="en-US" b="1" dirty="0" smtClean="0"/>
                        <a:t> de </a:t>
                      </a:r>
                      <a:r>
                        <a:rPr lang="en-US" b="1" dirty="0" err="1" smtClean="0"/>
                        <a:t>l'ouverture</a:t>
                      </a:r>
                      <a:endParaRPr lang="ru-RU" b="1" dirty="0" smtClean="0"/>
                    </a:p>
                    <a:p>
                      <a:endParaRPr lang="ru-RU"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 </a:t>
                      </a:r>
                      <a:r>
                        <a:rPr lang="en-US" b="1" dirty="0" err="1" smtClean="0"/>
                        <a:t>quelle</a:t>
                      </a:r>
                      <a:r>
                        <a:rPr lang="en-US" b="1" dirty="0" smtClean="0"/>
                        <a:t> </a:t>
                      </a:r>
                      <a:r>
                        <a:rPr lang="en-US" b="1" dirty="0" err="1" smtClean="0"/>
                        <a:t>heure</a:t>
                      </a:r>
                      <a:r>
                        <a:rPr lang="en-US" b="1" dirty="0" smtClean="0"/>
                        <a:t> </a:t>
                      </a:r>
                      <a:r>
                        <a:rPr lang="en-US" b="1" dirty="0" err="1" smtClean="0"/>
                        <a:t>est-ce</a:t>
                      </a:r>
                      <a:r>
                        <a:rPr lang="en-US" b="1" dirty="0" smtClean="0"/>
                        <a:t> </a:t>
                      </a:r>
                      <a:r>
                        <a:rPr lang="en-US" b="1" dirty="0" err="1" smtClean="0"/>
                        <a:t>que</a:t>
                      </a:r>
                      <a:r>
                        <a:rPr lang="en-US" b="1" dirty="0" smtClean="0"/>
                        <a:t> la piscine </a:t>
                      </a:r>
                      <a:r>
                        <a:rPr lang="en-US" b="1" dirty="0" err="1" smtClean="0"/>
                        <a:t>ouvre</a:t>
                      </a:r>
                      <a:r>
                        <a:rPr lang="en-US" b="1" dirty="0" smtClean="0"/>
                        <a:t> ?</a:t>
                      </a:r>
                      <a:endParaRPr lang="ru-RU" b="1" dirty="0" smtClean="0"/>
                    </a:p>
                    <a:p>
                      <a:endParaRPr lang="ru-RU" b="1" dirty="0"/>
                    </a:p>
                  </a:txBody>
                  <a:tcPr/>
                </a:tc>
              </a:tr>
              <a:tr h="6900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S'il</a:t>
                      </a:r>
                      <a:r>
                        <a:rPr lang="en-US" b="1" dirty="0" smtClean="0"/>
                        <a:t> y a </a:t>
                      </a:r>
                      <a:r>
                        <a:rPr lang="en-US" b="1" dirty="0" err="1" smtClean="0"/>
                        <a:t>une</a:t>
                      </a:r>
                      <a:r>
                        <a:rPr lang="en-US" b="1" dirty="0" smtClean="0"/>
                        <a:t> </a:t>
                      </a:r>
                      <a:r>
                        <a:rPr lang="en-US" b="1" dirty="0" err="1" smtClean="0"/>
                        <a:t>réduction</a:t>
                      </a:r>
                      <a:endParaRPr lang="ru-RU" b="1" dirty="0" smtClean="0"/>
                    </a:p>
                    <a:p>
                      <a:endParaRPr lang="ru-RU"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Où</a:t>
                      </a:r>
                      <a:r>
                        <a:rPr lang="en-US" b="1" dirty="0" smtClean="0"/>
                        <a:t> la piscine se </a:t>
                      </a:r>
                      <a:r>
                        <a:rPr lang="en-US" b="1" dirty="0" err="1" smtClean="0"/>
                        <a:t>trouve-telle</a:t>
                      </a:r>
                      <a:r>
                        <a:rPr lang="en-US" b="1" dirty="0" smtClean="0"/>
                        <a:t> ?</a:t>
                      </a:r>
                      <a:endParaRPr lang="ru-RU" b="1" dirty="0" smtClean="0"/>
                    </a:p>
                    <a:p>
                      <a:endParaRPr lang="ru-RU" b="1" dirty="0"/>
                    </a:p>
                  </a:txBody>
                  <a:tcPr/>
                </a:tc>
              </a:tr>
              <a:tr h="9858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La </a:t>
                      </a:r>
                      <a:r>
                        <a:rPr lang="en-US" b="1" dirty="0" err="1" smtClean="0"/>
                        <a:t>possibilité</a:t>
                      </a:r>
                      <a:r>
                        <a:rPr lang="en-US" b="1" dirty="0" smtClean="0"/>
                        <a:t> </a:t>
                      </a:r>
                      <a:r>
                        <a:rPr lang="en-US" b="1" dirty="0" err="1" smtClean="0"/>
                        <a:t>d’achat</a:t>
                      </a:r>
                      <a:r>
                        <a:rPr lang="en-US" b="1" dirty="0" smtClean="0"/>
                        <a:t> </a:t>
                      </a:r>
                      <a:r>
                        <a:rPr lang="ru-RU" b="1" dirty="0" smtClean="0"/>
                        <a:t>в</a:t>
                      </a:r>
                      <a:r>
                        <a:rPr lang="en-US" b="1" dirty="0" smtClean="0"/>
                        <a:t> de </a:t>
                      </a:r>
                      <a:r>
                        <a:rPr lang="en-US" b="1" dirty="0" err="1" smtClean="0"/>
                        <a:t>l’abonnement</a:t>
                      </a:r>
                      <a:r>
                        <a:rPr lang="en-US" b="1" dirty="0" smtClean="0"/>
                        <a:t> en </a:t>
                      </a:r>
                      <a:r>
                        <a:rPr lang="en-US" b="1" dirty="0" err="1" smtClean="0"/>
                        <a:t>ligne</a:t>
                      </a:r>
                      <a:endParaRPr lang="ru-RU" b="1" dirty="0" smtClean="0"/>
                    </a:p>
                    <a:p>
                      <a:endParaRPr lang="ru-RU"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err="1" smtClean="0"/>
                        <a:t>Est-ce</a:t>
                      </a:r>
                      <a:r>
                        <a:rPr lang="en-US" b="1" dirty="0" smtClean="0"/>
                        <a:t> </a:t>
                      </a:r>
                      <a:r>
                        <a:rPr lang="en-US" b="1" dirty="0" err="1" smtClean="0"/>
                        <a:t>que</a:t>
                      </a:r>
                      <a:r>
                        <a:rPr lang="en-US" b="1" dirty="0" smtClean="0"/>
                        <a:t> je </a:t>
                      </a:r>
                      <a:r>
                        <a:rPr lang="en-US" b="1" dirty="0" err="1" smtClean="0"/>
                        <a:t>peux</a:t>
                      </a:r>
                      <a:r>
                        <a:rPr lang="en-US" b="1" dirty="0" smtClean="0"/>
                        <a:t> </a:t>
                      </a:r>
                      <a:r>
                        <a:rPr lang="en-US" b="1" dirty="0" err="1" smtClean="0"/>
                        <a:t>avoir</a:t>
                      </a:r>
                      <a:r>
                        <a:rPr lang="en-US" b="1" dirty="0" smtClean="0"/>
                        <a:t> </a:t>
                      </a:r>
                      <a:r>
                        <a:rPr lang="en-US" b="1" dirty="0" err="1" smtClean="0"/>
                        <a:t>une</a:t>
                      </a:r>
                      <a:r>
                        <a:rPr lang="en-US" b="1" dirty="0" smtClean="0"/>
                        <a:t> </a:t>
                      </a:r>
                      <a:r>
                        <a:rPr lang="en-US" b="1" dirty="0" err="1" smtClean="0"/>
                        <a:t>réduction</a:t>
                      </a:r>
                      <a:r>
                        <a:rPr lang="en-US" b="1" dirty="0" smtClean="0"/>
                        <a:t> ?</a:t>
                      </a:r>
                      <a:endParaRPr lang="ru-RU" b="1" dirty="0" smtClean="0"/>
                    </a:p>
                    <a:p>
                      <a:endParaRPr lang="ru-RU" b="1" dirty="0"/>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989034"/>
          </a:xfrm>
        </p:spPr>
        <p:txBody>
          <a:bodyPr>
            <a:normAutofit fontScale="90000"/>
          </a:bodyPr>
          <a:lstStyle/>
          <a:p>
            <a:r>
              <a:rPr lang="en-US" sz="3100" dirty="0"/>
              <a:t>4. </a:t>
            </a:r>
            <a:r>
              <a:rPr lang="en-US" sz="3100" dirty="0" err="1"/>
              <a:t>Trouvez</a:t>
            </a:r>
            <a:r>
              <a:rPr lang="en-US" sz="3100" dirty="0"/>
              <a:t> les </a:t>
            </a:r>
            <a:r>
              <a:rPr lang="en-US" sz="3100" dirty="0" err="1"/>
              <a:t>fautes</a:t>
            </a:r>
            <a:r>
              <a:rPr lang="en-US" sz="3100" dirty="0"/>
              <a:t> </a:t>
            </a:r>
            <a:r>
              <a:rPr lang="en-US" sz="3100" dirty="0" err="1"/>
              <a:t>dans</a:t>
            </a:r>
            <a:r>
              <a:rPr lang="en-US" sz="3100" dirty="0"/>
              <a:t> les questions </a:t>
            </a:r>
            <a:r>
              <a:rPr lang="en-US" sz="3100" dirty="0" err="1"/>
              <a:t>suivantes</a:t>
            </a:r>
            <a:r>
              <a:rPr lang="en-US" sz="3100" dirty="0"/>
              <a:t> et </a:t>
            </a:r>
            <a:r>
              <a:rPr lang="en-US" sz="3100" dirty="0" err="1"/>
              <a:t>corrigez</a:t>
            </a:r>
            <a:r>
              <a:rPr lang="en-US" sz="3100" dirty="0"/>
              <a:t>-les : </a:t>
            </a:r>
            <a:r>
              <a:rPr lang="ru-RU" dirty="0"/>
              <a:t/>
            </a:r>
            <a:br>
              <a:rPr lang="ru-RU" dirty="0"/>
            </a:br>
            <a:endParaRPr lang="ru-RU" dirty="0"/>
          </a:p>
        </p:txBody>
      </p:sp>
      <p:sp>
        <p:nvSpPr>
          <p:cNvPr id="3" name="Содержимое 2"/>
          <p:cNvSpPr>
            <a:spLocks noGrp="1"/>
          </p:cNvSpPr>
          <p:nvPr>
            <p:ph idx="1"/>
          </p:nvPr>
        </p:nvSpPr>
        <p:spPr>
          <a:xfrm>
            <a:off x="457200" y="1600200"/>
            <a:ext cx="8229600" cy="5043510"/>
          </a:xfrm>
        </p:spPr>
        <p:txBody>
          <a:bodyPr>
            <a:normAutofit fontScale="92500" lnSpcReduction="10000"/>
          </a:bodyPr>
          <a:lstStyle/>
          <a:p>
            <a:pPr>
              <a:buNone/>
            </a:pPr>
            <a:r>
              <a:rPr lang="en-US" dirty="0"/>
              <a:t>1. </a:t>
            </a:r>
            <a:r>
              <a:rPr lang="en-US" dirty="0" err="1"/>
              <a:t>Où</a:t>
            </a:r>
            <a:r>
              <a:rPr lang="en-US" dirty="0"/>
              <a:t> </a:t>
            </a:r>
            <a:r>
              <a:rPr lang="en-US" dirty="0" err="1"/>
              <a:t>ce</a:t>
            </a:r>
            <a:r>
              <a:rPr lang="en-US" dirty="0"/>
              <a:t> club </a:t>
            </a:r>
            <a:r>
              <a:rPr lang="en-US" dirty="0" err="1"/>
              <a:t>sportif</a:t>
            </a:r>
            <a:r>
              <a:rPr lang="en-US" dirty="0"/>
              <a:t> se </a:t>
            </a:r>
            <a:r>
              <a:rPr lang="en-US" dirty="0" err="1"/>
              <a:t>trouve</a:t>
            </a:r>
            <a:r>
              <a:rPr lang="en-US" dirty="0"/>
              <a:t> ?  </a:t>
            </a:r>
            <a:endParaRPr lang="ru-RU" dirty="0"/>
          </a:p>
          <a:p>
            <a:pPr>
              <a:buNone/>
            </a:pPr>
            <a:r>
              <a:rPr lang="en-US" dirty="0"/>
              <a:t>2.  </a:t>
            </a:r>
            <a:r>
              <a:rPr lang="en-US" dirty="0" err="1"/>
              <a:t>Peux</a:t>
            </a:r>
            <a:r>
              <a:rPr lang="en-US" dirty="0"/>
              <a:t>-je </a:t>
            </a:r>
            <a:r>
              <a:rPr lang="en-US" dirty="0" err="1"/>
              <a:t>avoir</a:t>
            </a:r>
            <a:r>
              <a:rPr lang="en-US" dirty="0"/>
              <a:t> </a:t>
            </a:r>
            <a:r>
              <a:rPr lang="en-US" dirty="0" err="1"/>
              <a:t>une</a:t>
            </a:r>
            <a:r>
              <a:rPr lang="en-US" dirty="0"/>
              <a:t> </a:t>
            </a:r>
            <a:r>
              <a:rPr lang="en-US" dirty="0" err="1"/>
              <a:t>réduction</a:t>
            </a:r>
            <a:r>
              <a:rPr lang="en-US" dirty="0"/>
              <a:t> ?  </a:t>
            </a:r>
            <a:endParaRPr lang="ru-RU" dirty="0"/>
          </a:p>
          <a:p>
            <a:pPr>
              <a:buNone/>
            </a:pPr>
            <a:r>
              <a:rPr lang="en-US" dirty="0"/>
              <a:t>3. Il y a </a:t>
            </a:r>
            <a:r>
              <a:rPr lang="en-US" dirty="0" err="1"/>
              <a:t>une</a:t>
            </a:r>
            <a:r>
              <a:rPr lang="en-US" dirty="0"/>
              <a:t> piscine </a:t>
            </a:r>
            <a:r>
              <a:rPr lang="en-US" dirty="0" err="1"/>
              <a:t>dans</a:t>
            </a:r>
            <a:r>
              <a:rPr lang="en-US" dirty="0"/>
              <a:t> </a:t>
            </a:r>
            <a:r>
              <a:rPr lang="en-US" dirty="0" err="1"/>
              <a:t>ce</a:t>
            </a:r>
            <a:r>
              <a:rPr lang="en-US" dirty="0"/>
              <a:t> club ?  </a:t>
            </a:r>
            <a:endParaRPr lang="ru-RU" dirty="0"/>
          </a:p>
          <a:p>
            <a:pPr>
              <a:buNone/>
            </a:pPr>
            <a:r>
              <a:rPr lang="en-US" dirty="0"/>
              <a:t>4. Comment </a:t>
            </a:r>
            <a:r>
              <a:rPr lang="en-US" dirty="0" err="1"/>
              <a:t>est</a:t>
            </a:r>
            <a:r>
              <a:rPr lang="en-US" dirty="0"/>
              <a:t> le prix de </a:t>
            </a:r>
            <a:r>
              <a:rPr lang="en-US" dirty="0" err="1"/>
              <a:t>cette</a:t>
            </a:r>
            <a:r>
              <a:rPr lang="en-US" dirty="0"/>
              <a:t> chemise ?  </a:t>
            </a:r>
            <a:endParaRPr lang="ru-RU" dirty="0"/>
          </a:p>
          <a:p>
            <a:pPr>
              <a:buNone/>
            </a:pPr>
            <a:r>
              <a:rPr lang="en-US" dirty="0"/>
              <a:t>5. </a:t>
            </a:r>
            <a:r>
              <a:rPr lang="en-US" dirty="0" err="1"/>
              <a:t>Quels</a:t>
            </a:r>
            <a:r>
              <a:rPr lang="en-US" dirty="0"/>
              <a:t> </a:t>
            </a:r>
            <a:r>
              <a:rPr lang="en-US" dirty="0" err="1"/>
              <a:t>jours</a:t>
            </a:r>
            <a:r>
              <a:rPr lang="en-US" dirty="0"/>
              <a:t> </a:t>
            </a:r>
            <a:r>
              <a:rPr lang="en-US" dirty="0" err="1"/>
              <a:t>est</a:t>
            </a:r>
            <a:r>
              <a:rPr lang="en-US" dirty="0"/>
              <a:t> la piscine </a:t>
            </a:r>
            <a:r>
              <a:rPr lang="en-US" dirty="0" err="1"/>
              <a:t>ouverte</a:t>
            </a:r>
            <a:r>
              <a:rPr lang="en-US" dirty="0"/>
              <a:t> ? </a:t>
            </a:r>
            <a:endParaRPr lang="ru-RU" dirty="0"/>
          </a:p>
          <a:p>
            <a:pPr>
              <a:buNone/>
            </a:pPr>
            <a:r>
              <a:rPr lang="en-US" dirty="0"/>
              <a:t>6. </a:t>
            </a:r>
            <a:r>
              <a:rPr lang="en-US" dirty="0" err="1"/>
              <a:t>Quelle</a:t>
            </a:r>
            <a:r>
              <a:rPr lang="en-US" dirty="0"/>
              <a:t> </a:t>
            </a:r>
            <a:r>
              <a:rPr lang="en-US" dirty="0" err="1"/>
              <a:t>heure</a:t>
            </a:r>
            <a:r>
              <a:rPr lang="en-US" dirty="0"/>
              <a:t> </a:t>
            </a:r>
            <a:r>
              <a:rPr lang="en-US" dirty="0" err="1"/>
              <a:t>est-ce</a:t>
            </a:r>
            <a:r>
              <a:rPr lang="en-US" dirty="0"/>
              <a:t> </a:t>
            </a:r>
            <a:r>
              <a:rPr lang="en-US" dirty="0" err="1"/>
              <a:t>que</a:t>
            </a:r>
            <a:r>
              <a:rPr lang="en-US" dirty="0"/>
              <a:t> le tour commence? </a:t>
            </a:r>
            <a:endParaRPr lang="ru-RU" dirty="0"/>
          </a:p>
          <a:p>
            <a:pPr>
              <a:buNone/>
            </a:pPr>
            <a:r>
              <a:rPr lang="en-US" dirty="0"/>
              <a:t>7. </a:t>
            </a:r>
            <a:r>
              <a:rPr lang="en-US" dirty="0" err="1"/>
              <a:t>Quand</a:t>
            </a:r>
            <a:r>
              <a:rPr lang="en-US" dirty="0"/>
              <a:t> </a:t>
            </a:r>
            <a:r>
              <a:rPr lang="en-US" dirty="0" err="1"/>
              <a:t>l’excursion</a:t>
            </a:r>
            <a:r>
              <a:rPr lang="en-US" dirty="0"/>
              <a:t> </a:t>
            </a:r>
            <a:r>
              <a:rPr lang="en-US" dirty="0" err="1"/>
              <a:t>est</a:t>
            </a:r>
            <a:r>
              <a:rPr lang="en-US" dirty="0"/>
              <a:t> </a:t>
            </a:r>
            <a:r>
              <a:rPr lang="en-US" dirty="0" err="1"/>
              <a:t>organisée</a:t>
            </a:r>
            <a:r>
              <a:rPr lang="en-US" dirty="0"/>
              <a:t> ? </a:t>
            </a:r>
            <a:endParaRPr lang="ru-RU" dirty="0"/>
          </a:p>
          <a:p>
            <a:pPr>
              <a:buNone/>
            </a:pPr>
            <a:r>
              <a:rPr lang="en-US" dirty="0"/>
              <a:t>8. Le tour </a:t>
            </a:r>
            <a:r>
              <a:rPr lang="en-US" dirty="0" err="1"/>
              <a:t>dure</a:t>
            </a:r>
            <a:r>
              <a:rPr lang="en-US" dirty="0"/>
              <a:t> </a:t>
            </a:r>
            <a:r>
              <a:rPr lang="en-US" dirty="0" err="1"/>
              <a:t>combien</a:t>
            </a:r>
            <a:r>
              <a:rPr lang="en-US" dirty="0"/>
              <a:t> ? </a:t>
            </a:r>
            <a:endParaRPr lang="ru-RU" dirty="0"/>
          </a:p>
          <a:p>
            <a:pPr>
              <a:buNone/>
            </a:pPr>
            <a:r>
              <a:rPr lang="en-US" dirty="0"/>
              <a:t>9. On </a:t>
            </a:r>
            <a:r>
              <a:rPr lang="en-US" dirty="0" err="1"/>
              <a:t>peut</a:t>
            </a:r>
            <a:r>
              <a:rPr lang="en-US" dirty="0"/>
              <a:t> </a:t>
            </a:r>
            <a:r>
              <a:rPr lang="en-US" dirty="0" err="1"/>
              <a:t>acheter</a:t>
            </a:r>
            <a:r>
              <a:rPr lang="en-US" dirty="0"/>
              <a:t> </a:t>
            </a:r>
            <a:r>
              <a:rPr lang="en-US" dirty="0" err="1"/>
              <a:t>où</a:t>
            </a:r>
            <a:r>
              <a:rPr lang="en-US" dirty="0"/>
              <a:t> des billets ? </a:t>
            </a:r>
            <a:endParaRPr lang="ru-RU" dirty="0"/>
          </a:p>
          <a:p>
            <a:pPr>
              <a:buNone/>
            </a:pPr>
            <a:r>
              <a:rPr lang="en-US" dirty="0"/>
              <a:t> </a:t>
            </a:r>
            <a:endParaRPr lang="ru-RU" dirty="0"/>
          </a:p>
          <a:p>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a:t>З</a:t>
            </a:r>
            <a:r>
              <a:rPr lang="ru-RU" sz="2400" dirty="0" smtClean="0"/>
              <a:t>адание 3</a:t>
            </a:r>
            <a:br>
              <a:rPr lang="ru-RU" sz="2400" dirty="0" smtClean="0"/>
            </a:br>
            <a:r>
              <a:rPr lang="ru-RU" sz="2400" dirty="0" smtClean="0"/>
              <a:t>В задании 3 предлагается выбрать одну из трёх фотографий и описать её на основе плана. </a:t>
            </a:r>
            <a:br>
              <a:rPr lang="ru-RU" sz="2400" dirty="0" smtClean="0"/>
            </a:br>
            <a:r>
              <a:rPr lang="ru-RU" sz="2400" dirty="0" smtClean="0"/>
              <a:t>Время на подготовку – 1,5 минуты.  </a:t>
            </a:r>
            <a:endParaRPr lang="ru-RU" sz="2400" dirty="0"/>
          </a:p>
        </p:txBody>
      </p:sp>
      <p:sp>
        <p:nvSpPr>
          <p:cNvPr id="3" name="Содержимое 2"/>
          <p:cNvSpPr>
            <a:spLocks noGrp="1"/>
          </p:cNvSpPr>
          <p:nvPr>
            <p:ph idx="1"/>
          </p:nvPr>
        </p:nvSpPr>
        <p:spPr>
          <a:xfrm>
            <a:off x="457200" y="1600200"/>
            <a:ext cx="8229600" cy="5257800"/>
          </a:xfrm>
        </p:spPr>
        <p:txBody>
          <a:bodyPr>
            <a:normAutofit/>
          </a:bodyPr>
          <a:lstStyle/>
          <a:p>
            <a:pPr>
              <a:buNone/>
            </a:pPr>
            <a:endParaRPr lang="ru-RU" sz="2600" dirty="0" smtClean="0"/>
          </a:p>
          <a:p>
            <a:pPr>
              <a:buNone/>
            </a:pPr>
            <a:endParaRPr lang="ru-RU" sz="2600" dirty="0" smtClean="0"/>
          </a:p>
          <a:p>
            <a:pPr>
              <a:buNone/>
            </a:pPr>
            <a:endParaRPr lang="ru-RU" sz="1800" dirty="0" smtClean="0"/>
          </a:p>
          <a:p>
            <a:pPr>
              <a:buNone/>
            </a:pPr>
            <a:endParaRPr lang="ru-RU" sz="1800" dirty="0" smtClean="0"/>
          </a:p>
          <a:p>
            <a:pPr>
              <a:buNone/>
            </a:pPr>
            <a:endParaRPr lang="ru-RU" sz="1800" dirty="0" smtClean="0"/>
          </a:p>
          <a:p>
            <a:pPr>
              <a:buNone/>
            </a:pPr>
            <a:endParaRPr lang="ru-RU" sz="1800" dirty="0" smtClean="0"/>
          </a:p>
          <a:p>
            <a:pPr>
              <a:buNone/>
            </a:pPr>
            <a:r>
              <a:rPr lang="ru-RU" sz="1800" dirty="0" smtClean="0"/>
              <a:t>В </a:t>
            </a:r>
            <a:r>
              <a:rPr lang="ru-RU" sz="1800" dirty="0"/>
              <a:t>этом задании оценивается: </a:t>
            </a:r>
          </a:p>
          <a:p>
            <a:pPr>
              <a:buNone/>
            </a:pPr>
            <a:r>
              <a:rPr lang="ru-RU" sz="1800" dirty="0"/>
              <a:t>Решение коммуникативной задачи – даны ответы на все вопросы – 3 балла максимум. </a:t>
            </a:r>
          </a:p>
          <a:p>
            <a:pPr lvl="0"/>
            <a:r>
              <a:rPr lang="ru-RU" sz="1800" i="1" dirty="0"/>
              <a:t>Где было снято фото;  </a:t>
            </a:r>
          </a:p>
          <a:p>
            <a:pPr lvl="0"/>
            <a:r>
              <a:rPr lang="ru-RU" sz="1800" i="1" dirty="0"/>
              <a:t> Кто/что изображено на фото; </a:t>
            </a:r>
          </a:p>
          <a:p>
            <a:pPr lvl="0"/>
            <a:r>
              <a:rPr lang="ru-RU" sz="1800" i="1" dirty="0"/>
              <a:t> Что происходит на фото; </a:t>
            </a:r>
          </a:p>
          <a:p>
            <a:pPr lvl="0"/>
            <a:r>
              <a:rPr lang="ru-RU" sz="1800" i="1" dirty="0"/>
              <a:t> Причина, по которой было снято фото; </a:t>
            </a:r>
          </a:p>
          <a:p>
            <a:pPr lvl="0"/>
            <a:r>
              <a:rPr lang="ru-RU" sz="1800" i="1" dirty="0"/>
              <a:t> Почему говорящий решил показать фото своему другу. </a:t>
            </a:r>
          </a:p>
          <a:p>
            <a:endParaRPr lang="ru-RU" sz="2600" dirty="0"/>
          </a:p>
        </p:txBody>
      </p:sp>
      <p:pic>
        <p:nvPicPr>
          <p:cNvPr id="4" name="Picture 2" descr="http://www.krokha.ru/img/blogs/18072013-Disney.jpg"/>
          <p:cNvPicPr>
            <a:picLocks noChangeAspect="1" noChangeArrowheads="1"/>
          </p:cNvPicPr>
          <p:nvPr/>
        </p:nvPicPr>
        <p:blipFill>
          <a:blip r:embed="rId2"/>
          <a:srcRect/>
          <a:stretch>
            <a:fillRect/>
          </a:stretch>
        </p:blipFill>
        <p:spPr bwMode="auto">
          <a:xfrm>
            <a:off x="5929322" y="1785926"/>
            <a:ext cx="2774175" cy="1785950"/>
          </a:xfrm>
          <a:prstGeom prst="rect">
            <a:avLst/>
          </a:prstGeom>
          <a:noFill/>
        </p:spPr>
      </p:pic>
      <p:pic>
        <p:nvPicPr>
          <p:cNvPr id="20482" name="Picture 2" descr="http://konfety.info/sites/default/files/veselye-animatory-na-detskij-prazdnik.jpg"/>
          <p:cNvPicPr>
            <a:picLocks noChangeAspect="1" noChangeArrowheads="1"/>
          </p:cNvPicPr>
          <p:nvPr/>
        </p:nvPicPr>
        <p:blipFill>
          <a:blip r:embed="rId3"/>
          <a:srcRect/>
          <a:stretch>
            <a:fillRect/>
          </a:stretch>
        </p:blipFill>
        <p:spPr bwMode="auto">
          <a:xfrm>
            <a:off x="3143240" y="1785926"/>
            <a:ext cx="2714643" cy="1809762"/>
          </a:xfrm>
          <a:prstGeom prst="rect">
            <a:avLst/>
          </a:prstGeom>
          <a:noFill/>
        </p:spPr>
      </p:pic>
      <p:pic>
        <p:nvPicPr>
          <p:cNvPr id="20484" name="Picture 4" descr="http://www.kolybel-ekb.ru/files/image/Compassion4TWTC_skynesher_s640x426.jpg"/>
          <p:cNvPicPr>
            <a:picLocks noChangeAspect="1" noChangeArrowheads="1"/>
          </p:cNvPicPr>
          <p:nvPr/>
        </p:nvPicPr>
        <p:blipFill>
          <a:blip r:embed="rId4"/>
          <a:srcRect/>
          <a:stretch>
            <a:fillRect/>
          </a:stretch>
        </p:blipFill>
        <p:spPr bwMode="auto">
          <a:xfrm>
            <a:off x="357158" y="1785926"/>
            <a:ext cx="2714644" cy="1806935"/>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774720"/>
          </a:xfrm>
        </p:spPr>
        <p:txBody>
          <a:bodyPr>
            <a:normAutofit fontScale="90000"/>
          </a:bodyPr>
          <a:lstStyle/>
          <a:p>
            <a:r>
              <a:rPr lang="ru-RU" sz="2400" dirty="0" smtClean="0"/>
              <a:t>Задание 3 </a:t>
            </a:r>
            <a:br>
              <a:rPr lang="ru-RU" sz="2400" dirty="0" smtClean="0"/>
            </a:br>
            <a:r>
              <a:rPr lang="ru-RU" sz="2400" dirty="0" smtClean="0"/>
              <a:t>Баллы: 7 </a:t>
            </a:r>
            <a:br>
              <a:rPr lang="ru-RU" sz="2400" dirty="0" smtClean="0"/>
            </a:br>
            <a:r>
              <a:rPr lang="ru-RU" sz="2400" dirty="0" smtClean="0"/>
              <a:t>(3 балла за решение коммуникативной задачи, </a:t>
            </a:r>
            <a:br>
              <a:rPr lang="ru-RU" sz="2400" dirty="0" smtClean="0"/>
            </a:br>
            <a:r>
              <a:rPr lang="ru-RU" sz="2400" dirty="0" smtClean="0"/>
              <a:t>2 балла за организацию высказывания  </a:t>
            </a:r>
            <a:br>
              <a:rPr lang="ru-RU" sz="2400" dirty="0" smtClean="0"/>
            </a:br>
            <a:r>
              <a:rPr lang="ru-RU" sz="2400" dirty="0" smtClean="0"/>
              <a:t>2 балла за языковое оформление)</a:t>
            </a:r>
            <a:br>
              <a:rPr lang="ru-RU" sz="2400" dirty="0" smtClean="0"/>
            </a:br>
            <a:endParaRPr lang="ru-RU" sz="2400" dirty="0"/>
          </a:p>
        </p:txBody>
      </p:sp>
      <p:sp>
        <p:nvSpPr>
          <p:cNvPr id="3" name="Содержимое 2"/>
          <p:cNvSpPr>
            <a:spLocks noGrp="1"/>
          </p:cNvSpPr>
          <p:nvPr>
            <p:ph idx="1"/>
          </p:nvPr>
        </p:nvSpPr>
        <p:spPr>
          <a:xfrm>
            <a:off x="457200" y="1857364"/>
            <a:ext cx="8229600" cy="4714908"/>
          </a:xfrm>
        </p:spPr>
        <p:txBody>
          <a:bodyPr>
            <a:normAutofit fontScale="70000" lnSpcReduction="20000"/>
          </a:bodyPr>
          <a:lstStyle/>
          <a:p>
            <a:pPr>
              <a:buNone/>
            </a:pPr>
            <a:r>
              <a:rPr lang="ru-RU" dirty="0" smtClean="0"/>
              <a:t>Также здесь учитывается количество произнесенных фраз. </a:t>
            </a:r>
          </a:p>
          <a:p>
            <a:pPr>
              <a:buNone/>
            </a:pPr>
            <a:r>
              <a:rPr lang="ru-RU" dirty="0" smtClean="0"/>
              <a:t>За 12-15 фраз можно получить 3 балла; </a:t>
            </a:r>
          </a:p>
          <a:p>
            <a:pPr>
              <a:buNone/>
            </a:pPr>
            <a:r>
              <a:rPr lang="ru-RU" dirty="0" smtClean="0"/>
              <a:t>за 9-11 фраз - 2 балла; </a:t>
            </a:r>
          </a:p>
          <a:p>
            <a:pPr>
              <a:buNone/>
            </a:pPr>
            <a:r>
              <a:rPr lang="ru-RU" dirty="0" smtClean="0"/>
              <a:t>за 6-8 фраз - 1 балл; </a:t>
            </a:r>
          </a:p>
          <a:p>
            <a:pPr>
              <a:buNone/>
            </a:pPr>
            <a:r>
              <a:rPr lang="ru-RU" dirty="0" smtClean="0"/>
              <a:t>за 5 и менее фраз - ни одного балла. </a:t>
            </a:r>
          </a:p>
          <a:p>
            <a:pPr>
              <a:buNone/>
            </a:pPr>
            <a:r>
              <a:rPr lang="ru-RU" dirty="0"/>
              <a:t>Организация высказывания. </a:t>
            </a:r>
          </a:p>
          <a:p>
            <a:r>
              <a:rPr lang="ru-RU" dirty="0" smtClean="0"/>
              <a:t>описание </a:t>
            </a:r>
            <a:r>
              <a:rPr lang="ru-RU" dirty="0"/>
              <a:t>картинки должно быть логичным, </a:t>
            </a:r>
            <a:r>
              <a:rPr lang="ru-RU" dirty="0" smtClean="0"/>
              <a:t> </a:t>
            </a:r>
          </a:p>
          <a:p>
            <a:r>
              <a:rPr lang="ru-RU" dirty="0"/>
              <a:t>с</a:t>
            </a:r>
            <a:r>
              <a:rPr lang="ru-RU" dirty="0" smtClean="0"/>
              <a:t>одержать средства </a:t>
            </a:r>
            <a:r>
              <a:rPr lang="ru-RU" dirty="0"/>
              <a:t>логической связи </a:t>
            </a:r>
            <a:r>
              <a:rPr lang="ru-RU" dirty="0" smtClean="0"/>
              <a:t>(без них можно потерять 1 балл). </a:t>
            </a:r>
          </a:p>
          <a:p>
            <a:r>
              <a:rPr lang="ru-RU" dirty="0"/>
              <a:t>Н</a:t>
            </a:r>
            <a:r>
              <a:rPr lang="ru-RU" dirty="0" smtClean="0"/>
              <a:t>а </a:t>
            </a:r>
            <a:r>
              <a:rPr lang="ru-RU" dirty="0"/>
              <a:t>каждый из вопросов </a:t>
            </a:r>
            <a:r>
              <a:rPr lang="ru-RU" dirty="0" smtClean="0"/>
              <a:t>отвечайте </a:t>
            </a:r>
            <a:r>
              <a:rPr lang="ru-RU" dirty="0"/>
              <a:t>2-3 фразами и не забываете про введение и заключение (если их нет, снимут 1 балл).    </a:t>
            </a:r>
            <a:endParaRPr lang="ru-RU" dirty="0" smtClean="0"/>
          </a:p>
          <a:p>
            <a:pPr>
              <a:buNone/>
            </a:pPr>
            <a:r>
              <a:rPr lang="ru-RU" dirty="0" smtClean="0"/>
              <a:t> </a:t>
            </a:r>
            <a:r>
              <a:rPr lang="ru-RU" dirty="0"/>
              <a:t>В данном задании допускается не более ДВУХ негрубых лексико-грамматических И/ИЛИ не более ДВУХ негрубых фонетических </a:t>
            </a:r>
            <a:r>
              <a:rPr lang="ru-RU" dirty="0" smtClean="0"/>
              <a:t>ошибок</a:t>
            </a:r>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Стратегии выполнения:</a:t>
            </a:r>
            <a:endParaRPr lang="ru-RU" dirty="0"/>
          </a:p>
        </p:txBody>
      </p:sp>
      <p:sp>
        <p:nvSpPr>
          <p:cNvPr id="3" name="Содержимое 2"/>
          <p:cNvSpPr>
            <a:spLocks noGrp="1"/>
          </p:cNvSpPr>
          <p:nvPr>
            <p:ph idx="1"/>
          </p:nvPr>
        </p:nvSpPr>
        <p:spPr>
          <a:xfrm>
            <a:off x="457200" y="1600200"/>
            <a:ext cx="8229600" cy="4757758"/>
          </a:xfrm>
        </p:spPr>
        <p:txBody>
          <a:bodyPr>
            <a:normAutofit fontScale="85000" lnSpcReduction="10000"/>
          </a:bodyPr>
          <a:lstStyle/>
          <a:p>
            <a:pPr>
              <a:buNone/>
            </a:pPr>
            <a:r>
              <a:rPr lang="ru-RU" dirty="0"/>
              <a:t>1. Рассмотрите все 3 изображения и выберите одну, которую, как Вам кажется, будет проще описать. </a:t>
            </a:r>
          </a:p>
          <a:p>
            <a:pPr>
              <a:buNone/>
            </a:pPr>
            <a:r>
              <a:rPr lang="ru-RU" dirty="0"/>
              <a:t>2. Начните свое высказывания с указания на выбранную фотографию: "</a:t>
            </a:r>
            <a:r>
              <a:rPr lang="ru-RU" dirty="0" err="1"/>
              <a:t>J'ai</a:t>
            </a:r>
            <a:r>
              <a:rPr lang="ru-RU" dirty="0"/>
              <a:t> </a:t>
            </a:r>
            <a:r>
              <a:rPr lang="ru-RU" dirty="0" err="1"/>
              <a:t>choisi</a:t>
            </a:r>
            <a:r>
              <a:rPr lang="ru-RU" dirty="0"/>
              <a:t> </a:t>
            </a:r>
            <a:r>
              <a:rPr lang="ru-RU" dirty="0" err="1"/>
              <a:t>la</a:t>
            </a:r>
            <a:r>
              <a:rPr lang="ru-RU" dirty="0"/>
              <a:t> </a:t>
            </a:r>
            <a:r>
              <a:rPr lang="ru-RU" dirty="0" err="1"/>
              <a:t>photo</a:t>
            </a:r>
            <a:r>
              <a:rPr lang="ru-RU" dirty="0"/>
              <a:t> N° … </a:t>
            </a:r>
          </a:p>
          <a:p>
            <a:pPr>
              <a:buNone/>
            </a:pPr>
            <a:r>
              <a:rPr lang="ru-RU" dirty="0"/>
              <a:t>3. Организуйте свое высказывание в соответствии с предложенным планом, чтобы не забыть никакой из </a:t>
            </a:r>
            <a:r>
              <a:rPr lang="ru-RU" dirty="0" err="1"/>
              <a:t>пунтков</a:t>
            </a:r>
            <a:r>
              <a:rPr lang="ru-RU" dirty="0"/>
              <a:t>. </a:t>
            </a:r>
          </a:p>
          <a:p>
            <a:pPr>
              <a:buNone/>
            </a:pPr>
            <a:r>
              <a:rPr lang="ru-RU" dirty="0"/>
              <a:t>4. Используйте простые грамматические конструкции, чтобы избежать ошибок. </a:t>
            </a:r>
          </a:p>
          <a:p>
            <a:pPr>
              <a:buNone/>
            </a:pPr>
            <a:r>
              <a:rPr lang="ru-RU" dirty="0"/>
              <a:t>5. Используйте средства логической связи.</a:t>
            </a:r>
          </a:p>
          <a:p>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fr-FR" sz="2400" dirty="0" smtClean="0"/>
              <a:t>Подготовительные упражнения  </a:t>
            </a:r>
            <a:br>
              <a:rPr lang="fr-FR" sz="2400" dirty="0" smtClean="0"/>
            </a:br>
            <a:r>
              <a:rPr lang="fr-FR" sz="2400" dirty="0" smtClean="0"/>
              <a:t>1. Reconstituez la description de la photo ci-dessous </a:t>
            </a:r>
            <a:r>
              <a:rPr lang="ru-RU" sz="2400" dirty="0" smtClean="0"/>
              <a:t/>
            </a:r>
            <a:br>
              <a:rPr lang="ru-RU" sz="2400" dirty="0" smtClean="0"/>
            </a:br>
            <a:r>
              <a:rPr lang="fr-FR" sz="2400" dirty="0" smtClean="0"/>
              <a:t>selon le plan proposé</a:t>
            </a:r>
            <a:endParaRPr lang="ru-RU" sz="2400" dirty="0"/>
          </a:p>
        </p:txBody>
      </p:sp>
      <p:sp>
        <p:nvSpPr>
          <p:cNvPr id="3" name="Содержимое 2"/>
          <p:cNvSpPr>
            <a:spLocks noGrp="1"/>
          </p:cNvSpPr>
          <p:nvPr>
            <p:ph idx="1"/>
          </p:nvPr>
        </p:nvSpPr>
        <p:spPr>
          <a:xfrm>
            <a:off x="214282" y="1600200"/>
            <a:ext cx="4643470" cy="4972072"/>
          </a:xfrm>
        </p:spPr>
        <p:txBody>
          <a:bodyPr>
            <a:normAutofit fontScale="92500" lnSpcReduction="20000"/>
          </a:bodyPr>
          <a:lstStyle/>
          <a:p>
            <a:pPr marL="514350" indent="-514350">
              <a:buAutoNum type="arabicPeriod"/>
            </a:pPr>
            <a:r>
              <a:rPr lang="fr-FR" dirty="0" smtClean="0"/>
              <a:t>Phrase-introduction. </a:t>
            </a:r>
            <a:endParaRPr lang="ru-RU" dirty="0" smtClean="0"/>
          </a:p>
          <a:p>
            <a:pPr marL="514350" indent="-514350">
              <a:buAutoNum type="arabicPeriod"/>
            </a:pPr>
            <a:r>
              <a:rPr lang="fr-FR" dirty="0" smtClean="0"/>
              <a:t>Où et quand la photo a été prise. </a:t>
            </a:r>
            <a:endParaRPr lang="ru-RU" dirty="0" smtClean="0"/>
          </a:p>
          <a:p>
            <a:pPr>
              <a:buNone/>
            </a:pPr>
            <a:r>
              <a:rPr lang="fr-FR" dirty="0" smtClean="0"/>
              <a:t>3. Qui ou quoi y est représenté. </a:t>
            </a:r>
            <a:endParaRPr lang="ru-RU" dirty="0" smtClean="0"/>
          </a:p>
          <a:p>
            <a:pPr>
              <a:buNone/>
            </a:pPr>
            <a:r>
              <a:rPr lang="fr-FR" dirty="0" smtClean="0"/>
              <a:t>4. Ce qui se passe. </a:t>
            </a:r>
            <a:endParaRPr lang="ru-RU" dirty="0" smtClean="0"/>
          </a:p>
          <a:p>
            <a:pPr>
              <a:buNone/>
            </a:pPr>
            <a:r>
              <a:rPr lang="fr-FR" dirty="0" smtClean="0"/>
              <a:t>5. Pourquoi vous tenez à la garder dans votre album. </a:t>
            </a:r>
            <a:endParaRPr lang="ru-RU" dirty="0" smtClean="0"/>
          </a:p>
          <a:p>
            <a:pPr>
              <a:buNone/>
            </a:pPr>
            <a:r>
              <a:rPr lang="fr-FR" dirty="0" smtClean="0"/>
              <a:t>6. Pourquoi vous avez décidé de la montrer à votre ami/e.</a:t>
            </a:r>
            <a:endParaRPr lang="ru-RU" dirty="0"/>
          </a:p>
        </p:txBody>
      </p:sp>
      <p:pic>
        <p:nvPicPr>
          <p:cNvPr id="16386" name="Picture 2" descr="http://www.krokha.ru/img/blogs/18072013-Disney.jpg"/>
          <p:cNvPicPr>
            <a:picLocks noChangeAspect="1" noChangeArrowheads="1"/>
          </p:cNvPicPr>
          <p:nvPr/>
        </p:nvPicPr>
        <p:blipFill>
          <a:blip r:embed="rId2"/>
          <a:srcRect/>
          <a:stretch>
            <a:fillRect/>
          </a:stretch>
        </p:blipFill>
        <p:spPr bwMode="auto">
          <a:xfrm>
            <a:off x="4643438" y="2786058"/>
            <a:ext cx="4286280" cy="2759408"/>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fr-FR" dirty="0" smtClean="0"/>
              <a:t>1. Reconstituez la description de la photo ci-dessous selon le plan proposé</a:t>
            </a:r>
            <a:endParaRPr lang="ru-RU" dirty="0"/>
          </a:p>
        </p:txBody>
      </p:sp>
      <p:sp>
        <p:nvSpPr>
          <p:cNvPr id="3" name="Содержимое 2"/>
          <p:cNvSpPr>
            <a:spLocks noGrp="1"/>
          </p:cNvSpPr>
          <p:nvPr>
            <p:ph idx="1"/>
          </p:nvPr>
        </p:nvSpPr>
        <p:spPr>
          <a:xfrm>
            <a:off x="214282" y="1600200"/>
            <a:ext cx="8786874" cy="5043510"/>
          </a:xfrm>
        </p:spPr>
        <p:txBody>
          <a:bodyPr>
            <a:normAutofit fontScale="77500" lnSpcReduction="20000"/>
          </a:bodyPr>
          <a:lstStyle/>
          <a:p>
            <a:pPr>
              <a:buNone/>
            </a:pPr>
            <a:r>
              <a:rPr lang="en-US" dirty="0"/>
              <a:t>a) Nous </a:t>
            </a:r>
            <a:r>
              <a:rPr lang="en-US" dirty="0" err="1"/>
              <a:t>sommes</a:t>
            </a:r>
            <a:r>
              <a:rPr lang="en-US" dirty="0"/>
              <a:t> </a:t>
            </a:r>
            <a:r>
              <a:rPr lang="en-US" dirty="0" err="1"/>
              <a:t>très</a:t>
            </a:r>
            <a:r>
              <a:rPr lang="en-US" dirty="0"/>
              <a:t> </a:t>
            </a:r>
            <a:r>
              <a:rPr lang="en-US" dirty="0" err="1"/>
              <a:t>heureux</a:t>
            </a:r>
            <a:r>
              <a:rPr lang="en-US" dirty="0"/>
              <a:t> </a:t>
            </a:r>
            <a:r>
              <a:rPr lang="en-US" dirty="0" err="1"/>
              <a:t>parce</a:t>
            </a:r>
            <a:r>
              <a:rPr lang="en-US" dirty="0"/>
              <a:t> </a:t>
            </a:r>
            <a:r>
              <a:rPr lang="en-US" dirty="0" err="1"/>
              <a:t>que</a:t>
            </a:r>
            <a:r>
              <a:rPr lang="en-US" dirty="0"/>
              <a:t> nous </a:t>
            </a:r>
            <a:r>
              <a:rPr lang="en-US" dirty="0" err="1"/>
              <a:t>avons</a:t>
            </a:r>
            <a:r>
              <a:rPr lang="en-US" dirty="0"/>
              <a:t> passé </a:t>
            </a:r>
            <a:r>
              <a:rPr lang="en-US" dirty="0" err="1"/>
              <a:t>une</a:t>
            </a:r>
            <a:r>
              <a:rPr lang="en-US" dirty="0"/>
              <a:t> </a:t>
            </a:r>
            <a:r>
              <a:rPr lang="en-US" dirty="0" err="1"/>
              <a:t>superbe</a:t>
            </a:r>
            <a:r>
              <a:rPr lang="en-US" dirty="0"/>
              <a:t> </a:t>
            </a:r>
            <a:r>
              <a:rPr lang="en-US" dirty="0" err="1"/>
              <a:t>journée</a:t>
            </a:r>
            <a:r>
              <a:rPr lang="en-US" dirty="0"/>
              <a:t> à Disney Land. Et en plus </a:t>
            </a:r>
            <a:r>
              <a:rPr lang="en-US" dirty="0" err="1"/>
              <a:t>il</a:t>
            </a:r>
            <a:r>
              <a:rPr lang="en-US" dirty="0"/>
              <a:t> fait beau et pas </a:t>
            </a:r>
            <a:r>
              <a:rPr lang="en-US" dirty="0" err="1"/>
              <a:t>trop</a:t>
            </a:r>
            <a:r>
              <a:rPr lang="en-US" dirty="0"/>
              <a:t> </a:t>
            </a:r>
            <a:r>
              <a:rPr lang="en-US" dirty="0" err="1"/>
              <a:t>chaud</a:t>
            </a:r>
            <a:r>
              <a:rPr lang="en-US" dirty="0"/>
              <a:t>. Et après nous </a:t>
            </a:r>
            <a:r>
              <a:rPr lang="en-US" dirty="0" err="1"/>
              <a:t>avons</a:t>
            </a:r>
            <a:r>
              <a:rPr lang="en-US" dirty="0"/>
              <a:t> </a:t>
            </a:r>
            <a:r>
              <a:rPr lang="en-US" dirty="0" err="1"/>
              <a:t>mangé</a:t>
            </a:r>
            <a:r>
              <a:rPr lang="en-US" dirty="0"/>
              <a:t> de la glace. </a:t>
            </a:r>
            <a:r>
              <a:rPr lang="en-US" dirty="0" err="1"/>
              <a:t>C’est</a:t>
            </a:r>
            <a:r>
              <a:rPr lang="en-US" dirty="0"/>
              <a:t> le </a:t>
            </a:r>
            <a:r>
              <a:rPr lang="en-US" dirty="0" err="1"/>
              <a:t>meilleur</a:t>
            </a:r>
            <a:r>
              <a:rPr lang="en-US" dirty="0"/>
              <a:t> souvenir de </a:t>
            </a:r>
            <a:r>
              <a:rPr lang="en-US" dirty="0" err="1"/>
              <a:t>cet</a:t>
            </a:r>
            <a:r>
              <a:rPr lang="en-US" dirty="0"/>
              <a:t> </a:t>
            </a:r>
            <a:r>
              <a:rPr lang="en-US" dirty="0" err="1"/>
              <a:t>été</a:t>
            </a:r>
            <a:r>
              <a:rPr lang="en-US" dirty="0"/>
              <a:t>. </a:t>
            </a:r>
            <a:endParaRPr lang="ru-RU" dirty="0"/>
          </a:p>
          <a:p>
            <a:pPr>
              <a:buNone/>
            </a:pPr>
            <a:r>
              <a:rPr lang="en-US" dirty="0"/>
              <a:t>b) </a:t>
            </a:r>
            <a:r>
              <a:rPr lang="en-US" dirty="0" err="1"/>
              <a:t>C’est</a:t>
            </a:r>
            <a:r>
              <a:rPr lang="en-US" dirty="0"/>
              <a:t> </a:t>
            </a:r>
            <a:r>
              <a:rPr lang="en-US" dirty="0" err="1"/>
              <a:t>pourquoi</a:t>
            </a:r>
            <a:r>
              <a:rPr lang="en-US" dirty="0"/>
              <a:t> </a:t>
            </a:r>
            <a:r>
              <a:rPr lang="en-US" dirty="0" err="1"/>
              <a:t>j’adore</a:t>
            </a:r>
            <a:r>
              <a:rPr lang="en-US" dirty="0"/>
              <a:t> </a:t>
            </a:r>
            <a:r>
              <a:rPr lang="en-US" dirty="0" err="1"/>
              <a:t>cette</a:t>
            </a:r>
            <a:r>
              <a:rPr lang="en-US" dirty="0"/>
              <a:t> photo. Si je </a:t>
            </a:r>
            <a:r>
              <a:rPr lang="en-US" dirty="0" err="1"/>
              <a:t>suis</a:t>
            </a:r>
            <a:r>
              <a:rPr lang="en-US" dirty="0"/>
              <a:t> </a:t>
            </a:r>
            <a:r>
              <a:rPr lang="en-US" dirty="0" err="1"/>
              <a:t>triste</a:t>
            </a:r>
            <a:r>
              <a:rPr lang="en-US" dirty="0"/>
              <a:t> je la </a:t>
            </a:r>
            <a:r>
              <a:rPr lang="en-US" dirty="0" err="1"/>
              <a:t>sors</a:t>
            </a:r>
            <a:r>
              <a:rPr lang="en-US" dirty="0"/>
              <a:t> de </a:t>
            </a:r>
            <a:r>
              <a:rPr lang="en-US" dirty="0" err="1"/>
              <a:t>mon</a:t>
            </a:r>
            <a:r>
              <a:rPr lang="en-US" dirty="0"/>
              <a:t> album et je me </a:t>
            </a:r>
            <a:r>
              <a:rPr lang="en-US" dirty="0" err="1"/>
              <a:t>sens</a:t>
            </a:r>
            <a:r>
              <a:rPr lang="en-US" dirty="0"/>
              <a:t> </a:t>
            </a:r>
            <a:r>
              <a:rPr lang="en-US" dirty="0" err="1"/>
              <a:t>mieux</a:t>
            </a:r>
            <a:r>
              <a:rPr lang="en-US" dirty="0"/>
              <a:t>. </a:t>
            </a:r>
            <a:endParaRPr lang="ru-RU" dirty="0"/>
          </a:p>
          <a:p>
            <a:pPr>
              <a:buNone/>
            </a:pPr>
            <a:r>
              <a:rPr lang="en-US" dirty="0"/>
              <a:t>c) </a:t>
            </a:r>
            <a:r>
              <a:rPr lang="en-US" dirty="0" err="1"/>
              <a:t>J’ai</a:t>
            </a:r>
            <a:r>
              <a:rPr lang="en-US" dirty="0"/>
              <a:t> </a:t>
            </a:r>
            <a:r>
              <a:rPr lang="en-US" dirty="0" err="1"/>
              <a:t>choisi</a:t>
            </a:r>
            <a:r>
              <a:rPr lang="en-US" dirty="0"/>
              <a:t> la photo №1. </a:t>
            </a:r>
            <a:endParaRPr lang="ru-RU" dirty="0"/>
          </a:p>
          <a:p>
            <a:pPr>
              <a:buNone/>
            </a:pPr>
            <a:r>
              <a:rPr lang="en-US" dirty="0"/>
              <a:t>d) À gauche </a:t>
            </a:r>
            <a:r>
              <a:rPr lang="en-US" dirty="0" err="1"/>
              <a:t>c’est</a:t>
            </a:r>
            <a:r>
              <a:rPr lang="en-US" dirty="0"/>
              <a:t> Nikita, </a:t>
            </a:r>
            <a:r>
              <a:rPr lang="en-US" dirty="0" err="1"/>
              <a:t>puis</a:t>
            </a:r>
            <a:r>
              <a:rPr lang="en-US" dirty="0"/>
              <a:t> Marie. Et à </a:t>
            </a:r>
            <a:r>
              <a:rPr lang="en-US" dirty="0" err="1"/>
              <a:t>droite</a:t>
            </a:r>
            <a:r>
              <a:rPr lang="en-US" dirty="0"/>
              <a:t> de </a:t>
            </a:r>
            <a:r>
              <a:rPr lang="en-US" dirty="0" err="1"/>
              <a:t>moi</a:t>
            </a:r>
            <a:r>
              <a:rPr lang="en-US" dirty="0"/>
              <a:t> </a:t>
            </a:r>
            <a:r>
              <a:rPr lang="en-US" dirty="0" err="1"/>
              <a:t>ce</a:t>
            </a:r>
            <a:r>
              <a:rPr lang="en-US" dirty="0"/>
              <a:t> </a:t>
            </a:r>
            <a:r>
              <a:rPr lang="en-US" dirty="0" err="1"/>
              <a:t>sont</a:t>
            </a:r>
            <a:r>
              <a:rPr lang="en-US" dirty="0"/>
              <a:t> </a:t>
            </a:r>
            <a:r>
              <a:rPr lang="en-US" dirty="0" err="1"/>
              <a:t>Yann</a:t>
            </a:r>
            <a:r>
              <a:rPr lang="en-US" dirty="0"/>
              <a:t> et </a:t>
            </a:r>
            <a:r>
              <a:rPr lang="en-US" dirty="0" err="1"/>
              <a:t>Sacha</a:t>
            </a:r>
            <a:r>
              <a:rPr lang="en-US" dirty="0"/>
              <a:t>. Et </a:t>
            </a:r>
            <a:r>
              <a:rPr lang="en-US" dirty="0" err="1"/>
              <a:t>Nastia</a:t>
            </a:r>
            <a:r>
              <a:rPr lang="en-US" dirty="0"/>
              <a:t> </a:t>
            </a:r>
            <a:r>
              <a:rPr lang="en-US" dirty="0" err="1"/>
              <a:t>est</a:t>
            </a:r>
            <a:r>
              <a:rPr lang="en-US" dirty="0"/>
              <a:t> derrière </a:t>
            </a:r>
            <a:r>
              <a:rPr lang="en-US" dirty="0" err="1"/>
              <a:t>moi</a:t>
            </a:r>
            <a:r>
              <a:rPr lang="en-US" dirty="0"/>
              <a:t> et on ne la </a:t>
            </a:r>
            <a:r>
              <a:rPr lang="en-US" dirty="0" err="1"/>
              <a:t>voit</a:t>
            </a:r>
            <a:r>
              <a:rPr lang="en-US" dirty="0"/>
              <a:t> pas. </a:t>
            </a:r>
            <a:endParaRPr lang="ru-RU" dirty="0"/>
          </a:p>
          <a:p>
            <a:pPr>
              <a:buNone/>
            </a:pPr>
            <a:r>
              <a:rPr lang="en-US" dirty="0"/>
              <a:t>e) Et </a:t>
            </a:r>
            <a:r>
              <a:rPr lang="en-US" dirty="0" err="1"/>
              <a:t>comme</a:t>
            </a:r>
            <a:r>
              <a:rPr lang="en-US" dirty="0"/>
              <a:t> </a:t>
            </a:r>
            <a:r>
              <a:rPr lang="en-US" dirty="0" err="1"/>
              <a:t>tu</a:t>
            </a:r>
            <a:r>
              <a:rPr lang="en-US" dirty="0"/>
              <a:t> </a:t>
            </a:r>
            <a:r>
              <a:rPr lang="en-US" dirty="0" err="1"/>
              <a:t>m’as</a:t>
            </a:r>
            <a:r>
              <a:rPr lang="en-US" dirty="0"/>
              <a:t> </a:t>
            </a:r>
            <a:r>
              <a:rPr lang="en-US" dirty="0" err="1"/>
              <a:t>demandé</a:t>
            </a:r>
            <a:r>
              <a:rPr lang="en-US" dirty="0"/>
              <a:t> </a:t>
            </a:r>
            <a:r>
              <a:rPr lang="en-US" dirty="0" err="1"/>
              <a:t>une</a:t>
            </a:r>
            <a:r>
              <a:rPr lang="en-US" dirty="0"/>
              <a:t> photo pour ton </a:t>
            </a:r>
            <a:r>
              <a:rPr lang="en-US" dirty="0" err="1"/>
              <a:t>projet</a:t>
            </a:r>
            <a:r>
              <a:rPr lang="en-US" dirty="0"/>
              <a:t> je </a:t>
            </a:r>
            <a:r>
              <a:rPr lang="en-US" dirty="0" err="1"/>
              <a:t>te</a:t>
            </a:r>
            <a:r>
              <a:rPr lang="en-US" dirty="0"/>
              <a:t> la </a:t>
            </a:r>
            <a:r>
              <a:rPr lang="en-US" dirty="0" err="1"/>
              <a:t>montre</a:t>
            </a:r>
            <a:r>
              <a:rPr lang="en-US" dirty="0"/>
              <a:t>, </a:t>
            </a:r>
            <a:r>
              <a:rPr lang="en-US" dirty="0" err="1"/>
              <a:t>tu</a:t>
            </a:r>
            <a:r>
              <a:rPr lang="en-US" dirty="0"/>
              <a:t> </a:t>
            </a:r>
            <a:r>
              <a:rPr lang="en-US" dirty="0" err="1"/>
              <a:t>peux</a:t>
            </a:r>
            <a:r>
              <a:rPr lang="en-US" dirty="0"/>
              <a:t> </a:t>
            </a:r>
            <a:r>
              <a:rPr lang="en-US" dirty="0" err="1"/>
              <a:t>l’utiliser</a:t>
            </a:r>
            <a:r>
              <a:rPr lang="en-US" dirty="0"/>
              <a:t>.  </a:t>
            </a:r>
            <a:endParaRPr lang="ru-RU" dirty="0"/>
          </a:p>
          <a:p>
            <a:pPr>
              <a:buNone/>
            </a:pPr>
            <a:r>
              <a:rPr lang="en-US" dirty="0"/>
              <a:t>f) </a:t>
            </a:r>
            <a:r>
              <a:rPr lang="en-US" dirty="0" err="1"/>
              <a:t>Ecoute</a:t>
            </a:r>
            <a:r>
              <a:rPr lang="en-US" dirty="0"/>
              <a:t>, je </a:t>
            </a:r>
            <a:r>
              <a:rPr lang="en-US" dirty="0" err="1"/>
              <a:t>veux</a:t>
            </a:r>
            <a:r>
              <a:rPr lang="en-US" dirty="0"/>
              <a:t> </a:t>
            </a:r>
            <a:r>
              <a:rPr lang="en-US" dirty="0" err="1"/>
              <a:t>te</a:t>
            </a:r>
            <a:r>
              <a:rPr lang="en-US" dirty="0"/>
              <a:t> </a:t>
            </a:r>
            <a:r>
              <a:rPr lang="en-US" dirty="0" err="1"/>
              <a:t>montrer</a:t>
            </a:r>
            <a:r>
              <a:rPr lang="en-US" dirty="0"/>
              <a:t> </a:t>
            </a:r>
            <a:r>
              <a:rPr lang="en-US" dirty="0" err="1"/>
              <a:t>une</a:t>
            </a:r>
            <a:r>
              <a:rPr lang="en-US" dirty="0"/>
              <a:t> photo </a:t>
            </a:r>
            <a:r>
              <a:rPr lang="en-US" dirty="0" err="1"/>
              <a:t>que</a:t>
            </a:r>
            <a:r>
              <a:rPr lang="en-US" dirty="0"/>
              <a:t> </a:t>
            </a:r>
            <a:r>
              <a:rPr lang="en-US" dirty="0" err="1"/>
              <a:t>j’ai</a:t>
            </a:r>
            <a:r>
              <a:rPr lang="en-US" dirty="0"/>
              <a:t> </a:t>
            </a:r>
            <a:r>
              <a:rPr lang="en-US" dirty="0" err="1"/>
              <a:t>prise</a:t>
            </a:r>
            <a:r>
              <a:rPr lang="en-US" dirty="0"/>
              <a:t> </a:t>
            </a:r>
            <a:r>
              <a:rPr lang="en-US" dirty="0" err="1"/>
              <a:t>cet</a:t>
            </a:r>
            <a:r>
              <a:rPr lang="en-US" dirty="0"/>
              <a:t> </a:t>
            </a:r>
            <a:r>
              <a:rPr lang="en-US" dirty="0" err="1"/>
              <a:t>été</a:t>
            </a:r>
            <a:r>
              <a:rPr lang="en-US" dirty="0"/>
              <a:t>. </a:t>
            </a:r>
            <a:r>
              <a:rPr lang="en-US" dirty="0" err="1"/>
              <a:t>Tu</a:t>
            </a:r>
            <a:r>
              <a:rPr lang="en-US" dirty="0"/>
              <a:t> </a:t>
            </a:r>
            <a:r>
              <a:rPr lang="en-US" dirty="0" err="1"/>
              <a:t>te</a:t>
            </a:r>
            <a:r>
              <a:rPr lang="en-US" dirty="0"/>
              <a:t> </a:t>
            </a:r>
            <a:r>
              <a:rPr lang="en-US" dirty="0" err="1"/>
              <a:t>rappelles</a:t>
            </a:r>
            <a:r>
              <a:rPr lang="en-US" dirty="0"/>
              <a:t> je </a:t>
            </a:r>
            <a:r>
              <a:rPr lang="en-US" dirty="0" err="1"/>
              <a:t>suis</a:t>
            </a:r>
            <a:r>
              <a:rPr lang="en-US" dirty="0"/>
              <a:t> </a:t>
            </a:r>
            <a:r>
              <a:rPr lang="en-US" dirty="0" err="1"/>
              <a:t>allée</a:t>
            </a:r>
            <a:r>
              <a:rPr lang="en-US" dirty="0"/>
              <a:t> en France avec ma </a:t>
            </a:r>
            <a:r>
              <a:rPr lang="en-US" dirty="0" err="1"/>
              <a:t>classe</a:t>
            </a:r>
            <a:r>
              <a:rPr lang="en-US" dirty="0"/>
              <a:t> ? </a:t>
            </a:r>
            <a:r>
              <a:rPr lang="en-US" dirty="0" err="1"/>
              <a:t>Voilà</a:t>
            </a:r>
            <a:r>
              <a:rPr lang="en-US" dirty="0"/>
              <a:t>, </a:t>
            </a:r>
            <a:r>
              <a:rPr lang="en-US" dirty="0" err="1"/>
              <a:t>c’est</a:t>
            </a:r>
            <a:r>
              <a:rPr lang="en-US" dirty="0"/>
              <a:t> nous à Disney Land.</a:t>
            </a:r>
            <a:endParaRPr lang="ru-RU" dirty="0"/>
          </a:p>
          <a:p>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fr-FR" sz="2400" dirty="0" smtClean="0"/>
              <a:t>2. Parmi les phrases ci-dessous choisissez celles dont vous aurez besoin pour décrire une photo.</a:t>
            </a:r>
            <a:endParaRPr lang="ru-RU" sz="2400" dirty="0"/>
          </a:p>
        </p:txBody>
      </p:sp>
      <p:sp>
        <p:nvSpPr>
          <p:cNvPr id="3" name="Содержимое 2"/>
          <p:cNvSpPr>
            <a:spLocks noGrp="1"/>
          </p:cNvSpPr>
          <p:nvPr>
            <p:ph idx="1"/>
          </p:nvPr>
        </p:nvSpPr>
        <p:spPr/>
        <p:txBody>
          <a:bodyPr>
            <a:normAutofit fontScale="85000" lnSpcReduction="10000"/>
          </a:bodyPr>
          <a:lstStyle/>
          <a:p>
            <a:pPr>
              <a:buNone/>
            </a:pPr>
            <a:r>
              <a:rPr lang="en-US" dirty="0"/>
              <a:t>a) Les </a:t>
            </a:r>
            <a:r>
              <a:rPr lang="en-US" dirty="0" err="1"/>
              <a:t>deux</a:t>
            </a:r>
            <a:r>
              <a:rPr lang="en-US" dirty="0"/>
              <a:t> photos </a:t>
            </a:r>
            <a:r>
              <a:rPr lang="en-US" dirty="0" err="1"/>
              <a:t>montrent</a:t>
            </a:r>
            <a:r>
              <a:rPr lang="en-US" dirty="0"/>
              <a:t>...</a:t>
            </a:r>
            <a:endParaRPr lang="ru-RU" dirty="0"/>
          </a:p>
          <a:p>
            <a:pPr>
              <a:buNone/>
            </a:pPr>
            <a:r>
              <a:rPr lang="en-US" dirty="0" smtClean="0"/>
              <a:t>b</a:t>
            </a:r>
            <a:r>
              <a:rPr lang="en-US" dirty="0"/>
              <a:t>) </a:t>
            </a:r>
            <a:r>
              <a:rPr lang="en-US" dirty="0" err="1"/>
              <a:t>Ecoute</a:t>
            </a:r>
            <a:r>
              <a:rPr lang="en-US" dirty="0"/>
              <a:t>, je </a:t>
            </a:r>
            <a:r>
              <a:rPr lang="en-US" dirty="0" err="1"/>
              <a:t>voudrais</a:t>
            </a:r>
            <a:r>
              <a:rPr lang="en-US" dirty="0"/>
              <a:t> </a:t>
            </a:r>
            <a:r>
              <a:rPr lang="en-US" dirty="0" err="1"/>
              <a:t>te</a:t>
            </a:r>
            <a:r>
              <a:rPr lang="en-US" dirty="0"/>
              <a:t> </a:t>
            </a:r>
            <a:r>
              <a:rPr lang="en-US" dirty="0" err="1"/>
              <a:t>montrer</a:t>
            </a:r>
            <a:r>
              <a:rPr lang="en-US" dirty="0"/>
              <a:t> </a:t>
            </a:r>
            <a:r>
              <a:rPr lang="en-US" dirty="0" err="1"/>
              <a:t>une</a:t>
            </a:r>
            <a:r>
              <a:rPr lang="en-US" dirty="0"/>
              <a:t> photo </a:t>
            </a:r>
            <a:r>
              <a:rPr lang="en-US" dirty="0" err="1"/>
              <a:t>trés</a:t>
            </a:r>
            <a:r>
              <a:rPr lang="en-US" dirty="0"/>
              <a:t> </a:t>
            </a:r>
            <a:r>
              <a:rPr lang="en-US" dirty="0" err="1"/>
              <a:t>intéressante</a:t>
            </a:r>
            <a:r>
              <a:rPr lang="en-US" dirty="0"/>
              <a:t>... </a:t>
            </a:r>
            <a:endParaRPr lang="ru-RU" dirty="0"/>
          </a:p>
          <a:p>
            <a:pPr>
              <a:buNone/>
            </a:pPr>
            <a:r>
              <a:rPr lang="en-US" dirty="0"/>
              <a:t>c) </a:t>
            </a:r>
            <a:r>
              <a:rPr lang="en-US" dirty="0" err="1"/>
              <a:t>J’ai</a:t>
            </a:r>
            <a:r>
              <a:rPr lang="en-US" dirty="0"/>
              <a:t> </a:t>
            </a:r>
            <a:r>
              <a:rPr lang="en-US" dirty="0" err="1"/>
              <a:t>pris</a:t>
            </a:r>
            <a:r>
              <a:rPr lang="en-US" dirty="0"/>
              <a:t> </a:t>
            </a:r>
            <a:r>
              <a:rPr lang="en-US" dirty="0" err="1"/>
              <a:t>cette</a:t>
            </a:r>
            <a:r>
              <a:rPr lang="en-US" dirty="0"/>
              <a:t> photo </a:t>
            </a:r>
            <a:r>
              <a:rPr lang="en-US" dirty="0" err="1"/>
              <a:t>l’été</a:t>
            </a:r>
            <a:r>
              <a:rPr lang="en-US" dirty="0"/>
              <a:t> dernier </a:t>
            </a:r>
            <a:r>
              <a:rPr lang="en-US" dirty="0" err="1"/>
              <a:t>quand</a:t>
            </a:r>
            <a:r>
              <a:rPr lang="en-US" dirty="0"/>
              <a:t> </a:t>
            </a:r>
            <a:r>
              <a:rPr lang="en-US" dirty="0" err="1"/>
              <a:t>j’étais</a:t>
            </a:r>
            <a:r>
              <a:rPr lang="en-US" dirty="0"/>
              <a:t>.... </a:t>
            </a:r>
            <a:endParaRPr lang="ru-RU" dirty="0"/>
          </a:p>
          <a:p>
            <a:pPr>
              <a:buNone/>
            </a:pPr>
            <a:r>
              <a:rPr lang="en-US" dirty="0"/>
              <a:t>d) La </a:t>
            </a:r>
            <a:r>
              <a:rPr lang="en-US" dirty="0" err="1"/>
              <a:t>différence</a:t>
            </a:r>
            <a:r>
              <a:rPr lang="en-US" dirty="0"/>
              <a:t> </a:t>
            </a:r>
            <a:r>
              <a:rPr lang="en-US" dirty="0" err="1"/>
              <a:t>principale</a:t>
            </a:r>
            <a:r>
              <a:rPr lang="en-US" dirty="0"/>
              <a:t> est... </a:t>
            </a:r>
            <a:endParaRPr lang="ru-RU" dirty="0"/>
          </a:p>
          <a:p>
            <a:pPr>
              <a:buNone/>
            </a:pPr>
            <a:r>
              <a:rPr lang="en-US" dirty="0"/>
              <a:t>e) Sur la première photo se </a:t>
            </a:r>
            <a:r>
              <a:rPr lang="en-US" dirty="0" err="1"/>
              <a:t>trouve</a:t>
            </a:r>
            <a:r>
              <a:rPr lang="en-US" dirty="0"/>
              <a:t> </a:t>
            </a:r>
            <a:r>
              <a:rPr lang="en-US" dirty="0" err="1"/>
              <a:t>une</a:t>
            </a:r>
            <a:r>
              <a:rPr lang="en-US" dirty="0"/>
              <a:t> </a:t>
            </a:r>
            <a:r>
              <a:rPr lang="en-US" dirty="0" err="1"/>
              <a:t>grande</a:t>
            </a:r>
            <a:r>
              <a:rPr lang="en-US" dirty="0"/>
              <a:t> </a:t>
            </a:r>
            <a:r>
              <a:rPr lang="en-US" dirty="0" err="1"/>
              <a:t>ville</a:t>
            </a:r>
            <a:r>
              <a:rPr lang="en-US" dirty="0"/>
              <a:t>. </a:t>
            </a:r>
            <a:endParaRPr lang="ru-RU" dirty="0"/>
          </a:p>
          <a:p>
            <a:pPr>
              <a:buNone/>
            </a:pPr>
            <a:r>
              <a:rPr lang="en-US" dirty="0"/>
              <a:t>f) Sur la photo </a:t>
            </a:r>
            <a:r>
              <a:rPr lang="en-US" dirty="0" err="1"/>
              <a:t>tu</a:t>
            </a:r>
            <a:r>
              <a:rPr lang="en-US" dirty="0"/>
              <a:t> </a:t>
            </a:r>
            <a:r>
              <a:rPr lang="en-US" dirty="0" err="1"/>
              <a:t>peux</a:t>
            </a:r>
            <a:r>
              <a:rPr lang="en-US" dirty="0"/>
              <a:t> </a:t>
            </a:r>
            <a:r>
              <a:rPr lang="en-US" dirty="0" err="1"/>
              <a:t>voir</a:t>
            </a:r>
            <a:r>
              <a:rPr lang="en-US" dirty="0"/>
              <a:t>.... </a:t>
            </a:r>
            <a:endParaRPr lang="ru-RU" dirty="0"/>
          </a:p>
          <a:p>
            <a:pPr>
              <a:buNone/>
            </a:pPr>
            <a:r>
              <a:rPr lang="en-US" dirty="0"/>
              <a:t>g) Les gens </a:t>
            </a:r>
            <a:r>
              <a:rPr lang="en-US" dirty="0" err="1"/>
              <a:t>sur</a:t>
            </a:r>
            <a:r>
              <a:rPr lang="en-US" dirty="0"/>
              <a:t> la photo </a:t>
            </a:r>
            <a:r>
              <a:rPr lang="en-US" dirty="0" err="1"/>
              <a:t>ont</a:t>
            </a:r>
            <a:r>
              <a:rPr lang="en-US" dirty="0"/>
              <a:t> </a:t>
            </a:r>
            <a:r>
              <a:rPr lang="en-US" dirty="0" err="1"/>
              <a:t>l’air</a:t>
            </a:r>
            <a:r>
              <a:rPr lang="en-US" dirty="0"/>
              <a:t> </a:t>
            </a:r>
            <a:r>
              <a:rPr lang="en-US" dirty="0" err="1"/>
              <a:t>heureux</a:t>
            </a:r>
            <a:r>
              <a:rPr lang="en-US" dirty="0"/>
              <a:t> </a:t>
            </a:r>
            <a:r>
              <a:rPr lang="en-US" dirty="0" err="1"/>
              <a:t>parce</a:t>
            </a:r>
            <a:r>
              <a:rPr lang="en-US" dirty="0"/>
              <a:t> </a:t>
            </a:r>
            <a:r>
              <a:rPr lang="en-US" dirty="0" err="1"/>
              <a:t>que</a:t>
            </a:r>
            <a:r>
              <a:rPr lang="en-US" dirty="0"/>
              <a:t>... </a:t>
            </a:r>
            <a:endParaRPr lang="ru-RU" dirty="0"/>
          </a:p>
          <a:p>
            <a:pPr>
              <a:buNone/>
            </a:pPr>
            <a:r>
              <a:rPr lang="en-US" dirty="0"/>
              <a:t>h) </a:t>
            </a:r>
            <a:r>
              <a:rPr lang="en-US" dirty="0" err="1"/>
              <a:t>J’ai</a:t>
            </a:r>
            <a:r>
              <a:rPr lang="en-US" dirty="0"/>
              <a:t> fait </a:t>
            </a:r>
            <a:r>
              <a:rPr lang="en-US" dirty="0" err="1"/>
              <a:t>cette</a:t>
            </a:r>
            <a:r>
              <a:rPr lang="en-US" dirty="0"/>
              <a:t> photo </a:t>
            </a:r>
            <a:r>
              <a:rPr lang="en-US" dirty="0" err="1"/>
              <a:t>parce</a:t>
            </a:r>
            <a:r>
              <a:rPr lang="en-US" dirty="0"/>
              <a:t> </a:t>
            </a:r>
            <a:r>
              <a:rPr lang="en-US" dirty="0" err="1"/>
              <a:t>que</a:t>
            </a:r>
            <a:r>
              <a:rPr lang="en-US" dirty="0"/>
              <a:t>... </a:t>
            </a:r>
            <a:endParaRPr lang="ru-RU" dirty="0"/>
          </a:p>
          <a:p>
            <a:pPr>
              <a:buNone/>
            </a:pPr>
            <a:r>
              <a:rPr lang="en-US" dirty="0" err="1"/>
              <a:t>i</a:t>
            </a:r>
            <a:r>
              <a:rPr lang="en-US" dirty="0"/>
              <a:t>) Et </a:t>
            </a:r>
            <a:r>
              <a:rPr lang="en-US" dirty="0" err="1"/>
              <a:t>c’est</a:t>
            </a:r>
            <a:r>
              <a:rPr lang="en-US" dirty="0"/>
              <a:t> </a:t>
            </a:r>
            <a:r>
              <a:rPr lang="en-US" dirty="0" err="1"/>
              <a:t>pourquoi</a:t>
            </a:r>
            <a:r>
              <a:rPr lang="en-US" dirty="0"/>
              <a:t> </a:t>
            </a:r>
            <a:r>
              <a:rPr lang="en-US" dirty="0" err="1"/>
              <a:t>j’ai</a:t>
            </a:r>
            <a:r>
              <a:rPr lang="en-US" dirty="0"/>
              <a:t> </a:t>
            </a:r>
            <a:r>
              <a:rPr lang="en-US" dirty="0" err="1"/>
              <a:t>décidé</a:t>
            </a:r>
            <a:r>
              <a:rPr lang="en-US" dirty="0"/>
              <a:t> </a:t>
            </a:r>
            <a:r>
              <a:rPr lang="en-US" dirty="0" err="1"/>
              <a:t>te</a:t>
            </a:r>
            <a:r>
              <a:rPr lang="en-US" dirty="0"/>
              <a:t> </a:t>
            </a:r>
            <a:r>
              <a:rPr lang="en-US" dirty="0" err="1"/>
              <a:t>montrer</a:t>
            </a:r>
            <a:r>
              <a:rPr lang="en-US" dirty="0"/>
              <a:t> </a:t>
            </a:r>
            <a:r>
              <a:rPr lang="en-US" dirty="0" err="1"/>
              <a:t>cette</a:t>
            </a:r>
            <a:r>
              <a:rPr lang="en-US" dirty="0"/>
              <a:t> photo. </a:t>
            </a:r>
            <a:endParaRPr lang="ru-RU" dirty="0"/>
          </a:p>
          <a:p>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fr-FR" sz="2800" dirty="0" smtClean="0"/>
              <a:t>3. Complétez le tableau avec les mots-clés </a:t>
            </a:r>
            <a:r>
              <a:rPr lang="ru-RU" sz="2800" dirty="0" smtClean="0"/>
              <a:t/>
            </a:r>
            <a:br>
              <a:rPr lang="ru-RU" sz="2800" dirty="0" smtClean="0"/>
            </a:br>
            <a:r>
              <a:rPr lang="fr-FR" sz="2800" dirty="0" smtClean="0"/>
              <a:t>pour décrire la photo.</a:t>
            </a:r>
            <a:endParaRPr lang="ru-RU" sz="2800" dirty="0"/>
          </a:p>
        </p:txBody>
      </p:sp>
      <p:graphicFrame>
        <p:nvGraphicFramePr>
          <p:cNvPr id="8" name="Содержимое 7"/>
          <p:cNvGraphicFramePr>
            <a:graphicFrameLocks noGrp="1"/>
          </p:cNvGraphicFramePr>
          <p:nvPr>
            <p:ph idx="1"/>
          </p:nvPr>
        </p:nvGraphicFramePr>
        <p:xfrm>
          <a:off x="500033" y="1357298"/>
          <a:ext cx="8143932" cy="2071702"/>
        </p:xfrm>
        <a:graphic>
          <a:graphicData uri="http://schemas.openxmlformats.org/drawingml/2006/table">
            <a:tbl>
              <a:tblPr firstRow="1" bandRow="1">
                <a:tableStyleId>{5C22544A-7EE6-4342-B048-85BDC9FD1C3A}</a:tableStyleId>
              </a:tblPr>
              <a:tblGrid>
                <a:gridCol w="2714644"/>
                <a:gridCol w="2714644"/>
                <a:gridCol w="2714644"/>
              </a:tblGrid>
              <a:tr h="1311731">
                <a:tc>
                  <a:txBody>
                    <a:bodyPr/>
                    <a:lstStyle/>
                    <a:p>
                      <a:r>
                        <a:rPr lang="fr-FR" sz="2400" dirty="0" smtClean="0"/>
                        <a:t>L’apparence</a:t>
                      </a:r>
                      <a:endParaRPr lang="ru-RU" sz="2400" dirty="0"/>
                    </a:p>
                  </a:txBody>
                  <a:tcPr/>
                </a:tc>
                <a:tc>
                  <a:txBody>
                    <a:bodyPr/>
                    <a:lstStyle/>
                    <a:p>
                      <a:r>
                        <a:rPr lang="fr-FR" sz="2400" dirty="0" smtClean="0"/>
                        <a:t>Les actions </a:t>
                      </a:r>
                      <a:endParaRPr lang="ru-RU"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400" dirty="0" smtClean="0"/>
                        <a:t>Les émotions </a:t>
                      </a:r>
                      <a:endParaRPr lang="ru-RU" sz="2400" dirty="0" smtClean="0"/>
                    </a:p>
                    <a:p>
                      <a:endParaRPr lang="ru-RU" dirty="0"/>
                    </a:p>
                  </a:txBody>
                  <a:tcPr/>
                </a:tc>
              </a:tr>
              <a:tr h="759971">
                <a:tc>
                  <a:txBody>
                    <a:bodyPr/>
                    <a:lstStyle/>
                    <a:p>
                      <a:endParaRPr lang="ru-RU"/>
                    </a:p>
                  </a:txBody>
                  <a:tcPr/>
                </a:tc>
                <a:tc>
                  <a:txBody>
                    <a:bodyPr/>
                    <a:lstStyle/>
                    <a:p>
                      <a:endParaRPr lang="ru-RU"/>
                    </a:p>
                  </a:txBody>
                  <a:tcPr/>
                </a:tc>
                <a:tc>
                  <a:txBody>
                    <a:bodyPr/>
                    <a:lstStyle/>
                    <a:p>
                      <a:endParaRPr lang="ru-RU" dirty="0"/>
                    </a:p>
                  </a:txBody>
                  <a:tcPr/>
                </a:tc>
              </a:tr>
            </a:tbl>
          </a:graphicData>
        </a:graphic>
      </p:graphicFrame>
      <p:pic>
        <p:nvPicPr>
          <p:cNvPr id="13314" name="Picture 2" descr="https://www.sudocrem.co.uk/antiseptic-healing-cream/blog/wp-content/uploads/2012/10/physical-activities-for-families.png"/>
          <p:cNvPicPr>
            <a:picLocks noChangeAspect="1" noChangeArrowheads="1"/>
          </p:cNvPicPr>
          <p:nvPr/>
        </p:nvPicPr>
        <p:blipFill>
          <a:blip r:embed="rId2"/>
          <a:srcRect/>
          <a:stretch>
            <a:fillRect/>
          </a:stretch>
        </p:blipFill>
        <p:spPr bwMode="auto">
          <a:xfrm>
            <a:off x="2571736" y="3714752"/>
            <a:ext cx="4286280" cy="285752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25668"/>
          </a:xfrm>
        </p:spPr>
        <p:txBody>
          <a:bodyPr>
            <a:normAutofit fontScale="90000"/>
          </a:bodyPr>
          <a:lstStyle/>
          <a:p>
            <a:r>
              <a:rPr lang="fr-FR" sz="2700" b="1" dirty="0" smtClean="0"/>
              <a:t>Activité 1. Vous devez lire le texte à haute voix. </a:t>
            </a:r>
            <a:r>
              <a:rPr lang="ru-RU" sz="2700" b="1" dirty="0" smtClean="0"/>
              <a:t/>
            </a:r>
            <a:br>
              <a:rPr lang="ru-RU" sz="2700" b="1" dirty="0" smtClean="0"/>
            </a:br>
            <a:r>
              <a:rPr lang="fr-FR" sz="2700" b="1" dirty="0" smtClean="0"/>
              <a:t>Vous avez 1,5 minutes pour lire ce texte silencieusement </a:t>
            </a:r>
            <a:r>
              <a:rPr lang="ru-RU" sz="2700" b="1" dirty="0" smtClean="0"/>
              <a:t/>
            </a:r>
            <a:br>
              <a:rPr lang="ru-RU" sz="2700" b="1" dirty="0" smtClean="0"/>
            </a:br>
            <a:r>
              <a:rPr lang="fr-FR" sz="2700" b="1" dirty="0" smtClean="0"/>
              <a:t>et puis le lire à haute voix. </a:t>
            </a:r>
            <a:r>
              <a:rPr lang="ru-RU" sz="2700" b="1" dirty="0" smtClean="0"/>
              <a:t/>
            </a:r>
            <a:br>
              <a:rPr lang="ru-RU" sz="2700" b="1" dirty="0" smtClean="0"/>
            </a:br>
            <a:r>
              <a:rPr lang="fr-FR" sz="2700" b="1" dirty="0" smtClean="0"/>
              <a:t>La lecture à haute voix ne peut pas durer plus de 2 minutes.</a:t>
            </a:r>
            <a:r>
              <a:rPr lang="fr-FR" dirty="0" smtClean="0"/>
              <a:t/>
            </a:r>
            <a:br>
              <a:rPr lang="fr-FR" dirty="0" smtClean="0"/>
            </a:br>
            <a:r>
              <a:rPr lang="fr-FR" dirty="0" smtClean="0"/>
              <a:t> </a:t>
            </a:r>
            <a:br>
              <a:rPr lang="fr-FR" dirty="0" smtClean="0"/>
            </a:br>
            <a:endParaRPr lang="ru-RU" dirty="0"/>
          </a:p>
        </p:txBody>
      </p:sp>
      <p:sp>
        <p:nvSpPr>
          <p:cNvPr id="3" name="Содержимое 2"/>
          <p:cNvSpPr>
            <a:spLocks noGrp="1"/>
          </p:cNvSpPr>
          <p:nvPr>
            <p:ph idx="1"/>
          </p:nvPr>
        </p:nvSpPr>
        <p:spPr>
          <a:xfrm>
            <a:off x="0" y="1928802"/>
            <a:ext cx="9144000" cy="4929198"/>
          </a:xfrm>
        </p:spPr>
        <p:txBody>
          <a:bodyPr>
            <a:normAutofit fontScale="85000" lnSpcReduction="20000"/>
          </a:bodyPr>
          <a:lstStyle/>
          <a:p>
            <a:pPr>
              <a:buNone/>
            </a:pPr>
            <a:r>
              <a:rPr lang="ru-RU" dirty="0" smtClean="0"/>
              <a:t>    </a:t>
            </a:r>
            <a:r>
              <a:rPr lang="fr-FR" dirty="0" smtClean="0"/>
              <a:t>Pluton est la deuxième planète naine de notre système solaire. Il fut découvert en 1930 par un jeune astronome américain. Le nom de Pluton fut proposé par une jeune fille, âgée de onze ans. Elle était passionnée de mythologie romaine. Elle proposa donc le nom de Pluton à son grand-père. Et celui-ci le proposa à son tour à l'assemblée le jour où le corps découvert devait recevoir un nom. C'est ainsi que le nom de Pluton fut accepté. Pluton est la plus lointaine planète du système solaire. Lors de sa révolution, Pluton traverse l'orbite de Neptune et reste à l'intérieur pendant un certain temps. Pluton possède une atmosphère. À noter que l'atmosphère de Pluton se forme et s'épaissit lorsqu'elle se rapproche du Soleil.</a:t>
            </a:r>
          </a:p>
          <a:p>
            <a:pPr>
              <a:buNone/>
            </a:pPr>
            <a:r>
              <a:rPr lang="fr-FR" dirty="0" smtClean="0"/>
              <a:t> </a:t>
            </a:r>
          </a:p>
          <a:p>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fr-FR" sz="2800" dirty="0" smtClean="0"/>
              <a:t>4. Complétez la déscription de la photo </a:t>
            </a:r>
            <a:r>
              <a:rPr lang="ru-RU" sz="2800" dirty="0" smtClean="0"/>
              <a:t/>
            </a:r>
            <a:br>
              <a:rPr lang="ru-RU" sz="2800" dirty="0" smtClean="0"/>
            </a:br>
            <a:r>
              <a:rPr lang="fr-FR" sz="2800" dirty="0" smtClean="0"/>
              <a:t>avec les éléments donnés.  </a:t>
            </a:r>
            <a:endParaRPr lang="ru-RU" sz="2800" dirty="0"/>
          </a:p>
        </p:txBody>
      </p:sp>
      <p:sp>
        <p:nvSpPr>
          <p:cNvPr id="3" name="Содержимое 2"/>
          <p:cNvSpPr>
            <a:spLocks noGrp="1"/>
          </p:cNvSpPr>
          <p:nvPr>
            <p:ph idx="1"/>
          </p:nvPr>
        </p:nvSpPr>
        <p:spPr>
          <a:xfrm>
            <a:off x="214282" y="1600200"/>
            <a:ext cx="8715436" cy="5114948"/>
          </a:xfrm>
        </p:spPr>
        <p:txBody>
          <a:bodyPr>
            <a:normAutofit fontScale="62500" lnSpcReduction="20000"/>
          </a:bodyPr>
          <a:lstStyle/>
          <a:p>
            <a:pPr marL="514350" indent="-514350">
              <a:buAutoNum type="arabicPeriod"/>
            </a:pPr>
            <a:r>
              <a:rPr lang="fr-FR" dirty="0" smtClean="0"/>
              <a:t>C’est pourquoi </a:t>
            </a:r>
            <a:endParaRPr lang="ru-RU" dirty="0" smtClean="0"/>
          </a:p>
          <a:p>
            <a:pPr marL="514350" indent="-514350">
              <a:buAutoNum type="arabicPeriod"/>
            </a:pPr>
            <a:r>
              <a:rPr lang="fr-FR" dirty="0" smtClean="0"/>
              <a:t> Nous faisons beaucoup d’exercices </a:t>
            </a:r>
            <a:endParaRPr lang="ru-RU" dirty="0" smtClean="0"/>
          </a:p>
          <a:p>
            <a:pPr marL="514350" indent="-514350">
              <a:buAutoNum type="arabicPeriod"/>
            </a:pPr>
            <a:r>
              <a:rPr lang="fr-FR" dirty="0" smtClean="0"/>
              <a:t>J’ai décidé de t’envoyer </a:t>
            </a:r>
            <a:endParaRPr lang="ru-RU" dirty="0" smtClean="0"/>
          </a:p>
          <a:p>
            <a:pPr marL="514350" indent="-514350">
              <a:buAutoNum type="arabicPeriod"/>
            </a:pPr>
            <a:r>
              <a:rPr lang="fr-FR" dirty="0" smtClean="0"/>
              <a:t>Je t’envoie cette photo </a:t>
            </a:r>
            <a:endParaRPr lang="ru-RU" dirty="0" smtClean="0"/>
          </a:p>
          <a:p>
            <a:pPr marL="514350" indent="-514350">
              <a:buAutoNum type="arabicPeriod"/>
            </a:pPr>
            <a:r>
              <a:rPr lang="fr-FR" dirty="0" smtClean="0"/>
              <a:t>J’ai pris cette photo pour </a:t>
            </a:r>
            <a:endParaRPr lang="ru-RU" dirty="0" smtClean="0"/>
          </a:p>
          <a:p>
            <a:pPr marL="514350" indent="-514350">
              <a:buAutoNum type="arabicPeriod"/>
            </a:pPr>
            <a:r>
              <a:rPr lang="fr-FR" dirty="0" smtClean="0"/>
              <a:t>Cette photo représente </a:t>
            </a:r>
            <a:endParaRPr lang="ru-RU" dirty="0" smtClean="0"/>
          </a:p>
          <a:p>
            <a:pPr marL="514350" indent="-514350">
              <a:buNone/>
            </a:pPr>
            <a:r>
              <a:rPr lang="fr-FR" dirty="0" smtClean="0"/>
              <a:t> </a:t>
            </a:r>
          </a:p>
          <a:p>
            <a:pPr>
              <a:buNone/>
            </a:pPr>
            <a:r>
              <a:rPr lang="fr-FR" dirty="0" smtClean="0"/>
              <a:t>Salut, ma chère ! A)......................... que j’ai faite pendant le festival de sport dans ma ville. Tu sais que cet été, j’ai décidé de faire attention à ma ligne. B)........................... j’ai passé beaucoup de temps dans la salle sportive. </a:t>
            </a:r>
            <a:endParaRPr lang="ru-RU" dirty="0" smtClean="0"/>
          </a:p>
          <a:p>
            <a:pPr>
              <a:buNone/>
            </a:pPr>
            <a:r>
              <a:rPr lang="fr-FR" dirty="0" smtClean="0"/>
              <a:t>C) ............................. l’entraînement dans un parc que mon club a organisé. C’était super et il y avait beaucoup de monde. D)........................................... pour muscler les jambes et le ventre. C’est très intensif mais amusant. E)............................................. cette photo pour te motiver car je sais que tu voudrais maigrir. F)............................ la mettre sur ma page Facebook et motiver mes copines à faire du sport et encore pour avoir une réduction dans mon centre sportif. Alors, j’espère que ça va te motiver, toi aussi. </a:t>
            </a:r>
          </a:p>
          <a:p>
            <a:pPr>
              <a:buNone/>
            </a:pPr>
            <a:r>
              <a:rPr lang="fr-FR" dirty="0" smtClean="0"/>
              <a:t> </a:t>
            </a:r>
            <a:endParaRPr lang="ru-RU" dirty="0"/>
          </a:p>
        </p:txBody>
      </p:sp>
      <p:pic>
        <p:nvPicPr>
          <p:cNvPr id="4" name="Рисунок 3" descr="http://kem.sibnovosti.ru/pictures/0430/8887/v_kaltane_olimpiyskie_prizyory_proveli_zaryadku_na_ulitse_thumb_fed_photo.jpg"/>
          <p:cNvPicPr/>
          <p:nvPr/>
        </p:nvPicPr>
        <p:blipFill>
          <a:blip r:embed="rId2"/>
          <a:srcRect/>
          <a:stretch>
            <a:fillRect/>
          </a:stretch>
        </p:blipFill>
        <p:spPr bwMode="auto">
          <a:xfrm>
            <a:off x="4643438" y="1285860"/>
            <a:ext cx="4214842" cy="24288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fr-FR" sz="2800" dirty="0" smtClean="0"/>
              <a:t>5. Complétez avec les prépositions nécessaires</a:t>
            </a:r>
            <a:endParaRPr lang="ru-RU" sz="2800" dirty="0"/>
          </a:p>
        </p:txBody>
      </p:sp>
      <p:sp>
        <p:nvSpPr>
          <p:cNvPr id="3" name="Содержимое 2"/>
          <p:cNvSpPr>
            <a:spLocks noGrp="1"/>
          </p:cNvSpPr>
          <p:nvPr>
            <p:ph idx="1"/>
          </p:nvPr>
        </p:nvSpPr>
        <p:spPr/>
        <p:txBody>
          <a:bodyPr/>
          <a:lstStyle/>
          <a:p>
            <a:pPr>
              <a:buNone/>
            </a:pPr>
            <a:r>
              <a:rPr lang="en-US" dirty="0"/>
              <a:t>1. ........la photo </a:t>
            </a:r>
            <a:r>
              <a:rPr lang="en-US" dirty="0" err="1"/>
              <a:t>tu</a:t>
            </a:r>
            <a:r>
              <a:rPr lang="en-US" dirty="0"/>
              <a:t> </a:t>
            </a:r>
            <a:r>
              <a:rPr lang="en-US" dirty="0" err="1"/>
              <a:t>peux</a:t>
            </a:r>
            <a:r>
              <a:rPr lang="en-US" dirty="0"/>
              <a:t> </a:t>
            </a:r>
            <a:r>
              <a:rPr lang="en-US" dirty="0" err="1"/>
              <a:t>voir</a:t>
            </a:r>
            <a:r>
              <a:rPr lang="en-US" dirty="0"/>
              <a:t>. </a:t>
            </a:r>
            <a:endParaRPr lang="ru-RU" dirty="0"/>
          </a:p>
          <a:p>
            <a:pPr>
              <a:buNone/>
            </a:pPr>
            <a:r>
              <a:rPr lang="en-US" dirty="0"/>
              <a:t>2. ........premier plan. </a:t>
            </a:r>
            <a:endParaRPr lang="ru-RU" dirty="0"/>
          </a:p>
          <a:p>
            <a:pPr>
              <a:buNone/>
            </a:pPr>
            <a:r>
              <a:rPr lang="en-US" dirty="0"/>
              <a:t>3. ..............centre de </a:t>
            </a:r>
            <a:r>
              <a:rPr lang="en-US" dirty="0" err="1"/>
              <a:t>l’image</a:t>
            </a:r>
            <a:r>
              <a:rPr lang="en-US" dirty="0"/>
              <a:t>. </a:t>
            </a:r>
            <a:endParaRPr lang="ru-RU" dirty="0"/>
          </a:p>
          <a:p>
            <a:pPr>
              <a:buNone/>
            </a:pPr>
            <a:r>
              <a:rPr lang="en-US" dirty="0"/>
              <a:t>4. ............ </a:t>
            </a:r>
            <a:r>
              <a:rPr lang="en-US" dirty="0" err="1"/>
              <a:t>droite</a:t>
            </a:r>
            <a:r>
              <a:rPr lang="en-US" dirty="0"/>
              <a:t>/gauche. </a:t>
            </a:r>
            <a:endParaRPr lang="ru-RU" dirty="0"/>
          </a:p>
          <a:p>
            <a:pPr>
              <a:buNone/>
            </a:pPr>
            <a:r>
              <a:rPr lang="en-US" dirty="0"/>
              <a:t>5. Je </a:t>
            </a:r>
            <a:r>
              <a:rPr lang="en-US" dirty="0" err="1"/>
              <a:t>m’intéresse</a:t>
            </a:r>
            <a:r>
              <a:rPr lang="en-US" dirty="0"/>
              <a:t>........ </a:t>
            </a:r>
            <a:endParaRPr lang="ru-RU" dirty="0"/>
          </a:p>
          <a:p>
            <a:pPr>
              <a:buNone/>
            </a:pPr>
            <a:r>
              <a:rPr lang="ru-RU" dirty="0"/>
              <a:t>6</a:t>
            </a:r>
            <a:r>
              <a:rPr lang="en-US" dirty="0"/>
              <a:t>. Je </a:t>
            </a:r>
            <a:r>
              <a:rPr lang="en-US" dirty="0" err="1"/>
              <a:t>suis</a:t>
            </a:r>
            <a:r>
              <a:rPr lang="en-US" dirty="0"/>
              <a:t> </a:t>
            </a:r>
            <a:r>
              <a:rPr lang="en-US" dirty="0" err="1"/>
              <a:t>passionné</a:t>
            </a:r>
            <a:r>
              <a:rPr lang="en-US" dirty="0"/>
              <a:t>.......</a:t>
            </a:r>
            <a:endParaRPr lang="ru-RU" dirty="0"/>
          </a:p>
        </p:txBody>
      </p:sp>
      <p:pic>
        <p:nvPicPr>
          <p:cNvPr id="4" name="Рисунок 3" descr="https://i1.7fon.ru/thumb/g828398.jpg"/>
          <p:cNvPicPr/>
          <p:nvPr/>
        </p:nvPicPr>
        <p:blipFill>
          <a:blip r:embed="rId2"/>
          <a:srcRect/>
          <a:stretch>
            <a:fillRect/>
          </a:stretch>
        </p:blipFill>
        <p:spPr bwMode="auto">
          <a:xfrm>
            <a:off x="4857752" y="3500438"/>
            <a:ext cx="4000528" cy="30003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338"/>
            <a:ext cx="8229600" cy="1357322"/>
          </a:xfrm>
        </p:spPr>
        <p:txBody>
          <a:bodyPr>
            <a:normAutofit/>
          </a:bodyPr>
          <a:lstStyle/>
          <a:p>
            <a:r>
              <a:rPr lang="fr-FR" sz="2800" dirty="0" smtClean="0"/>
              <a:t>6. Décrivez la photo à l'aide des éléments suivants:</a:t>
            </a:r>
            <a:endParaRPr lang="ru-RU" sz="2800" dirty="0"/>
          </a:p>
        </p:txBody>
      </p:sp>
      <p:sp>
        <p:nvSpPr>
          <p:cNvPr id="3" name="Содержимое 2"/>
          <p:cNvSpPr>
            <a:spLocks noGrp="1"/>
          </p:cNvSpPr>
          <p:nvPr>
            <p:ph idx="1"/>
          </p:nvPr>
        </p:nvSpPr>
        <p:spPr>
          <a:xfrm>
            <a:off x="214282" y="857232"/>
            <a:ext cx="8715436" cy="6000768"/>
          </a:xfrm>
        </p:spPr>
        <p:txBody>
          <a:bodyPr>
            <a:normAutofit fontScale="70000" lnSpcReduction="20000"/>
          </a:bodyPr>
          <a:lstStyle/>
          <a:p>
            <a:pPr>
              <a:buNone/>
            </a:pPr>
            <a:r>
              <a:rPr lang="en-US" dirty="0"/>
              <a:t>Introduction – </a:t>
            </a:r>
            <a:r>
              <a:rPr lang="en-US" dirty="0" err="1"/>
              <a:t>Ecoute</a:t>
            </a:r>
            <a:r>
              <a:rPr lang="en-US" dirty="0"/>
              <a:t>, </a:t>
            </a:r>
            <a:r>
              <a:rPr lang="en-US" dirty="0" err="1"/>
              <a:t>tu</a:t>
            </a:r>
            <a:r>
              <a:rPr lang="en-US" dirty="0"/>
              <a:t> </a:t>
            </a:r>
            <a:r>
              <a:rPr lang="en-US" dirty="0" err="1"/>
              <a:t>te</a:t>
            </a:r>
            <a:r>
              <a:rPr lang="en-US" dirty="0"/>
              <a:t> </a:t>
            </a:r>
            <a:r>
              <a:rPr lang="en-US" dirty="0" err="1"/>
              <a:t>rappelles</a:t>
            </a:r>
            <a:r>
              <a:rPr lang="en-US" dirty="0"/>
              <a:t> </a:t>
            </a:r>
            <a:r>
              <a:rPr lang="en-US" dirty="0" err="1"/>
              <a:t>que</a:t>
            </a:r>
            <a:r>
              <a:rPr lang="en-US" dirty="0"/>
              <a:t> </a:t>
            </a:r>
            <a:r>
              <a:rPr lang="en-US" dirty="0" err="1"/>
              <a:t>j'aime</a:t>
            </a:r>
            <a:r>
              <a:rPr lang="en-US" dirty="0"/>
              <a:t> faire des photos ?  </a:t>
            </a:r>
            <a:endParaRPr lang="ru-RU" dirty="0" smtClean="0"/>
          </a:p>
          <a:p>
            <a:pPr>
              <a:buNone/>
            </a:pPr>
            <a:endParaRPr lang="ru-RU" dirty="0"/>
          </a:p>
          <a:p>
            <a:pPr>
              <a:buNone/>
            </a:pPr>
            <a:r>
              <a:rPr lang="en-US" dirty="0"/>
              <a:t>1 point – </a:t>
            </a:r>
            <a:r>
              <a:rPr lang="en-US" dirty="0" err="1"/>
              <a:t>Alors</a:t>
            </a:r>
            <a:r>
              <a:rPr lang="en-US" dirty="0"/>
              <a:t>, </a:t>
            </a:r>
            <a:r>
              <a:rPr lang="en-US" dirty="0" err="1"/>
              <a:t>j’ai</a:t>
            </a:r>
            <a:r>
              <a:rPr lang="en-US" dirty="0"/>
              <a:t> </a:t>
            </a:r>
            <a:r>
              <a:rPr lang="en-US" dirty="0" err="1"/>
              <a:t>quelque</a:t>
            </a:r>
            <a:r>
              <a:rPr lang="en-US" dirty="0"/>
              <a:t> chose à </a:t>
            </a:r>
            <a:r>
              <a:rPr lang="en-US" dirty="0" err="1"/>
              <a:t>te</a:t>
            </a:r>
            <a:r>
              <a:rPr lang="en-US" dirty="0"/>
              <a:t> </a:t>
            </a:r>
            <a:r>
              <a:rPr lang="en-US" dirty="0" err="1"/>
              <a:t>montrer</a:t>
            </a:r>
            <a:r>
              <a:rPr lang="en-US" dirty="0"/>
              <a:t>. </a:t>
            </a:r>
            <a:r>
              <a:rPr lang="en-US" dirty="0" err="1"/>
              <a:t>J’ai</a:t>
            </a:r>
            <a:r>
              <a:rPr lang="en-US" dirty="0"/>
              <a:t> fait </a:t>
            </a:r>
            <a:r>
              <a:rPr lang="en-US" dirty="0" err="1"/>
              <a:t>cette</a:t>
            </a:r>
            <a:r>
              <a:rPr lang="en-US" dirty="0"/>
              <a:t> photo... (</a:t>
            </a:r>
            <a:r>
              <a:rPr lang="en-US" dirty="0" err="1"/>
              <a:t>où</a:t>
            </a:r>
            <a:r>
              <a:rPr lang="en-US" dirty="0"/>
              <a:t>, </a:t>
            </a:r>
            <a:r>
              <a:rPr lang="en-US" dirty="0" err="1"/>
              <a:t>quand</a:t>
            </a:r>
            <a:r>
              <a:rPr lang="en-US" dirty="0"/>
              <a:t>). </a:t>
            </a:r>
            <a:r>
              <a:rPr lang="en-US" dirty="0" err="1"/>
              <a:t>J'y</a:t>
            </a:r>
            <a:r>
              <a:rPr lang="en-US" dirty="0"/>
              <a:t> </a:t>
            </a:r>
            <a:r>
              <a:rPr lang="en-US" dirty="0" err="1"/>
              <a:t>étais</a:t>
            </a:r>
            <a:r>
              <a:rPr lang="en-US" dirty="0"/>
              <a:t> </a:t>
            </a:r>
            <a:r>
              <a:rPr lang="en-US" dirty="0" err="1"/>
              <a:t>seul</a:t>
            </a:r>
            <a:r>
              <a:rPr lang="en-US" dirty="0"/>
              <a:t>/avec </a:t>
            </a:r>
            <a:r>
              <a:rPr lang="en-US" dirty="0" err="1"/>
              <a:t>mes</a:t>
            </a:r>
            <a:r>
              <a:rPr lang="en-US" dirty="0"/>
              <a:t> </a:t>
            </a:r>
            <a:r>
              <a:rPr lang="en-US" dirty="0" err="1"/>
              <a:t>amis</a:t>
            </a:r>
            <a:r>
              <a:rPr lang="en-US" dirty="0"/>
              <a:t>/ ma </a:t>
            </a:r>
            <a:r>
              <a:rPr lang="en-US" dirty="0" err="1"/>
              <a:t>famille</a:t>
            </a:r>
            <a:r>
              <a:rPr lang="en-US" dirty="0"/>
              <a:t> etc. </a:t>
            </a:r>
            <a:endParaRPr lang="ru-RU" dirty="0" smtClean="0"/>
          </a:p>
          <a:p>
            <a:pPr>
              <a:buNone/>
            </a:pPr>
            <a:endParaRPr lang="ru-RU" dirty="0"/>
          </a:p>
          <a:p>
            <a:pPr>
              <a:buNone/>
            </a:pPr>
            <a:r>
              <a:rPr lang="en-US" dirty="0"/>
              <a:t>2 point – Sur la photo au premier plan </a:t>
            </a:r>
            <a:r>
              <a:rPr lang="en-US" dirty="0" err="1"/>
              <a:t>tu</a:t>
            </a:r>
            <a:r>
              <a:rPr lang="en-US" dirty="0"/>
              <a:t> </a:t>
            </a:r>
            <a:r>
              <a:rPr lang="en-US" dirty="0" err="1"/>
              <a:t>vois</a:t>
            </a:r>
            <a:r>
              <a:rPr lang="en-US" dirty="0"/>
              <a:t> (ma </a:t>
            </a:r>
            <a:r>
              <a:rPr lang="en-US" dirty="0" err="1"/>
              <a:t>soeur</a:t>
            </a:r>
            <a:r>
              <a:rPr lang="en-US" dirty="0"/>
              <a:t>, </a:t>
            </a:r>
            <a:r>
              <a:rPr lang="en-US" dirty="0" err="1"/>
              <a:t>mon</a:t>
            </a:r>
            <a:r>
              <a:rPr lang="en-US" dirty="0"/>
              <a:t> frère, </a:t>
            </a:r>
            <a:r>
              <a:rPr lang="en-US" dirty="0" err="1"/>
              <a:t>mon</a:t>
            </a:r>
            <a:r>
              <a:rPr lang="en-US" dirty="0"/>
              <a:t> </a:t>
            </a:r>
            <a:r>
              <a:rPr lang="en-US" dirty="0" err="1"/>
              <a:t>ami</a:t>
            </a:r>
            <a:r>
              <a:rPr lang="en-US" dirty="0"/>
              <a:t> etc.). Elle/</a:t>
            </a:r>
            <a:r>
              <a:rPr lang="en-US" dirty="0" err="1"/>
              <a:t>il</a:t>
            </a:r>
            <a:r>
              <a:rPr lang="en-US" dirty="0"/>
              <a:t> se </a:t>
            </a:r>
            <a:r>
              <a:rPr lang="en-US" dirty="0" err="1"/>
              <a:t>trouve</a:t>
            </a:r>
            <a:r>
              <a:rPr lang="en-US" dirty="0"/>
              <a:t>… Le temps </a:t>
            </a:r>
            <a:r>
              <a:rPr lang="en-US" dirty="0" err="1"/>
              <a:t>était</a:t>
            </a:r>
            <a:r>
              <a:rPr lang="en-US" dirty="0"/>
              <a:t> … </a:t>
            </a:r>
            <a:endParaRPr lang="ru-RU" dirty="0" smtClean="0"/>
          </a:p>
          <a:p>
            <a:pPr>
              <a:buNone/>
            </a:pPr>
            <a:endParaRPr lang="ru-RU" dirty="0"/>
          </a:p>
          <a:p>
            <a:pPr>
              <a:buNone/>
            </a:pPr>
            <a:r>
              <a:rPr lang="en-US" dirty="0"/>
              <a:t>3 point – Elle/</a:t>
            </a:r>
            <a:r>
              <a:rPr lang="en-US" dirty="0" err="1"/>
              <a:t>il</a:t>
            </a:r>
            <a:r>
              <a:rPr lang="en-US" dirty="0"/>
              <a:t>/</a:t>
            </a:r>
            <a:r>
              <a:rPr lang="en-US" dirty="0" err="1"/>
              <a:t>ils</a:t>
            </a:r>
            <a:r>
              <a:rPr lang="en-US" dirty="0"/>
              <a:t> ..... (fait...). Elle/</a:t>
            </a:r>
            <a:r>
              <a:rPr lang="en-US" dirty="0" err="1"/>
              <a:t>il</a:t>
            </a:r>
            <a:r>
              <a:rPr lang="en-US" dirty="0"/>
              <a:t> </a:t>
            </a:r>
            <a:r>
              <a:rPr lang="en-US" dirty="0" err="1"/>
              <a:t>porte</a:t>
            </a:r>
            <a:r>
              <a:rPr lang="en-US" dirty="0"/>
              <a:t> … Elle/</a:t>
            </a:r>
            <a:r>
              <a:rPr lang="en-US" dirty="0" err="1"/>
              <a:t>il</a:t>
            </a:r>
            <a:r>
              <a:rPr lang="en-US" dirty="0"/>
              <a:t> </a:t>
            </a:r>
            <a:r>
              <a:rPr lang="en-US" dirty="0" err="1"/>
              <a:t>est</a:t>
            </a:r>
            <a:r>
              <a:rPr lang="en-US" dirty="0"/>
              <a:t> </a:t>
            </a:r>
            <a:r>
              <a:rPr lang="en-US" dirty="0" err="1"/>
              <a:t>heureux</a:t>
            </a:r>
            <a:r>
              <a:rPr lang="en-US" dirty="0"/>
              <a:t>/</a:t>
            </a:r>
            <a:r>
              <a:rPr lang="en-US" dirty="0" err="1"/>
              <a:t>heureuse</a:t>
            </a:r>
            <a:r>
              <a:rPr lang="en-US" dirty="0"/>
              <a:t> (</a:t>
            </a:r>
            <a:r>
              <a:rPr lang="en-US" dirty="0" err="1"/>
              <a:t>triste</a:t>
            </a:r>
            <a:r>
              <a:rPr lang="en-US" dirty="0"/>
              <a:t> etc). </a:t>
            </a:r>
            <a:endParaRPr lang="ru-RU" dirty="0" smtClean="0"/>
          </a:p>
          <a:p>
            <a:pPr>
              <a:buNone/>
            </a:pPr>
            <a:endParaRPr lang="ru-RU" dirty="0"/>
          </a:p>
          <a:p>
            <a:pPr>
              <a:buNone/>
            </a:pPr>
            <a:r>
              <a:rPr lang="en-US" dirty="0"/>
              <a:t>4 point – </a:t>
            </a:r>
            <a:r>
              <a:rPr lang="en-US" dirty="0" err="1"/>
              <a:t>J’ai</a:t>
            </a:r>
            <a:r>
              <a:rPr lang="en-US" dirty="0"/>
              <a:t> </a:t>
            </a:r>
            <a:r>
              <a:rPr lang="en-US" dirty="0" err="1"/>
              <a:t>pris</a:t>
            </a:r>
            <a:r>
              <a:rPr lang="en-US" dirty="0"/>
              <a:t> </a:t>
            </a:r>
            <a:r>
              <a:rPr lang="en-US" dirty="0" err="1"/>
              <a:t>cette</a:t>
            </a:r>
            <a:r>
              <a:rPr lang="en-US" dirty="0"/>
              <a:t> photo </a:t>
            </a:r>
            <a:r>
              <a:rPr lang="en-US" dirty="0" err="1"/>
              <a:t>parce</a:t>
            </a:r>
            <a:r>
              <a:rPr lang="en-US" dirty="0"/>
              <a:t> </a:t>
            </a:r>
            <a:r>
              <a:rPr lang="en-US" dirty="0" err="1"/>
              <a:t>que</a:t>
            </a:r>
            <a:r>
              <a:rPr lang="en-US" dirty="0"/>
              <a:t> je (</a:t>
            </a:r>
            <a:r>
              <a:rPr lang="en-US" dirty="0" err="1"/>
              <a:t>ai</a:t>
            </a:r>
            <a:r>
              <a:rPr lang="en-US" dirty="0"/>
              <a:t> fait/vu..etc) pour la première </a:t>
            </a:r>
            <a:r>
              <a:rPr lang="en-US" dirty="0" err="1"/>
              <a:t>fois</a:t>
            </a:r>
            <a:r>
              <a:rPr lang="en-US" dirty="0"/>
              <a:t>. </a:t>
            </a:r>
            <a:r>
              <a:rPr lang="en-US" dirty="0" err="1"/>
              <a:t>C'était</a:t>
            </a:r>
            <a:r>
              <a:rPr lang="en-US" dirty="0"/>
              <a:t>..... </a:t>
            </a:r>
            <a:r>
              <a:rPr lang="en-US" dirty="0" err="1"/>
              <a:t>intéressant</a:t>
            </a:r>
            <a:r>
              <a:rPr lang="en-US" dirty="0"/>
              <a:t>/</a:t>
            </a:r>
            <a:r>
              <a:rPr lang="en-US" dirty="0" err="1"/>
              <a:t>effrayant</a:t>
            </a:r>
            <a:r>
              <a:rPr lang="en-US" dirty="0"/>
              <a:t>/</a:t>
            </a:r>
            <a:r>
              <a:rPr lang="en-US" dirty="0" err="1"/>
              <a:t>étrange</a:t>
            </a:r>
            <a:r>
              <a:rPr lang="en-US" dirty="0"/>
              <a:t>/</a:t>
            </a:r>
            <a:r>
              <a:rPr lang="en-US" dirty="0" err="1"/>
              <a:t>amusant</a:t>
            </a:r>
            <a:r>
              <a:rPr lang="en-US" dirty="0"/>
              <a:t> etc. </a:t>
            </a:r>
            <a:endParaRPr lang="ru-RU" dirty="0" smtClean="0"/>
          </a:p>
          <a:p>
            <a:pPr>
              <a:buNone/>
            </a:pPr>
            <a:endParaRPr lang="ru-RU" dirty="0"/>
          </a:p>
          <a:p>
            <a:pPr>
              <a:buNone/>
            </a:pPr>
            <a:r>
              <a:rPr lang="en-US" dirty="0"/>
              <a:t>5 point – </a:t>
            </a:r>
            <a:r>
              <a:rPr lang="en-US" dirty="0" err="1"/>
              <a:t>J’ai</a:t>
            </a:r>
            <a:r>
              <a:rPr lang="en-US" dirty="0"/>
              <a:t> </a:t>
            </a:r>
            <a:r>
              <a:rPr lang="en-US" dirty="0" err="1"/>
              <a:t>décidé</a:t>
            </a:r>
            <a:r>
              <a:rPr lang="en-US" dirty="0"/>
              <a:t> de </a:t>
            </a:r>
            <a:r>
              <a:rPr lang="en-US" dirty="0" err="1"/>
              <a:t>te</a:t>
            </a:r>
            <a:r>
              <a:rPr lang="en-US" dirty="0"/>
              <a:t> </a:t>
            </a:r>
            <a:r>
              <a:rPr lang="en-US" dirty="0" err="1"/>
              <a:t>montrer</a:t>
            </a:r>
            <a:r>
              <a:rPr lang="en-US" dirty="0"/>
              <a:t> </a:t>
            </a:r>
            <a:r>
              <a:rPr lang="en-US" dirty="0" err="1"/>
              <a:t>cette</a:t>
            </a:r>
            <a:r>
              <a:rPr lang="en-US" dirty="0"/>
              <a:t> photo pour des raisons </a:t>
            </a:r>
            <a:r>
              <a:rPr lang="en-US" dirty="0" err="1"/>
              <a:t>suivantes</a:t>
            </a:r>
            <a:r>
              <a:rPr lang="en-US" dirty="0"/>
              <a:t>. </a:t>
            </a:r>
            <a:r>
              <a:rPr lang="en-US" dirty="0" err="1"/>
              <a:t>D'abord</a:t>
            </a:r>
            <a:r>
              <a:rPr lang="en-US" dirty="0"/>
              <a:t> je </a:t>
            </a:r>
            <a:r>
              <a:rPr lang="en-US" dirty="0" err="1"/>
              <a:t>veux</a:t>
            </a:r>
            <a:r>
              <a:rPr lang="en-US" dirty="0"/>
              <a:t> … Encore, je </a:t>
            </a:r>
            <a:r>
              <a:rPr lang="en-US" dirty="0" err="1"/>
              <a:t>t’invite</a:t>
            </a:r>
            <a:r>
              <a:rPr lang="en-US" dirty="0"/>
              <a:t> à ...(</a:t>
            </a:r>
            <a:r>
              <a:rPr lang="en-US" dirty="0" err="1"/>
              <a:t>aller</a:t>
            </a:r>
            <a:r>
              <a:rPr lang="en-US" dirty="0"/>
              <a:t>/essayer etc).  </a:t>
            </a:r>
            <a:endParaRPr lang="ru-RU" dirty="0" smtClean="0"/>
          </a:p>
          <a:p>
            <a:pPr>
              <a:buNone/>
            </a:pPr>
            <a:endParaRPr lang="ru-RU" dirty="0"/>
          </a:p>
          <a:p>
            <a:pPr>
              <a:buNone/>
            </a:pPr>
            <a:r>
              <a:rPr lang="en-US" dirty="0" smtClean="0"/>
              <a:t>Conclusion</a:t>
            </a:r>
            <a:r>
              <a:rPr lang="ru-RU" dirty="0" smtClean="0"/>
              <a:t> -- </a:t>
            </a:r>
            <a:r>
              <a:rPr lang="en-US" dirty="0" smtClean="0"/>
              <a:t>As-</a:t>
            </a:r>
            <a:r>
              <a:rPr lang="en-US" dirty="0" err="1" smtClean="0"/>
              <a:t>tu</a:t>
            </a:r>
            <a:r>
              <a:rPr lang="en-US" dirty="0" smtClean="0"/>
              <a:t> </a:t>
            </a:r>
            <a:r>
              <a:rPr lang="en-US" dirty="0" err="1"/>
              <a:t>aimé</a:t>
            </a:r>
            <a:r>
              <a:rPr lang="en-US" dirty="0"/>
              <a:t> la photo ? </a:t>
            </a:r>
            <a:r>
              <a:rPr lang="en-US" dirty="0" err="1"/>
              <a:t>Veux-tu</a:t>
            </a:r>
            <a:r>
              <a:rPr lang="en-US" dirty="0"/>
              <a:t> </a:t>
            </a:r>
            <a:r>
              <a:rPr lang="en-US" dirty="0" err="1"/>
              <a:t>aller</a:t>
            </a:r>
            <a:r>
              <a:rPr lang="en-US" dirty="0"/>
              <a:t> avec </a:t>
            </a:r>
            <a:r>
              <a:rPr lang="en-US" dirty="0" err="1"/>
              <a:t>moi</a:t>
            </a:r>
            <a:r>
              <a:rPr lang="en-US" dirty="0"/>
              <a:t> ?</a:t>
            </a:r>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071546"/>
            <a:ext cx="8229600" cy="642942"/>
          </a:xfrm>
        </p:spPr>
        <p:txBody>
          <a:bodyPr>
            <a:normAutofit fontScale="90000"/>
          </a:bodyPr>
          <a:lstStyle/>
          <a:p>
            <a:r>
              <a:rPr lang="ru-RU" sz="2700" dirty="0" smtClean="0"/>
              <a:t>задание 4 </a:t>
            </a:r>
            <a:br>
              <a:rPr lang="ru-RU" sz="2700" dirty="0" smtClean="0"/>
            </a:br>
            <a:r>
              <a:rPr lang="ru-RU" sz="2700" dirty="0" smtClean="0"/>
              <a:t>Баллы: 7 (3 балла за решение коммуникативной задачи, </a:t>
            </a:r>
            <a:br>
              <a:rPr lang="ru-RU" sz="2700" dirty="0" smtClean="0"/>
            </a:br>
            <a:r>
              <a:rPr lang="ru-RU" sz="2700" dirty="0" smtClean="0"/>
              <a:t>2 балла за организацию высказывания ,</a:t>
            </a:r>
            <a:br>
              <a:rPr lang="ru-RU" sz="2700" dirty="0" smtClean="0"/>
            </a:br>
            <a:r>
              <a:rPr lang="ru-RU" sz="2700" dirty="0" smtClean="0"/>
              <a:t>2 балла за языковое оформление)</a:t>
            </a:r>
            <a:r>
              <a:rPr lang="ru-RU" dirty="0" smtClean="0"/>
              <a:t/>
            </a:r>
            <a:br>
              <a:rPr lang="ru-RU" dirty="0" smtClean="0"/>
            </a:br>
            <a:r>
              <a:rPr lang="ru-RU" dirty="0" smtClean="0"/>
              <a:t> </a:t>
            </a:r>
            <a:br>
              <a:rPr lang="ru-RU" dirty="0" smtClean="0"/>
            </a:br>
            <a:r>
              <a:rPr lang="ru-RU" dirty="0" smtClean="0"/>
              <a:t> </a:t>
            </a:r>
            <a:endParaRPr lang="ru-RU" dirty="0"/>
          </a:p>
        </p:txBody>
      </p:sp>
      <p:sp>
        <p:nvSpPr>
          <p:cNvPr id="3" name="Содержимое 2"/>
          <p:cNvSpPr>
            <a:spLocks noGrp="1"/>
          </p:cNvSpPr>
          <p:nvPr>
            <p:ph idx="1"/>
          </p:nvPr>
        </p:nvSpPr>
        <p:spPr>
          <a:xfrm>
            <a:off x="214282" y="1600200"/>
            <a:ext cx="8715436" cy="4972072"/>
          </a:xfrm>
        </p:spPr>
        <p:txBody>
          <a:bodyPr>
            <a:normAutofit fontScale="70000" lnSpcReduction="20000"/>
          </a:bodyPr>
          <a:lstStyle/>
          <a:p>
            <a:pPr>
              <a:buNone/>
            </a:pPr>
            <a:r>
              <a:rPr lang="ru-RU" dirty="0" smtClean="0"/>
              <a:t>Также здесь учитывается количество произнесенных фраз. </a:t>
            </a:r>
          </a:p>
          <a:p>
            <a:pPr>
              <a:buNone/>
            </a:pPr>
            <a:r>
              <a:rPr lang="ru-RU" dirty="0" smtClean="0"/>
              <a:t>За 12-15 фраз можно получить 3 балла; </a:t>
            </a:r>
          </a:p>
          <a:p>
            <a:pPr>
              <a:buNone/>
            </a:pPr>
            <a:r>
              <a:rPr lang="ru-RU" dirty="0" smtClean="0"/>
              <a:t>за 9-11 фраз - 2 балла; </a:t>
            </a:r>
          </a:p>
          <a:p>
            <a:pPr>
              <a:buNone/>
            </a:pPr>
            <a:r>
              <a:rPr lang="ru-RU" dirty="0" smtClean="0"/>
              <a:t>за 6-8 фраз - 1 балл; </a:t>
            </a:r>
          </a:p>
          <a:p>
            <a:pPr>
              <a:buNone/>
            </a:pPr>
            <a:r>
              <a:rPr lang="ru-RU" dirty="0" smtClean="0"/>
              <a:t>за 5 и менее фраз - ни одного балла. </a:t>
            </a:r>
          </a:p>
          <a:p>
            <a:pPr>
              <a:buNone/>
            </a:pPr>
            <a:r>
              <a:rPr lang="ru-RU" dirty="0" smtClean="0"/>
              <a:t>Организация высказывания. </a:t>
            </a:r>
          </a:p>
          <a:p>
            <a:r>
              <a:rPr lang="ru-RU" dirty="0" smtClean="0"/>
              <a:t>описание картинки должно быть логичным,  </a:t>
            </a:r>
          </a:p>
          <a:p>
            <a:r>
              <a:rPr lang="ru-RU" dirty="0" smtClean="0"/>
              <a:t>содержать средства логической связи (без них можно потерять 1 балл). </a:t>
            </a:r>
          </a:p>
          <a:p>
            <a:r>
              <a:rPr lang="ru-RU" dirty="0" smtClean="0"/>
              <a:t>На каждый из вопросов отвечайте 2-3 фразами и не забываете про введение и заключение (если их нет, снимут 1 балл).    </a:t>
            </a:r>
          </a:p>
          <a:p>
            <a:pPr>
              <a:buNone/>
            </a:pPr>
            <a:r>
              <a:rPr lang="ru-RU" dirty="0" smtClean="0"/>
              <a:t> В данном задании допускается не более ДВУХ негрубых лексико-грамматических И/ИЛИ не более ДВУХ негрубых фонетических ошибок</a:t>
            </a:r>
            <a:endParaRPr lang="ru-R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t>Типичные ошибки (по материалам </a:t>
            </a:r>
            <a:r>
              <a:rPr lang="ru-RU" sz="2800" dirty="0" err="1" smtClean="0"/>
              <a:t>fipi.ru</a:t>
            </a:r>
            <a:r>
              <a:rPr lang="ru-RU" sz="2800" dirty="0" smtClean="0"/>
              <a:t>): </a:t>
            </a:r>
            <a:endParaRPr lang="ru-RU" sz="2800" dirty="0"/>
          </a:p>
        </p:txBody>
      </p:sp>
      <p:sp>
        <p:nvSpPr>
          <p:cNvPr id="3" name="Содержимое 2"/>
          <p:cNvSpPr>
            <a:spLocks noGrp="1"/>
          </p:cNvSpPr>
          <p:nvPr>
            <p:ph idx="1"/>
          </p:nvPr>
        </p:nvSpPr>
        <p:spPr>
          <a:xfrm>
            <a:off x="214282" y="1285860"/>
            <a:ext cx="8715436" cy="5572140"/>
          </a:xfrm>
        </p:spPr>
        <p:txBody>
          <a:bodyPr>
            <a:normAutofit fontScale="70000" lnSpcReduction="20000"/>
          </a:bodyPr>
          <a:lstStyle/>
          <a:p>
            <a:pPr>
              <a:buNone/>
            </a:pPr>
            <a:r>
              <a:rPr lang="ru-RU" dirty="0"/>
              <a:t>• не сравнивают, а просто описывают сюжет двух картинок; </a:t>
            </a:r>
            <a:endParaRPr lang="ru-RU" dirty="0" smtClean="0"/>
          </a:p>
          <a:p>
            <a:pPr>
              <a:buNone/>
            </a:pPr>
            <a:endParaRPr lang="ru-RU" dirty="0"/>
          </a:p>
          <a:p>
            <a:pPr>
              <a:buNone/>
            </a:pPr>
            <a:r>
              <a:rPr lang="ru-RU" dirty="0"/>
              <a:t>• вместо краткого описания фотографий дают подробное описание; </a:t>
            </a:r>
            <a:endParaRPr lang="ru-RU" dirty="0" smtClean="0"/>
          </a:p>
          <a:p>
            <a:pPr>
              <a:buNone/>
            </a:pPr>
            <a:endParaRPr lang="ru-RU" dirty="0"/>
          </a:p>
          <a:p>
            <a:pPr>
              <a:buNone/>
            </a:pPr>
            <a:r>
              <a:rPr lang="ru-RU" dirty="0"/>
              <a:t>• не выделяют общие и отличительные характеристики картинок; </a:t>
            </a:r>
          </a:p>
          <a:p>
            <a:pPr>
              <a:buNone/>
            </a:pPr>
            <a:r>
              <a:rPr lang="ru-RU" dirty="0"/>
              <a:t>• дают по одной фразе на каждый пункт плана; </a:t>
            </a:r>
            <a:endParaRPr lang="ru-RU" dirty="0" smtClean="0"/>
          </a:p>
          <a:p>
            <a:pPr>
              <a:buNone/>
            </a:pPr>
            <a:endParaRPr lang="ru-RU" dirty="0"/>
          </a:p>
          <a:p>
            <a:pPr>
              <a:buNone/>
            </a:pPr>
            <a:r>
              <a:rPr lang="ru-RU" dirty="0"/>
              <a:t>• не выражают свое отношение к картинкам; </a:t>
            </a:r>
            <a:endParaRPr lang="ru-RU" dirty="0" smtClean="0"/>
          </a:p>
          <a:p>
            <a:pPr>
              <a:buNone/>
            </a:pPr>
            <a:endParaRPr lang="ru-RU" dirty="0"/>
          </a:p>
          <a:p>
            <a:pPr>
              <a:buNone/>
            </a:pPr>
            <a:r>
              <a:rPr lang="ru-RU" dirty="0"/>
              <a:t>• не формулируют вступительную и заключительную фразы; </a:t>
            </a:r>
            <a:endParaRPr lang="ru-RU" dirty="0" smtClean="0"/>
          </a:p>
          <a:p>
            <a:pPr>
              <a:buNone/>
            </a:pPr>
            <a:endParaRPr lang="ru-RU" dirty="0"/>
          </a:p>
          <a:p>
            <a:pPr>
              <a:buNone/>
            </a:pPr>
            <a:r>
              <a:rPr lang="ru-RU" dirty="0"/>
              <a:t>• не используют клише при сравнивании картинок; </a:t>
            </a:r>
            <a:endParaRPr lang="ru-RU" dirty="0" smtClean="0"/>
          </a:p>
          <a:p>
            <a:pPr>
              <a:buNone/>
            </a:pPr>
            <a:endParaRPr lang="ru-RU" dirty="0"/>
          </a:p>
          <a:p>
            <a:pPr>
              <a:buNone/>
            </a:pPr>
            <a:r>
              <a:rPr lang="ru-RU" dirty="0"/>
              <a:t>• допускают фонетические и лексико-грамматические ошибки в ответе. </a:t>
            </a:r>
          </a:p>
          <a:p>
            <a:endParaRPr lang="ru-R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00108"/>
          </a:xfrm>
        </p:spPr>
        <p:txBody>
          <a:bodyPr>
            <a:normAutofit/>
          </a:bodyPr>
          <a:lstStyle/>
          <a:p>
            <a:r>
              <a:rPr lang="ru-RU" sz="2400" dirty="0" smtClean="0"/>
              <a:t>Стратегии выполнения: </a:t>
            </a:r>
            <a:endParaRPr lang="ru-RU" sz="2400" dirty="0"/>
          </a:p>
        </p:txBody>
      </p:sp>
      <p:sp>
        <p:nvSpPr>
          <p:cNvPr id="3" name="Содержимое 2"/>
          <p:cNvSpPr>
            <a:spLocks noGrp="1"/>
          </p:cNvSpPr>
          <p:nvPr>
            <p:ph idx="1"/>
          </p:nvPr>
        </p:nvSpPr>
        <p:spPr>
          <a:xfrm>
            <a:off x="457200" y="928670"/>
            <a:ext cx="8229600" cy="5929330"/>
          </a:xfrm>
        </p:spPr>
        <p:txBody>
          <a:bodyPr>
            <a:normAutofit fontScale="77500" lnSpcReduction="20000"/>
          </a:bodyPr>
          <a:lstStyle/>
          <a:p>
            <a:r>
              <a:rPr lang="ru-RU" dirty="0" smtClean="0"/>
              <a:t>Начните свое высказывание с представления темы (вступление). Тема указана в четвертом пункте задание. </a:t>
            </a:r>
          </a:p>
          <a:p>
            <a:r>
              <a:rPr lang="ru-RU" dirty="0" smtClean="0"/>
              <a:t> Дайте краткое описание обеих фотографий. </a:t>
            </a:r>
          </a:p>
          <a:p>
            <a:r>
              <a:rPr lang="ru-RU" dirty="0" smtClean="0"/>
              <a:t> Уделите основное внимания сравнению фотографий. </a:t>
            </a:r>
          </a:p>
          <a:p>
            <a:r>
              <a:rPr lang="ru-RU" dirty="0" smtClean="0"/>
              <a:t> Найдите минимум 2 сходства и 2 различия. </a:t>
            </a:r>
          </a:p>
          <a:p>
            <a:r>
              <a:rPr lang="ru-RU" dirty="0" smtClean="0"/>
              <a:t> Сравнивая фото, подбирайте аргументы, объясняющие именно различия и сходства изображений, то есть того, что вы видите. (Например, город и деревня: сравниваем высоту домов, а не стиль жизни). </a:t>
            </a:r>
          </a:p>
          <a:p>
            <a:r>
              <a:rPr lang="ru-RU" dirty="0" smtClean="0"/>
              <a:t> Используйте разговорные клише при сравнении фотографий. </a:t>
            </a:r>
          </a:p>
          <a:p>
            <a:r>
              <a:rPr lang="ru-RU" dirty="0" smtClean="0"/>
              <a:t> Четко выскажите свое мнение и аргументируйте его.</a:t>
            </a:r>
          </a:p>
          <a:p>
            <a:r>
              <a:rPr lang="ru-RU" dirty="0" smtClean="0"/>
              <a:t>Не забудьте про заключительную фразу.</a:t>
            </a:r>
          </a:p>
          <a:p>
            <a:r>
              <a:rPr lang="ru-RU" dirty="0" smtClean="0"/>
              <a:t>Если не знаете, что сказать, не молчите, думайте вслух. </a:t>
            </a:r>
          </a:p>
          <a:p>
            <a:r>
              <a:rPr lang="ru-RU" dirty="0" smtClean="0"/>
              <a:t> Если забыли слово, не останавливайтесь, продолжайте дальше своё высказывание. </a:t>
            </a:r>
            <a:endParaRPr lang="ru-RU"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1071570"/>
          </a:xfrm>
        </p:spPr>
        <p:txBody>
          <a:bodyPr>
            <a:normAutofit fontScale="90000"/>
          </a:bodyPr>
          <a:lstStyle/>
          <a:p>
            <a:r>
              <a:rPr lang="ru-RU" sz="3100" dirty="0"/>
              <a:t>Подготовительные упражнения </a:t>
            </a:r>
            <a:br>
              <a:rPr lang="ru-RU" sz="3100" dirty="0"/>
            </a:br>
            <a:r>
              <a:rPr lang="ru-RU" sz="3100" dirty="0"/>
              <a:t>1. </a:t>
            </a:r>
            <a:r>
              <a:rPr lang="ru-RU" sz="3100" dirty="0" err="1"/>
              <a:t>Observez</a:t>
            </a:r>
            <a:r>
              <a:rPr lang="ru-RU" sz="3100" dirty="0"/>
              <a:t> </a:t>
            </a:r>
            <a:r>
              <a:rPr lang="ru-RU" sz="3100" dirty="0" err="1"/>
              <a:t>les</a:t>
            </a:r>
            <a:r>
              <a:rPr lang="ru-RU" sz="3100" dirty="0"/>
              <a:t> </a:t>
            </a:r>
            <a:r>
              <a:rPr lang="ru-RU" sz="3100" dirty="0" err="1"/>
              <a:t>photos</a:t>
            </a:r>
            <a:r>
              <a:rPr lang="ru-RU" sz="3100" dirty="0"/>
              <a:t> </a:t>
            </a:r>
            <a:r>
              <a:rPr lang="ru-RU" sz="3100" dirty="0" err="1"/>
              <a:t>et</a:t>
            </a:r>
            <a:r>
              <a:rPr lang="ru-RU" sz="3100" dirty="0"/>
              <a:t> </a:t>
            </a:r>
            <a:r>
              <a:rPr lang="ru-RU" sz="3100" dirty="0" err="1"/>
              <a:t>remplissez</a:t>
            </a:r>
            <a:r>
              <a:rPr lang="ru-RU" sz="3100" dirty="0"/>
              <a:t> </a:t>
            </a:r>
            <a:r>
              <a:rPr lang="ru-RU" sz="3100" dirty="0" err="1"/>
              <a:t>le</a:t>
            </a:r>
            <a:r>
              <a:rPr lang="ru-RU" sz="3100" dirty="0"/>
              <a:t> </a:t>
            </a:r>
            <a:r>
              <a:rPr lang="ru-RU" sz="3100" dirty="0" err="1"/>
              <a:t>tableau</a:t>
            </a:r>
            <a:r>
              <a:rPr lang="ru-RU" sz="3100" dirty="0"/>
              <a:t> </a:t>
            </a:r>
            <a:r>
              <a:rPr lang="ru-RU" sz="3100" dirty="0" err="1"/>
              <a:t>avec</a:t>
            </a:r>
            <a:r>
              <a:rPr lang="ru-RU" sz="3100" dirty="0"/>
              <a:t> </a:t>
            </a:r>
            <a:r>
              <a:rPr lang="ru-RU" sz="3100" dirty="0" err="1"/>
              <a:t>les</a:t>
            </a:r>
            <a:r>
              <a:rPr lang="ru-RU" sz="3100" dirty="0"/>
              <a:t> </a:t>
            </a:r>
            <a:r>
              <a:rPr lang="ru-RU" sz="3100" dirty="0" err="1"/>
              <a:t>mots</a:t>
            </a:r>
            <a:r>
              <a:rPr lang="ru-RU" sz="3100" dirty="0"/>
              <a:t> </a:t>
            </a:r>
            <a:r>
              <a:rPr lang="ru-RU" sz="3100" dirty="0" err="1"/>
              <a:t>donnés</a:t>
            </a:r>
            <a:r>
              <a:rPr lang="ru-RU" sz="3100" dirty="0"/>
              <a:t> </a:t>
            </a:r>
            <a:r>
              <a:rPr lang="ru-RU" sz="3100" dirty="0" err="1"/>
              <a:t>ci-dessous</a:t>
            </a:r>
            <a:r>
              <a:rPr lang="ru-RU" sz="3100" dirty="0"/>
              <a:t>. </a:t>
            </a:r>
            <a:r>
              <a:rPr lang="ru-RU" dirty="0"/>
              <a:t/>
            </a:r>
            <a:br>
              <a:rPr lang="ru-RU" dirty="0"/>
            </a:br>
            <a:endParaRPr lang="ru-RU" dirty="0"/>
          </a:p>
        </p:txBody>
      </p:sp>
      <p:sp>
        <p:nvSpPr>
          <p:cNvPr id="3" name="Содержимое 2"/>
          <p:cNvSpPr>
            <a:spLocks noGrp="1"/>
          </p:cNvSpPr>
          <p:nvPr>
            <p:ph idx="1"/>
          </p:nvPr>
        </p:nvSpPr>
        <p:spPr>
          <a:xfrm>
            <a:off x="500034" y="1643050"/>
            <a:ext cx="8229600" cy="4525963"/>
          </a:xfrm>
        </p:spPr>
        <p:txBody>
          <a:bodyPr>
            <a:normAutofit fontScale="92500" lnSpcReduction="20000"/>
          </a:bodyPr>
          <a:lstStyle/>
          <a:p>
            <a:pPr>
              <a:buNone/>
            </a:pPr>
            <a:endParaRPr lang="ru-RU" sz="2400" dirty="0" smtClean="0"/>
          </a:p>
          <a:p>
            <a:pPr>
              <a:buNone/>
            </a:pPr>
            <a:endParaRPr lang="ru-RU" sz="2400" dirty="0" smtClean="0"/>
          </a:p>
          <a:p>
            <a:pPr>
              <a:buNone/>
            </a:pPr>
            <a:endParaRPr lang="ru-RU" sz="2400" dirty="0" smtClean="0"/>
          </a:p>
          <a:p>
            <a:pPr>
              <a:buNone/>
            </a:pPr>
            <a:endParaRPr lang="ru-RU" sz="2400" dirty="0" smtClean="0"/>
          </a:p>
          <a:p>
            <a:pPr>
              <a:buNone/>
            </a:pPr>
            <a:endParaRPr lang="ru-RU" sz="2400" dirty="0" smtClean="0"/>
          </a:p>
          <a:p>
            <a:pPr>
              <a:buNone/>
            </a:pPr>
            <a:endParaRPr lang="ru-RU" sz="2400" dirty="0" smtClean="0"/>
          </a:p>
          <a:p>
            <a:pPr>
              <a:buNone/>
            </a:pPr>
            <a:endParaRPr lang="ru-RU" sz="2400" dirty="0" smtClean="0"/>
          </a:p>
          <a:p>
            <a:pPr>
              <a:buNone/>
            </a:pPr>
            <a:r>
              <a:rPr lang="fr-FR" sz="2400" dirty="0" smtClean="0"/>
              <a:t>Un garçon et une fille - écrire – étudier à l’école primaire –- au tableau – être assis à la table– voir du dos – voir les visages – une classe – porter un uniforme –- des élèves </a:t>
            </a:r>
            <a:endParaRPr lang="ru-RU" sz="2400" dirty="0" smtClean="0"/>
          </a:p>
          <a:p>
            <a:pPr>
              <a:buNone/>
            </a:pPr>
            <a:r>
              <a:rPr lang="ru-RU" sz="2400" dirty="0"/>
              <a:t> </a:t>
            </a:r>
          </a:p>
          <a:p>
            <a:pPr>
              <a:buNone/>
            </a:pPr>
            <a:r>
              <a:rPr lang="ru-RU" dirty="0"/>
              <a:t> </a:t>
            </a:r>
          </a:p>
          <a:p>
            <a:pPr>
              <a:buNone/>
            </a:pPr>
            <a:r>
              <a:rPr lang="ru-RU" dirty="0"/>
              <a:t> </a:t>
            </a:r>
          </a:p>
          <a:p>
            <a:endParaRPr lang="ru-RU" dirty="0"/>
          </a:p>
        </p:txBody>
      </p:sp>
      <p:graphicFrame>
        <p:nvGraphicFramePr>
          <p:cNvPr id="4" name="Таблица 3"/>
          <p:cNvGraphicFramePr>
            <a:graphicFrameLocks noGrp="1"/>
          </p:cNvGraphicFramePr>
          <p:nvPr/>
        </p:nvGraphicFramePr>
        <p:xfrm>
          <a:off x="857224" y="5006411"/>
          <a:ext cx="7429552" cy="1422985"/>
        </p:xfrm>
        <a:graphic>
          <a:graphicData uri="http://schemas.openxmlformats.org/drawingml/2006/table">
            <a:tbl>
              <a:tblPr firstRow="1" bandRow="1">
                <a:tableStyleId>{5C22544A-7EE6-4342-B048-85BDC9FD1C3A}</a:tableStyleId>
              </a:tblPr>
              <a:tblGrid>
                <a:gridCol w="3714776"/>
                <a:gridCol w="3714776"/>
              </a:tblGrid>
              <a:tr h="61442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Les points </a:t>
                      </a:r>
                      <a:r>
                        <a:rPr lang="en-US" sz="2400" dirty="0" err="1" smtClean="0"/>
                        <a:t>communs</a:t>
                      </a:r>
                      <a:endParaRPr lang="ru-RU" sz="2400" dirty="0" smtClean="0"/>
                    </a:p>
                    <a:p>
                      <a:pPr algn="ctr"/>
                      <a:endParaRPr lang="ru-RU"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Les </a:t>
                      </a:r>
                      <a:r>
                        <a:rPr lang="en-US" sz="2400" dirty="0" err="1" smtClean="0"/>
                        <a:t>différences</a:t>
                      </a:r>
                      <a:r>
                        <a:rPr lang="en-US" sz="2400" dirty="0" smtClean="0"/>
                        <a:t> </a:t>
                      </a:r>
                      <a:endParaRPr lang="ru-RU" sz="2400" dirty="0" smtClean="0"/>
                    </a:p>
                    <a:p>
                      <a:endParaRPr lang="ru-RU" dirty="0"/>
                    </a:p>
                  </a:txBody>
                  <a:tcPr/>
                </a:tc>
              </a:tr>
              <a:tr h="600025">
                <a:tc>
                  <a:txBody>
                    <a:bodyPr/>
                    <a:lstStyle/>
                    <a:p>
                      <a:endParaRPr lang="ru-RU"/>
                    </a:p>
                  </a:txBody>
                  <a:tcPr/>
                </a:tc>
                <a:tc>
                  <a:txBody>
                    <a:bodyPr/>
                    <a:lstStyle/>
                    <a:p>
                      <a:endParaRPr lang="ru-RU" dirty="0"/>
                    </a:p>
                  </a:txBody>
                  <a:tcPr/>
                </a:tc>
              </a:tr>
            </a:tbl>
          </a:graphicData>
        </a:graphic>
      </p:graphicFrame>
      <p:pic>
        <p:nvPicPr>
          <p:cNvPr id="5" name="Рисунок 4" descr="https://s.pfst.net/2011.09/788644206774318bc30e6a82c96fc8354fb23d4a45_b.jpg"/>
          <p:cNvPicPr/>
          <p:nvPr/>
        </p:nvPicPr>
        <p:blipFill>
          <a:blip r:embed="rId2"/>
          <a:srcRect/>
          <a:stretch>
            <a:fillRect/>
          </a:stretch>
        </p:blipFill>
        <p:spPr bwMode="auto">
          <a:xfrm>
            <a:off x="785786" y="1500174"/>
            <a:ext cx="3357586" cy="2214578"/>
          </a:xfrm>
          <a:prstGeom prst="rect">
            <a:avLst/>
          </a:prstGeom>
          <a:noFill/>
          <a:ln w="9525">
            <a:noFill/>
            <a:miter lim="800000"/>
            <a:headEnd/>
            <a:tailEnd/>
          </a:ln>
        </p:spPr>
      </p:pic>
      <p:pic>
        <p:nvPicPr>
          <p:cNvPr id="6" name="Рисунок 5" descr="https://t4.ftcdn.net/jpg/00/91/65/91/500_F_91659145_txfv4De4519GIwHxWTn4aROW9sbWylDh.jpg"/>
          <p:cNvPicPr/>
          <p:nvPr/>
        </p:nvPicPr>
        <p:blipFill>
          <a:blip r:embed="rId3"/>
          <a:srcRect/>
          <a:stretch>
            <a:fillRect/>
          </a:stretch>
        </p:blipFill>
        <p:spPr bwMode="auto">
          <a:xfrm>
            <a:off x="5143504" y="1500174"/>
            <a:ext cx="3304549" cy="2143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214422"/>
          </a:xfrm>
        </p:spPr>
        <p:txBody>
          <a:bodyPr>
            <a:normAutofit/>
          </a:bodyPr>
          <a:lstStyle/>
          <a:p>
            <a:r>
              <a:rPr lang="fr-FR" sz="2800" dirty="0" smtClean="0"/>
              <a:t>2. Examinez les deux photos </a:t>
            </a:r>
            <a:r>
              <a:rPr lang="ru-RU" sz="2800" dirty="0" smtClean="0"/>
              <a:t/>
            </a:r>
            <a:br>
              <a:rPr lang="ru-RU" sz="2800" dirty="0" smtClean="0"/>
            </a:br>
            <a:r>
              <a:rPr lang="fr-FR" sz="2800" dirty="0" smtClean="0"/>
              <a:t>et trouvez 3 points communs et 3  différences. </a:t>
            </a:r>
            <a:endParaRPr lang="ru-RU" sz="2800" dirty="0"/>
          </a:p>
        </p:txBody>
      </p:sp>
      <p:sp>
        <p:nvSpPr>
          <p:cNvPr id="3" name="Содержимое 2"/>
          <p:cNvSpPr>
            <a:spLocks noGrp="1"/>
          </p:cNvSpPr>
          <p:nvPr>
            <p:ph idx="1"/>
          </p:nvPr>
        </p:nvSpPr>
        <p:spPr/>
        <p:txBody>
          <a:bodyPr/>
          <a:lstStyle/>
          <a:p>
            <a:pPr>
              <a:buNone/>
            </a:pPr>
            <a:r>
              <a:rPr lang="ru-RU" dirty="0" smtClean="0"/>
              <a:t>    </a:t>
            </a:r>
          </a:p>
          <a:p>
            <a:pPr>
              <a:buNone/>
            </a:pPr>
            <a:endParaRPr lang="ru-RU" sz="2800" dirty="0" smtClean="0"/>
          </a:p>
          <a:p>
            <a:pPr>
              <a:buNone/>
            </a:pPr>
            <a:endParaRPr lang="ru-RU" sz="2800" dirty="0" smtClean="0"/>
          </a:p>
          <a:p>
            <a:pPr>
              <a:buNone/>
            </a:pPr>
            <a:endParaRPr lang="ru-RU" sz="2800" dirty="0" smtClean="0"/>
          </a:p>
          <a:p>
            <a:pPr>
              <a:buNone/>
            </a:pPr>
            <a:r>
              <a:rPr lang="fr-FR" sz="2400" dirty="0" smtClean="0"/>
              <a:t>passer du temps libre - dans la piscine - la famille –- ensemble – seule - dans la voiture - être assis – nager – heureux – sourire - se reposer –- une seule personne</a:t>
            </a:r>
            <a:endParaRPr lang="ru-RU" sz="2400" dirty="0" smtClean="0"/>
          </a:p>
          <a:p>
            <a:pPr>
              <a:buNone/>
            </a:pPr>
            <a:r>
              <a:rPr lang="fr-FR" dirty="0" smtClean="0"/>
              <a:t> </a:t>
            </a:r>
            <a:endParaRPr lang="ru-RU" dirty="0"/>
          </a:p>
        </p:txBody>
      </p:sp>
      <p:graphicFrame>
        <p:nvGraphicFramePr>
          <p:cNvPr id="4" name="Таблица 3"/>
          <p:cNvGraphicFramePr>
            <a:graphicFrameLocks noGrp="1"/>
          </p:cNvGraphicFramePr>
          <p:nvPr/>
        </p:nvGraphicFramePr>
        <p:xfrm>
          <a:off x="571472" y="5000636"/>
          <a:ext cx="8001056" cy="1643076"/>
        </p:xfrm>
        <a:graphic>
          <a:graphicData uri="http://schemas.openxmlformats.org/drawingml/2006/table">
            <a:tbl>
              <a:tblPr firstRow="1" bandRow="1">
                <a:tableStyleId>{5C22544A-7EE6-4342-B048-85BDC9FD1C3A}</a:tableStyleId>
              </a:tblPr>
              <a:tblGrid>
                <a:gridCol w="4000528"/>
                <a:gridCol w="4000528"/>
              </a:tblGrid>
              <a:tr h="410769">
                <a:tc>
                  <a:txBody>
                    <a:bodyPr/>
                    <a:lstStyle/>
                    <a:p>
                      <a:r>
                        <a:rPr lang="en-US" dirty="0" smtClean="0"/>
                        <a:t>Les points </a:t>
                      </a:r>
                      <a:r>
                        <a:rPr lang="en-US" dirty="0" err="1" smtClean="0"/>
                        <a:t>communs</a:t>
                      </a:r>
                      <a:r>
                        <a:rPr lang="en-US" dirty="0" smtClean="0"/>
                        <a:t> </a:t>
                      </a:r>
                      <a:endParaRPr lang="ru-RU" dirty="0"/>
                    </a:p>
                  </a:txBody>
                  <a:tcPr/>
                </a:tc>
                <a:tc>
                  <a:txBody>
                    <a:bodyPr/>
                    <a:lstStyle/>
                    <a:p>
                      <a:r>
                        <a:rPr lang="en-US" dirty="0" smtClean="0"/>
                        <a:t>Les </a:t>
                      </a:r>
                      <a:r>
                        <a:rPr lang="en-US" dirty="0" err="1" smtClean="0"/>
                        <a:t>différences</a:t>
                      </a:r>
                      <a:r>
                        <a:rPr lang="en-US" dirty="0" smtClean="0"/>
                        <a:t> </a:t>
                      </a:r>
                      <a:endParaRPr lang="ru-RU" dirty="0"/>
                    </a:p>
                  </a:txBody>
                  <a:tcPr/>
                </a:tc>
              </a:tr>
              <a:tr h="410769">
                <a:tc>
                  <a:txBody>
                    <a:bodyPr/>
                    <a:lstStyle/>
                    <a:p>
                      <a:r>
                        <a:rPr lang="ru-RU" dirty="0" smtClean="0"/>
                        <a:t>1</a:t>
                      </a:r>
                      <a:endParaRPr lang="ru-RU" dirty="0"/>
                    </a:p>
                  </a:txBody>
                  <a:tcPr/>
                </a:tc>
                <a:tc>
                  <a:txBody>
                    <a:bodyPr/>
                    <a:lstStyle/>
                    <a:p>
                      <a:r>
                        <a:rPr lang="ru-RU" dirty="0" smtClean="0"/>
                        <a:t>1</a:t>
                      </a:r>
                      <a:endParaRPr lang="ru-RU" dirty="0"/>
                    </a:p>
                  </a:txBody>
                  <a:tcPr/>
                </a:tc>
              </a:tr>
              <a:tr h="410769">
                <a:tc>
                  <a:txBody>
                    <a:bodyPr/>
                    <a:lstStyle/>
                    <a:p>
                      <a:r>
                        <a:rPr lang="ru-RU" dirty="0" smtClean="0"/>
                        <a:t>2</a:t>
                      </a:r>
                      <a:endParaRPr lang="ru-RU" dirty="0"/>
                    </a:p>
                  </a:txBody>
                  <a:tcPr/>
                </a:tc>
                <a:tc>
                  <a:txBody>
                    <a:bodyPr/>
                    <a:lstStyle/>
                    <a:p>
                      <a:r>
                        <a:rPr lang="ru-RU" dirty="0" smtClean="0"/>
                        <a:t>2</a:t>
                      </a:r>
                      <a:endParaRPr lang="ru-RU" dirty="0"/>
                    </a:p>
                  </a:txBody>
                  <a:tcPr/>
                </a:tc>
              </a:tr>
              <a:tr h="410769">
                <a:tc>
                  <a:txBody>
                    <a:bodyPr/>
                    <a:lstStyle/>
                    <a:p>
                      <a:r>
                        <a:rPr lang="ru-RU" dirty="0" smtClean="0"/>
                        <a:t>3</a:t>
                      </a:r>
                      <a:endParaRPr lang="ru-RU" dirty="0"/>
                    </a:p>
                  </a:txBody>
                  <a:tcPr/>
                </a:tc>
                <a:tc>
                  <a:txBody>
                    <a:bodyPr/>
                    <a:lstStyle/>
                    <a:p>
                      <a:r>
                        <a:rPr lang="ru-RU" dirty="0" smtClean="0"/>
                        <a:t>3</a:t>
                      </a:r>
                      <a:endParaRPr lang="ru-RU" dirty="0"/>
                    </a:p>
                  </a:txBody>
                  <a:tcPr/>
                </a:tc>
              </a:tr>
            </a:tbl>
          </a:graphicData>
        </a:graphic>
      </p:graphicFrame>
      <p:pic>
        <p:nvPicPr>
          <p:cNvPr id="5" name="Рисунок 4" descr="https://s.pfst.net/2011.03/5683081362488350c88796464107522f2f399375cb_b.jpg"/>
          <p:cNvPicPr/>
          <p:nvPr/>
        </p:nvPicPr>
        <p:blipFill>
          <a:blip r:embed="rId2"/>
          <a:srcRect/>
          <a:stretch>
            <a:fillRect/>
          </a:stretch>
        </p:blipFill>
        <p:spPr bwMode="auto">
          <a:xfrm>
            <a:off x="642910" y="1142984"/>
            <a:ext cx="3500462" cy="2500330"/>
          </a:xfrm>
          <a:prstGeom prst="rect">
            <a:avLst/>
          </a:prstGeom>
          <a:noFill/>
          <a:ln w="9525">
            <a:noFill/>
            <a:miter lim="800000"/>
            <a:headEnd/>
            <a:tailEnd/>
          </a:ln>
        </p:spPr>
      </p:pic>
      <p:pic>
        <p:nvPicPr>
          <p:cNvPr id="6" name="Рисунок 5" descr="http://oribelarus.by/wp-content/uploads/bezopastnost-pri-plavanii.jpg"/>
          <p:cNvPicPr/>
          <p:nvPr/>
        </p:nvPicPr>
        <p:blipFill>
          <a:blip r:embed="rId3"/>
          <a:srcRect/>
          <a:stretch>
            <a:fillRect/>
          </a:stretch>
        </p:blipFill>
        <p:spPr bwMode="auto">
          <a:xfrm>
            <a:off x="5143504" y="1071546"/>
            <a:ext cx="3429024" cy="25717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fr-FR" sz="2800" dirty="0" smtClean="0"/>
              <a:t>3. Reconstituez la comparaison des photos </a:t>
            </a:r>
            <a:r>
              <a:rPr lang="ru-RU" sz="2800" dirty="0" smtClean="0"/>
              <a:t/>
            </a:r>
            <a:br>
              <a:rPr lang="ru-RU" sz="2800" dirty="0" smtClean="0"/>
            </a:br>
            <a:r>
              <a:rPr lang="fr-FR" sz="2800" dirty="0" smtClean="0"/>
              <a:t>de l’activité 2 selon le plan proposé. </a:t>
            </a:r>
            <a:endParaRPr lang="ru-RU" sz="2800" dirty="0"/>
          </a:p>
        </p:txBody>
      </p:sp>
      <p:sp>
        <p:nvSpPr>
          <p:cNvPr id="3" name="Содержимое 2"/>
          <p:cNvSpPr>
            <a:spLocks noGrp="1"/>
          </p:cNvSpPr>
          <p:nvPr>
            <p:ph idx="1"/>
          </p:nvPr>
        </p:nvSpPr>
        <p:spPr>
          <a:xfrm>
            <a:off x="457200" y="1600200"/>
            <a:ext cx="8229600" cy="4972072"/>
          </a:xfrm>
        </p:spPr>
        <p:txBody>
          <a:bodyPr>
            <a:normAutofit fontScale="92500" lnSpcReduction="10000"/>
          </a:bodyPr>
          <a:lstStyle/>
          <a:p>
            <a:pPr>
              <a:buNone/>
            </a:pPr>
            <a:r>
              <a:rPr lang="fr-FR" dirty="0" smtClean="0"/>
              <a:t>1. Introduction (présenter le sujet) </a:t>
            </a:r>
            <a:endParaRPr lang="ru-RU" dirty="0" smtClean="0"/>
          </a:p>
          <a:p>
            <a:pPr>
              <a:buNone/>
            </a:pPr>
            <a:r>
              <a:rPr lang="fr-FR" dirty="0" smtClean="0"/>
              <a:t>2. Une courte description de la première photo (action, lieu) </a:t>
            </a:r>
            <a:endParaRPr lang="ru-RU" dirty="0" smtClean="0"/>
          </a:p>
          <a:p>
            <a:pPr>
              <a:buNone/>
            </a:pPr>
            <a:r>
              <a:rPr lang="fr-FR" dirty="0" smtClean="0"/>
              <a:t>3. Une courte description de la deuxième photo (action, lieu) </a:t>
            </a:r>
            <a:endParaRPr lang="ru-RU" dirty="0" smtClean="0"/>
          </a:p>
          <a:p>
            <a:pPr>
              <a:buNone/>
            </a:pPr>
            <a:r>
              <a:rPr lang="fr-FR" dirty="0" smtClean="0"/>
              <a:t>4. Les points communs</a:t>
            </a:r>
            <a:endParaRPr lang="ru-RU" dirty="0" smtClean="0"/>
          </a:p>
          <a:p>
            <a:pPr>
              <a:buNone/>
            </a:pPr>
            <a:r>
              <a:rPr lang="fr-FR" dirty="0" smtClean="0"/>
              <a:t>5. Les différences entre ces deux photos </a:t>
            </a:r>
            <a:endParaRPr lang="ru-RU" dirty="0" smtClean="0"/>
          </a:p>
          <a:p>
            <a:pPr>
              <a:buNone/>
            </a:pPr>
            <a:r>
              <a:rPr lang="fr-FR" dirty="0" smtClean="0"/>
              <a:t>6. Votre choix et explication: laquelle des activités figurant sur les photos vous préférez  </a:t>
            </a:r>
            <a:endParaRPr lang="ru-RU" dirty="0" smtClean="0"/>
          </a:p>
          <a:p>
            <a:pPr>
              <a:buNone/>
            </a:pPr>
            <a:r>
              <a:rPr lang="fr-FR" dirty="0" smtClean="0"/>
              <a:t>7. Conclusion </a:t>
            </a:r>
          </a:p>
          <a:p>
            <a:endParaRPr lang="ru-RU"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1357298"/>
            <a:ext cx="8858312" cy="5500702"/>
          </a:xfrm>
        </p:spPr>
        <p:txBody>
          <a:bodyPr>
            <a:normAutofit fontScale="62500" lnSpcReduction="20000"/>
          </a:bodyPr>
          <a:lstStyle/>
          <a:p>
            <a:pPr>
              <a:buNone/>
            </a:pPr>
            <a:r>
              <a:rPr lang="en-US" dirty="0" smtClean="0"/>
              <a:t>A. </a:t>
            </a:r>
            <a:r>
              <a:rPr lang="en-US" dirty="0" err="1" smtClean="0"/>
              <a:t>Evidemment</a:t>
            </a:r>
            <a:r>
              <a:rPr lang="en-US" dirty="0" smtClean="0"/>
              <a:t> </a:t>
            </a:r>
            <a:r>
              <a:rPr lang="en-US" dirty="0" err="1"/>
              <a:t>il</a:t>
            </a:r>
            <a:r>
              <a:rPr lang="en-US" dirty="0"/>
              <a:t> y a beaucoup de </a:t>
            </a:r>
            <a:r>
              <a:rPr lang="en-US" dirty="0" err="1"/>
              <a:t>différences</a:t>
            </a:r>
            <a:r>
              <a:rPr lang="en-US" dirty="0"/>
              <a:t>. La photo à gauche </a:t>
            </a:r>
            <a:r>
              <a:rPr lang="en-US" dirty="0" err="1"/>
              <a:t>représente</a:t>
            </a:r>
            <a:r>
              <a:rPr lang="en-US" dirty="0"/>
              <a:t> un </a:t>
            </a:r>
            <a:r>
              <a:rPr lang="en-US" dirty="0" err="1"/>
              <a:t>groupe</a:t>
            </a:r>
            <a:r>
              <a:rPr lang="en-US" dirty="0"/>
              <a:t> de </a:t>
            </a:r>
            <a:r>
              <a:rPr lang="en-US" dirty="0" err="1"/>
              <a:t>personnes</a:t>
            </a:r>
            <a:r>
              <a:rPr lang="en-US" dirty="0"/>
              <a:t> </a:t>
            </a:r>
            <a:r>
              <a:rPr lang="en-US" dirty="0" err="1"/>
              <a:t>tandis</a:t>
            </a:r>
            <a:r>
              <a:rPr lang="en-US" dirty="0"/>
              <a:t> </a:t>
            </a:r>
            <a:r>
              <a:rPr lang="en-US" dirty="0" err="1"/>
              <a:t>que</a:t>
            </a:r>
            <a:r>
              <a:rPr lang="en-US" dirty="0"/>
              <a:t> </a:t>
            </a:r>
            <a:r>
              <a:rPr lang="en-US" dirty="0" err="1"/>
              <a:t>celle</a:t>
            </a:r>
            <a:r>
              <a:rPr lang="en-US" dirty="0"/>
              <a:t> à </a:t>
            </a:r>
            <a:r>
              <a:rPr lang="en-US" dirty="0" err="1"/>
              <a:t>droite</a:t>
            </a:r>
            <a:r>
              <a:rPr lang="en-US" dirty="0"/>
              <a:t> </a:t>
            </a:r>
            <a:r>
              <a:rPr lang="en-US" dirty="0" err="1"/>
              <a:t>montre</a:t>
            </a:r>
            <a:r>
              <a:rPr lang="en-US" dirty="0"/>
              <a:t> </a:t>
            </a:r>
            <a:r>
              <a:rPr lang="en-US" dirty="0" err="1"/>
              <a:t>une</a:t>
            </a:r>
            <a:r>
              <a:rPr lang="en-US" dirty="0"/>
              <a:t> </a:t>
            </a:r>
            <a:r>
              <a:rPr lang="en-US" dirty="0" err="1"/>
              <a:t>fille</a:t>
            </a:r>
            <a:r>
              <a:rPr lang="en-US" dirty="0"/>
              <a:t> qui </a:t>
            </a:r>
            <a:r>
              <a:rPr lang="en-US" dirty="0" err="1"/>
              <a:t>est</a:t>
            </a:r>
            <a:r>
              <a:rPr lang="en-US" dirty="0"/>
              <a:t> </a:t>
            </a:r>
            <a:r>
              <a:rPr lang="en-US" dirty="0" err="1"/>
              <a:t>seule</a:t>
            </a:r>
            <a:r>
              <a:rPr lang="en-US" dirty="0"/>
              <a:t>.  En plus, les gens </a:t>
            </a:r>
            <a:r>
              <a:rPr lang="en-US" dirty="0" err="1"/>
              <a:t>sur</a:t>
            </a:r>
            <a:r>
              <a:rPr lang="en-US" dirty="0"/>
              <a:t> la première photo se </a:t>
            </a:r>
            <a:r>
              <a:rPr lang="en-US" dirty="0" err="1"/>
              <a:t>trouvent</a:t>
            </a:r>
            <a:r>
              <a:rPr lang="en-US" dirty="0"/>
              <a:t> </a:t>
            </a:r>
            <a:r>
              <a:rPr lang="en-US" dirty="0" err="1"/>
              <a:t>dans</a:t>
            </a:r>
            <a:r>
              <a:rPr lang="en-US" dirty="0"/>
              <a:t> </a:t>
            </a:r>
            <a:r>
              <a:rPr lang="en-US" dirty="0" err="1"/>
              <a:t>une</a:t>
            </a:r>
            <a:r>
              <a:rPr lang="en-US" dirty="0"/>
              <a:t> </a:t>
            </a:r>
            <a:r>
              <a:rPr lang="en-US" dirty="0" err="1"/>
              <a:t>voiture</a:t>
            </a:r>
            <a:r>
              <a:rPr lang="en-US" dirty="0"/>
              <a:t> et la </a:t>
            </a:r>
            <a:r>
              <a:rPr lang="en-US" dirty="0" err="1"/>
              <a:t>fille</a:t>
            </a:r>
            <a:r>
              <a:rPr lang="en-US" dirty="0"/>
              <a:t> </a:t>
            </a:r>
            <a:r>
              <a:rPr lang="en-US" dirty="0" err="1"/>
              <a:t>sur</a:t>
            </a:r>
            <a:r>
              <a:rPr lang="en-US" dirty="0"/>
              <a:t> la </a:t>
            </a:r>
            <a:r>
              <a:rPr lang="en-US" dirty="0" err="1"/>
              <a:t>deuxième</a:t>
            </a:r>
            <a:r>
              <a:rPr lang="en-US" dirty="0"/>
              <a:t> photo </a:t>
            </a:r>
            <a:r>
              <a:rPr lang="en-US" dirty="0" err="1"/>
              <a:t>nage</a:t>
            </a:r>
            <a:r>
              <a:rPr lang="en-US" dirty="0"/>
              <a:t> </a:t>
            </a:r>
            <a:r>
              <a:rPr lang="en-US" dirty="0" err="1"/>
              <a:t>dans</a:t>
            </a:r>
            <a:r>
              <a:rPr lang="en-US" dirty="0"/>
              <a:t> </a:t>
            </a:r>
            <a:r>
              <a:rPr lang="en-US" dirty="0" err="1"/>
              <a:t>l’eau</a:t>
            </a:r>
            <a:r>
              <a:rPr lang="en-US" dirty="0"/>
              <a:t>. </a:t>
            </a:r>
            <a:endParaRPr lang="ru-RU" dirty="0"/>
          </a:p>
          <a:p>
            <a:pPr>
              <a:buNone/>
            </a:pPr>
            <a:r>
              <a:rPr lang="en-US" dirty="0"/>
              <a:t>B. Je </a:t>
            </a:r>
            <a:r>
              <a:rPr lang="en-US" dirty="0" err="1"/>
              <a:t>voudrais</a:t>
            </a:r>
            <a:r>
              <a:rPr lang="en-US" dirty="0"/>
              <a:t> comparer les </a:t>
            </a:r>
            <a:r>
              <a:rPr lang="en-US" dirty="0" err="1"/>
              <a:t>deux</a:t>
            </a:r>
            <a:r>
              <a:rPr lang="en-US" dirty="0"/>
              <a:t> photos </a:t>
            </a:r>
            <a:r>
              <a:rPr lang="en-US" dirty="0" err="1"/>
              <a:t>présentées</a:t>
            </a:r>
            <a:r>
              <a:rPr lang="en-US" dirty="0"/>
              <a:t> </a:t>
            </a:r>
            <a:r>
              <a:rPr lang="en-US" dirty="0" err="1"/>
              <a:t>ici</a:t>
            </a:r>
            <a:r>
              <a:rPr lang="en-US" dirty="0"/>
              <a:t>. Le </a:t>
            </a:r>
            <a:r>
              <a:rPr lang="en-US" dirty="0" err="1"/>
              <a:t>thème</a:t>
            </a:r>
            <a:r>
              <a:rPr lang="en-US" dirty="0"/>
              <a:t> </a:t>
            </a:r>
            <a:r>
              <a:rPr lang="en-US" dirty="0" err="1"/>
              <a:t>commun</a:t>
            </a:r>
            <a:r>
              <a:rPr lang="en-US" dirty="0"/>
              <a:t> </a:t>
            </a:r>
            <a:r>
              <a:rPr lang="en-US" dirty="0" err="1"/>
              <a:t>est</a:t>
            </a:r>
            <a:r>
              <a:rPr lang="en-US" dirty="0"/>
              <a:t> le temps </a:t>
            </a:r>
            <a:r>
              <a:rPr lang="en-US" dirty="0" err="1"/>
              <a:t>libre</a:t>
            </a:r>
            <a:r>
              <a:rPr lang="en-US" dirty="0"/>
              <a:t>. </a:t>
            </a:r>
            <a:endParaRPr lang="ru-RU" dirty="0"/>
          </a:p>
          <a:p>
            <a:pPr>
              <a:buNone/>
            </a:pPr>
            <a:r>
              <a:rPr lang="en-US" dirty="0"/>
              <a:t>C. Pour </a:t>
            </a:r>
            <a:r>
              <a:rPr lang="en-US" dirty="0" err="1"/>
              <a:t>conclure</a:t>
            </a:r>
            <a:r>
              <a:rPr lang="en-US" dirty="0"/>
              <a:t> je </a:t>
            </a:r>
            <a:r>
              <a:rPr lang="en-US" dirty="0" err="1"/>
              <a:t>voudrais</a:t>
            </a:r>
            <a:r>
              <a:rPr lang="en-US" dirty="0"/>
              <a:t> dire </a:t>
            </a:r>
            <a:r>
              <a:rPr lang="en-US" dirty="0" err="1"/>
              <a:t>que</a:t>
            </a:r>
            <a:r>
              <a:rPr lang="en-US" dirty="0"/>
              <a:t> les </a:t>
            </a:r>
            <a:r>
              <a:rPr lang="en-US" dirty="0" err="1"/>
              <a:t>deux</a:t>
            </a:r>
            <a:r>
              <a:rPr lang="en-US" dirty="0"/>
              <a:t> photos </a:t>
            </a:r>
            <a:r>
              <a:rPr lang="en-US" dirty="0" err="1"/>
              <a:t>représentent</a:t>
            </a:r>
            <a:r>
              <a:rPr lang="en-US" dirty="0"/>
              <a:t> des moments </a:t>
            </a:r>
            <a:r>
              <a:rPr lang="en-US" dirty="0" err="1"/>
              <a:t>heureux</a:t>
            </a:r>
            <a:r>
              <a:rPr lang="en-US" dirty="0"/>
              <a:t> de la vie et je </a:t>
            </a:r>
            <a:r>
              <a:rPr lang="en-US" dirty="0" err="1"/>
              <a:t>voudrais</a:t>
            </a:r>
            <a:r>
              <a:rPr lang="en-US" dirty="0"/>
              <a:t> </a:t>
            </a:r>
            <a:r>
              <a:rPr lang="en-US" dirty="0" err="1"/>
              <a:t>que</a:t>
            </a:r>
            <a:r>
              <a:rPr lang="en-US" dirty="0"/>
              <a:t> </a:t>
            </a:r>
            <a:r>
              <a:rPr lang="en-US" dirty="0" err="1"/>
              <a:t>chacun</a:t>
            </a:r>
            <a:r>
              <a:rPr lang="en-US" dirty="0"/>
              <a:t> de nous en </a:t>
            </a:r>
            <a:r>
              <a:rPr lang="en-US" dirty="0" err="1"/>
              <a:t>ait</a:t>
            </a:r>
            <a:r>
              <a:rPr lang="en-US" dirty="0"/>
              <a:t>. </a:t>
            </a:r>
            <a:r>
              <a:rPr lang="en-US" dirty="0" err="1"/>
              <a:t>С’est</a:t>
            </a:r>
            <a:r>
              <a:rPr lang="en-US" dirty="0"/>
              <a:t> </a:t>
            </a:r>
            <a:r>
              <a:rPr lang="en-US" dirty="0" err="1"/>
              <a:t>ce</a:t>
            </a:r>
            <a:r>
              <a:rPr lang="en-US" dirty="0"/>
              <a:t> </a:t>
            </a:r>
            <a:r>
              <a:rPr lang="en-US" dirty="0" err="1"/>
              <a:t>que</a:t>
            </a:r>
            <a:r>
              <a:rPr lang="en-US" dirty="0"/>
              <a:t> je </a:t>
            </a:r>
            <a:r>
              <a:rPr lang="en-US" dirty="0" err="1"/>
              <a:t>voulais</a:t>
            </a:r>
            <a:r>
              <a:rPr lang="en-US" dirty="0"/>
              <a:t> dire. Merci pour </a:t>
            </a:r>
            <a:r>
              <a:rPr lang="en-US" dirty="0" err="1"/>
              <a:t>votre</a:t>
            </a:r>
            <a:r>
              <a:rPr lang="en-US" dirty="0"/>
              <a:t> attention. </a:t>
            </a:r>
            <a:endParaRPr lang="ru-RU" dirty="0"/>
          </a:p>
          <a:p>
            <a:pPr>
              <a:buNone/>
            </a:pPr>
            <a:r>
              <a:rPr lang="en-US" dirty="0"/>
              <a:t>D. Les </a:t>
            </a:r>
            <a:r>
              <a:rPr lang="en-US" dirty="0" err="1"/>
              <a:t>deux</a:t>
            </a:r>
            <a:r>
              <a:rPr lang="en-US" dirty="0"/>
              <a:t> photos </a:t>
            </a:r>
            <a:r>
              <a:rPr lang="en-US" dirty="0" err="1"/>
              <a:t>n’ont</a:t>
            </a:r>
            <a:r>
              <a:rPr lang="en-US" dirty="0"/>
              <a:t> pas beaucoup en </a:t>
            </a:r>
            <a:r>
              <a:rPr lang="en-US" dirty="0" err="1"/>
              <a:t>commun</a:t>
            </a:r>
            <a:r>
              <a:rPr lang="en-US" dirty="0"/>
              <a:t>. La </a:t>
            </a:r>
            <a:r>
              <a:rPr lang="en-US" dirty="0" err="1"/>
              <a:t>seule</a:t>
            </a:r>
            <a:r>
              <a:rPr lang="en-US" dirty="0"/>
              <a:t> </a:t>
            </a:r>
            <a:r>
              <a:rPr lang="en-US" dirty="0" err="1"/>
              <a:t>ressemblance</a:t>
            </a:r>
            <a:r>
              <a:rPr lang="en-US" dirty="0"/>
              <a:t> </a:t>
            </a:r>
            <a:r>
              <a:rPr lang="en-US" dirty="0" err="1"/>
              <a:t>est</a:t>
            </a:r>
            <a:r>
              <a:rPr lang="en-US" dirty="0"/>
              <a:t> </a:t>
            </a:r>
            <a:r>
              <a:rPr lang="en-US" dirty="0" err="1"/>
              <a:t>que</a:t>
            </a:r>
            <a:r>
              <a:rPr lang="en-US" dirty="0"/>
              <a:t> </a:t>
            </a:r>
            <a:r>
              <a:rPr lang="en-US" dirty="0" err="1"/>
              <a:t>sur</a:t>
            </a:r>
            <a:r>
              <a:rPr lang="en-US" dirty="0"/>
              <a:t> les </a:t>
            </a:r>
            <a:r>
              <a:rPr lang="en-US" dirty="0" err="1"/>
              <a:t>deux</a:t>
            </a:r>
            <a:r>
              <a:rPr lang="en-US" dirty="0"/>
              <a:t> images on </a:t>
            </a:r>
            <a:r>
              <a:rPr lang="en-US" dirty="0" err="1"/>
              <a:t>voient</a:t>
            </a:r>
            <a:r>
              <a:rPr lang="en-US" dirty="0"/>
              <a:t> des gens qui </a:t>
            </a:r>
            <a:r>
              <a:rPr lang="en-US" dirty="0" err="1"/>
              <a:t>sourient</a:t>
            </a:r>
            <a:r>
              <a:rPr lang="en-US" dirty="0"/>
              <a:t>.  </a:t>
            </a:r>
            <a:endParaRPr lang="ru-RU" dirty="0"/>
          </a:p>
          <a:p>
            <a:pPr>
              <a:buNone/>
            </a:pPr>
            <a:r>
              <a:rPr lang="en-US" dirty="0"/>
              <a:t>E. Je </a:t>
            </a:r>
            <a:r>
              <a:rPr lang="en-US" dirty="0" err="1"/>
              <a:t>voudrais</a:t>
            </a:r>
            <a:r>
              <a:rPr lang="en-US" dirty="0"/>
              <a:t> commencer par la photo </a:t>
            </a:r>
            <a:r>
              <a:rPr lang="en-US" dirty="0" err="1"/>
              <a:t>numéro</a:t>
            </a:r>
            <a:r>
              <a:rPr lang="en-US" dirty="0"/>
              <a:t> 1 qui </a:t>
            </a:r>
            <a:r>
              <a:rPr lang="en-US" dirty="0" err="1"/>
              <a:t>représente</a:t>
            </a:r>
            <a:r>
              <a:rPr lang="en-US" dirty="0"/>
              <a:t> </a:t>
            </a:r>
            <a:r>
              <a:rPr lang="en-US" dirty="0" err="1"/>
              <a:t>une</a:t>
            </a:r>
            <a:r>
              <a:rPr lang="en-US" dirty="0"/>
              <a:t> </a:t>
            </a:r>
            <a:r>
              <a:rPr lang="en-US" dirty="0" err="1"/>
              <a:t>famille</a:t>
            </a:r>
            <a:r>
              <a:rPr lang="en-US" dirty="0"/>
              <a:t> </a:t>
            </a:r>
            <a:r>
              <a:rPr lang="en-US" dirty="0" err="1"/>
              <a:t>dans</a:t>
            </a:r>
            <a:r>
              <a:rPr lang="en-US" dirty="0"/>
              <a:t> </a:t>
            </a:r>
            <a:r>
              <a:rPr lang="en-US" dirty="0" err="1"/>
              <a:t>une</a:t>
            </a:r>
            <a:r>
              <a:rPr lang="en-US" dirty="0"/>
              <a:t> </a:t>
            </a:r>
            <a:r>
              <a:rPr lang="en-US" dirty="0" err="1"/>
              <a:t>voiture</a:t>
            </a:r>
            <a:r>
              <a:rPr lang="en-US" dirty="0"/>
              <a:t>. Les gens </a:t>
            </a:r>
            <a:r>
              <a:rPr lang="en-US" dirty="0" err="1"/>
              <a:t>sourient</a:t>
            </a:r>
            <a:r>
              <a:rPr lang="en-US" dirty="0"/>
              <a:t> à la </a:t>
            </a:r>
            <a:r>
              <a:rPr lang="en-US" dirty="0" err="1"/>
              <a:t>personne</a:t>
            </a:r>
            <a:r>
              <a:rPr lang="en-US" dirty="0"/>
              <a:t> qui </a:t>
            </a:r>
            <a:r>
              <a:rPr lang="en-US" dirty="0" err="1"/>
              <a:t>prend</a:t>
            </a:r>
            <a:r>
              <a:rPr lang="en-US" dirty="0"/>
              <a:t> la photo.  </a:t>
            </a:r>
            <a:endParaRPr lang="ru-RU" dirty="0"/>
          </a:p>
          <a:p>
            <a:pPr>
              <a:buNone/>
            </a:pPr>
            <a:r>
              <a:rPr lang="en-US" dirty="0"/>
              <a:t>F. </a:t>
            </a:r>
            <a:r>
              <a:rPr lang="en-US" dirty="0" err="1"/>
              <a:t>Personellement</a:t>
            </a:r>
            <a:r>
              <a:rPr lang="en-US" dirty="0"/>
              <a:t>, </a:t>
            </a:r>
            <a:r>
              <a:rPr lang="en-US" dirty="0" err="1"/>
              <a:t>j’aime</a:t>
            </a:r>
            <a:r>
              <a:rPr lang="en-US" dirty="0"/>
              <a:t> plus me </a:t>
            </a:r>
            <a:r>
              <a:rPr lang="en-US" dirty="0" err="1"/>
              <a:t>baigner</a:t>
            </a:r>
            <a:r>
              <a:rPr lang="en-US" dirty="0"/>
              <a:t> </a:t>
            </a:r>
            <a:r>
              <a:rPr lang="en-US" dirty="0" err="1"/>
              <a:t>dans</a:t>
            </a:r>
            <a:r>
              <a:rPr lang="en-US" dirty="0"/>
              <a:t> la mer. </a:t>
            </a:r>
            <a:r>
              <a:rPr lang="en-US" dirty="0" err="1"/>
              <a:t>D’abord</a:t>
            </a:r>
            <a:r>
              <a:rPr lang="en-US" dirty="0"/>
              <a:t> </a:t>
            </a:r>
            <a:r>
              <a:rPr lang="en-US" dirty="0" err="1"/>
              <a:t>j’aime</a:t>
            </a:r>
            <a:r>
              <a:rPr lang="en-US" dirty="0"/>
              <a:t> </a:t>
            </a:r>
            <a:r>
              <a:rPr lang="en-US" dirty="0" err="1"/>
              <a:t>l’eau</a:t>
            </a:r>
            <a:r>
              <a:rPr lang="en-US" dirty="0"/>
              <a:t> et </a:t>
            </a:r>
            <a:r>
              <a:rPr lang="en-US" dirty="0" err="1"/>
              <a:t>j’aime</a:t>
            </a:r>
            <a:r>
              <a:rPr lang="en-US" dirty="0"/>
              <a:t> </a:t>
            </a:r>
            <a:r>
              <a:rPr lang="en-US" dirty="0" err="1"/>
              <a:t>nager</a:t>
            </a:r>
            <a:r>
              <a:rPr lang="en-US" dirty="0"/>
              <a:t>. En </a:t>
            </a:r>
            <a:r>
              <a:rPr lang="en-US" dirty="0" err="1"/>
              <a:t>outre</a:t>
            </a:r>
            <a:r>
              <a:rPr lang="en-US" dirty="0"/>
              <a:t>, je </a:t>
            </a:r>
            <a:r>
              <a:rPr lang="en-US" dirty="0" err="1"/>
              <a:t>préfère</a:t>
            </a:r>
            <a:r>
              <a:rPr lang="en-US" dirty="0"/>
              <a:t> le </a:t>
            </a:r>
            <a:r>
              <a:rPr lang="en-US" dirty="0" err="1"/>
              <a:t>passe</a:t>
            </a:r>
            <a:r>
              <a:rPr lang="en-US" dirty="0"/>
              <a:t>-temps </a:t>
            </a:r>
            <a:r>
              <a:rPr lang="en-US" dirty="0" err="1"/>
              <a:t>actif</a:t>
            </a:r>
            <a:r>
              <a:rPr lang="en-US" dirty="0"/>
              <a:t>. Pour </a:t>
            </a:r>
            <a:r>
              <a:rPr lang="en-US" dirty="0" err="1"/>
              <a:t>moi</a:t>
            </a:r>
            <a:r>
              <a:rPr lang="en-US" dirty="0"/>
              <a:t>, voyager en </a:t>
            </a:r>
            <a:r>
              <a:rPr lang="en-US" dirty="0" err="1"/>
              <a:t>voiture</a:t>
            </a:r>
            <a:r>
              <a:rPr lang="en-US" dirty="0"/>
              <a:t> </a:t>
            </a:r>
            <a:r>
              <a:rPr lang="en-US" dirty="0" err="1"/>
              <a:t>est</a:t>
            </a:r>
            <a:r>
              <a:rPr lang="en-US" dirty="0"/>
              <a:t> </a:t>
            </a:r>
            <a:r>
              <a:rPr lang="en-US" dirty="0" err="1"/>
              <a:t>trop</a:t>
            </a:r>
            <a:r>
              <a:rPr lang="en-US" dirty="0"/>
              <a:t> </a:t>
            </a:r>
            <a:r>
              <a:rPr lang="en-US" dirty="0" err="1"/>
              <a:t>ennuyeux</a:t>
            </a:r>
            <a:r>
              <a:rPr lang="en-US" dirty="0"/>
              <a:t>. </a:t>
            </a:r>
            <a:endParaRPr lang="ru-RU" dirty="0"/>
          </a:p>
          <a:p>
            <a:pPr>
              <a:buNone/>
            </a:pPr>
            <a:r>
              <a:rPr lang="en-US" dirty="0"/>
              <a:t>G. Quant à la </a:t>
            </a:r>
            <a:r>
              <a:rPr lang="en-US" dirty="0" err="1"/>
              <a:t>seconde</a:t>
            </a:r>
            <a:r>
              <a:rPr lang="en-US" dirty="0"/>
              <a:t> photo </a:t>
            </a:r>
            <a:r>
              <a:rPr lang="en-US" dirty="0" err="1"/>
              <a:t>elle</a:t>
            </a:r>
            <a:r>
              <a:rPr lang="en-US" dirty="0"/>
              <a:t> </a:t>
            </a:r>
            <a:r>
              <a:rPr lang="en-US" dirty="0" err="1"/>
              <a:t>montre</a:t>
            </a:r>
            <a:r>
              <a:rPr lang="en-US" dirty="0"/>
              <a:t> </a:t>
            </a:r>
            <a:r>
              <a:rPr lang="en-US" dirty="0" err="1"/>
              <a:t>une</a:t>
            </a:r>
            <a:r>
              <a:rPr lang="en-US" dirty="0"/>
              <a:t> </a:t>
            </a:r>
            <a:r>
              <a:rPr lang="en-US" dirty="0" err="1"/>
              <a:t>fille</a:t>
            </a:r>
            <a:r>
              <a:rPr lang="en-US" dirty="0"/>
              <a:t> qui </a:t>
            </a:r>
            <a:r>
              <a:rPr lang="en-US" dirty="0" err="1"/>
              <a:t>nage</a:t>
            </a:r>
            <a:r>
              <a:rPr lang="en-US" dirty="0"/>
              <a:t> </a:t>
            </a:r>
            <a:r>
              <a:rPr lang="en-US" dirty="0" err="1"/>
              <a:t>dans</a:t>
            </a:r>
            <a:r>
              <a:rPr lang="en-US" dirty="0"/>
              <a:t> </a:t>
            </a:r>
            <a:r>
              <a:rPr lang="en-US" dirty="0" err="1"/>
              <a:t>une</a:t>
            </a:r>
            <a:r>
              <a:rPr lang="en-US" dirty="0"/>
              <a:t> piscine </a:t>
            </a:r>
            <a:r>
              <a:rPr lang="en-US" dirty="0" err="1"/>
              <a:t>ou</a:t>
            </a:r>
            <a:r>
              <a:rPr lang="en-US" dirty="0"/>
              <a:t> </a:t>
            </a:r>
            <a:r>
              <a:rPr lang="en-US" dirty="0" err="1"/>
              <a:t>peut-être</a:t>
            </a:r>
            <a:r>
              <a:rPr lang="en-US" dirty="0"/>
              <a:t> </a:t>
            </a:r>
            <a:r>
              <a:rPr lang="en-US" dirty="0" err="1"/>
              <a:t>dans</a:t>
            </a:r>
            <a:r>
              <a:rPr lang="en-US" dirty="0"/>
              <a:t> la mer. Il fait beau, le </a:t>
            </a:r>
            <a:r>
              <a:rPr lang="en-US" dirty="0" err="1"/>
              <a:t>soleil</a:t>
            </a:r>
            <a:r>
              <a:rPr lang="en-US" dirty="0"/>
              <a:t> </a:t>
            </a:r>
            <a:r>
              <a:rPr lang="en-US" dirty="0" err="1"/>
              <a:t>brille</a:t>
            </a:r>
            <a:r>
              <a:rPr lang="en-US" dirty="0"/>
              <a:t>. </a:t>
            </a:r>
            <a:r>
              <a:rPr lang="en-US" dirty="0" err="1"/>
              <a:t>Alors</a:t>
            </a:r>
            <a:r>
              <a:rPr lang="en-US" dirty="0"/>
              <a:t>, la photo </a:t>
            </a:r>
            <a:r>
              <a:rPr lang="en-US" dirty="0" err="1"/>
              <a:t>est</a:t>
            </a:r>
            <a:r>
              <a:rPr lang="en-US" dirty="0"/>
              <a:t> </a:t>
            </a:r>
            <a:r>
              <a:rPr lang="en-US" dirty="0" err="1"/>
              <a:t>peut-être</a:t>
            </a:r>
            <a:r>
              <a:rPr lang="en-US" dirty="0"/>
              <a:t> </a:t>
            </a:r>
            <a:r>
              <a:rPr lang="en-US" dirty="0" err="1"/>
              <a:t>faite</a:t>
            </a:r>
            <a:r>
              <a:rPr lang="en-US" dirty="0"/>
              <a:t> en </a:t>
            </a:r>
            <a:r>
              <a:rPr lang="en-US" dirty="0" err="1"/>
              <a:t>été</a:t>
            </a:r>
            <a:r>
              <a:rPr lang="en-US" dirty="0"/>
              <a:t>.</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214422"/>
          </a:xfrm>
        </p:spPr>
        <p:txBody>
          <a:bodyPr/>
          <a:lstStyle/>
          <a:p>
            <a:r>
              <a:rPr lang="ru-RU" dirty="0" smtClean="0"/>
              <a:t>Критерии оценивания задания 1</a:t>
            </a:r>
            <a:endParaRPr lang="ru-RU" dirty="0"/>
          </a:p>
        </p:txBody>
      </p:sp>
      <p:sp>
        <p:nvSpPr>
          <p:cNvPr id="3" name="Содержимое 2"/>
          <p:cNvSpPr>
            <a:spLocks noGrp="1"/>
          </p:cNvSpPr>
          <p:nvPr>
            <p:ph idx="1"/>
          </p:nvPr>
        </p:nvSpPr>
        <p:spPr>
          <a:xfrm>
            <a:off x="457200" y="1142984"/>
            <a:ext cx="8229600" cy="4983179"/>
          </a:xfrm>
        </p:spPr>
        <p:txBody>
          <a:bodyPr>
            <a:normAutofit/>
          </a:bodyPr>
          <a:lstStyle/>
          <a:p>
            <a:pPr>
              <a:buNone/>
            </a:pPr>
            <a:endParaRPr lang="ru-RU" dirty="0"/>
          </a:p>
        </p:txBody>
      </p:sp>
      <p:graphicFrame>
        <p:nvGraphicFramePr>
          <p:cNvPr id="4" name="Таблица 3"/>
          <p:cNvGraphicFramePr>
            <a:graphicFrameLocks noGrp="1"/>
          </p:cNvGraphicFramePr>
          <p:nvPr/>
        </p:nvGraphicFramePr>
        <p:xfrm>
          <a:off x="0" y="1142983"/>
          <a:ext cx="9144000" cy="5500727"/>
        </p:xfrm>
        <a:graphic>
          <a:graphicData uri="http://schemas.openxmlformats.org/drawingml/2006/table">
            <a:tbl>
              <a:tblPr firstRow="1" bandRow="1">
                <a:tableStyleId>{5C22544A-7EE6-4342-B048-85BDC9FD1C3A}</a:tableStyleId>
              </a:tblPr>
              <a:tblGrid>
                <a:gridCol w="1571604"/>
                <a:gridCol w="7572396"/>
              </a:tblGrid>
              <a:tr h="645929">
                <a:tc>
                  <a:txBody>
                    <a:bodyPr/>
                    <a:lstStyle/>
                    <a:p>
                      <a:r>
                        <a:rPr lang="ru-RU" dirty="0" smtClean="0"/>
                        <a:t>Баллы</a:t>
                      </a:r>
                      <a:endParaRPr lang="ru-RU" dirty="0"/>
                    </a:p>
                  </a:txBody>
                  <a:tcPr/>
                </a:tc>
                <a:tc>
                  <a:txBody>
                    <a:bodyPr/>
                    <a:lstStyle/>
                    <a:p>
                      <a:r>
                        <a:rPr lang="ru-RU" dirty="0" smtClean="0"/>
                        <a:t>Фонетическая сторона речи </a:t>
                      </a:r>
                      <a:endParaRPr lang="ru-RU" dirty="0"/>
                    </a:p>
                  </a:txBody>
                  <a:tcPr/>
                </a:tc>
              </a:tr>
              <a:tr h="1619077">
                <a:tc>
                  <a:txBody>
                    <a:bodyPr/>
                    <a:lstStyle/>
                    <a:p>
                      <a:r>
                        <a:rPr lang="ru-RU" dirty="0" smtClean="0"/>
                        <a:t>2</a:t>
                      </a:r>
                      <a:endParaRPr lang="ru-RU" dirty="0"/>
                    </a:p>
                  </a:txBody>
                  <a:tcPr/>
                </a:tc>
                <a:tc>
                  <a:txBody>
                    <a:bodyPr/>
                    <a:lstStyle/>
                    <a:p>
                      <a:r>
                        <a:rPr lang="ru-RU" dirty="0" smtClean="0"/>
                        <a:t>Речь воспринимается легко: необоснованные паузы отсутствуют; фразовое ударение и интонационные контуры, произношение слов практически без нарушений нормы: допускается не более 5 фонетических ошибок, в том числе 1-2 ошибки, искажающие смысл </a:t>
                      </a:r>
                      <a:endParaRPr lang="ru-RU" dirty="0"/>
                    </a:p>
                  </a:txBody>
                  <a:tcPr/>
                </a:tc>
              </a:tr>
              <a:tr h="16566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1</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Речь воспринимается достаточно легко, однако присутствуют необоснованные паузы; фразовое ударение и интонационные контуры практически без нарушений нормы; допускается не более 7 фонетических ошибок, в том числе 3 ошибки, искажающие смысл </a:t>
                      </a:r>
                    </a:p>
                    <a:p>
                      <a:endParaRPr lang="ru-RU" dirty="0"/>
                    </a:p>
                  </a:txBody>
                  <a:tcPr/>
                </a:tc>
              </a:tr>
              <a:tr h="15790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0</a:t>
                      </a:r>
                    </a:p>
                    <a:p>
                      <a:endParaRPr lang="ru-RU" dirty="0"/>
                    </a:p>
                  </a:txBody>
                  <a:tcPr/>
                </a:tc>
                <a:tc>
                  <a:txBody>
                    <a:bodyPr/>
                    <a:lstStyle/>
                    <a:p>
                      <a:r>
                        <a:rPr lang="ru-RU" dirty="0" smtClean="0"/>
                        <a:t>Речь воспринимается с трудом из-за значительного количества неестественных пауз, запинок, неверной расстановки ударений и ошибок в произношении слов, ИЛИ допущено более 7 фонетических ошибок, ИЛИ сделано 4 и более фонетические ошибки, искажающие смысл</a:t>
                      </a:r>
                      <a:endParaRPr lang="ru-RU" dirty="0"/>
                    </a:p>
                  </a:txBody>
                  <a:tcPr/>
                </a:tc>
              </a:tr>
            </a:tbl>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fr-FR" sz="2800" dirty="0" smtClean="0"/>
              <a:t>4. Assossiez les expressions de sens proche </a:t>
            </a:r>
            <a:endParaRPr lang="ru-RU" sz="2800" dirty="0"/>
          </a:p>
        </p:txBody>
      </p:sp>
      <p:sp>
        <p:nvSpPr>
          <p:cNvPr id="3" name="Содержимое 2"/>
          <p:cNvSpPr>
            <a:spLocks noGrp="1"/>
          </p:cNvSpPr>
          <p:nvPr>
            <p:ph idx="1"/>
          </p:nvPr>
        </p:nvSpPr>
        <p:spPr>
          <a:xfrm>
            <a:off x="214282" y="5429264"/>
            <a:ext cx="8229600" cy="2214554"/>
          </a:xfrm>
        </p:spPr>
        <p:txBody>
          <a:bodyPr>
            <a:normAutofit fontScale="70000" lnSpcReduction="20000"/>
          </a:bodyPr>
          <a:lstStyle/>
          <a:p>
            <a:pPr>
              <a:buNone/>
            </a:pPr>
            <a:r>
              <a:rPr lang="en-US" dirty="0"/>
              <a:t> </a:t>
            </a:r>
            <a:endParaRPr lang="ru-RU" dirty="0"/>
          </a:p>
          <a:p>
            <a:pPr>
              <a:buNone/>
            </a:pPr>
            <a:endParaRPr lang="ru-RU" dirty="0"/>
          </a:p>
          <a:p>
            <a:pPr>
              <a:buNone/>
            </a:pPr>
            <a:r>
              <a:rPr lang="en-US" dirty="0"/>
              <a:t> </a:t>
            </a:r>
            <a:endParaRPr lang="ru-RU" dirty="0"/>
          </a:p>
          <a:p>
            <a:pPr>
              <a:buNone/>
            </a:pPr>
            <a:r>
              <a:rPr lang="en-US" dirty="0"/>
              <a:t> </a:t>
            </a:r>
            <a:endParaRPr lang="ru-RU" dirty="0"/>
          </a:p>
          <a:p>
            <a:pPr>
              <a:buNone/>
            </a:pPr>
            <a:r>
              <a:rPr lang="en-US" dirty="0"/>
              <a:t> </a:t>
            </a:r>
            <a:endParaRPr lang="ru-RU" dirty="0"/>
          </a:p>
          <a:p>
            <a:pPr>
              <a:buNone/>
            </a:pPr>
            <a:r>
              <a:rPr lang="en-US" dirty="0"/>
              <a:t> </a:t>
            </a:r>
            <a:endParaRPr lang="ru-RU" dirty="0"/>
          </a:p>
          <a:p>
            <a:endParaRPr lang="ru-RU" dirty="0"/>
          </a:p>
        </p:txBody>
      </p:sp>
      <p:graphicFrame>
        <p:nvGraphicFramePr>
          <p:cNvPr id="4" name="Таблица 3"/>
          <p:cNvGraphicFramePr>
            <a:graphicFrameLocks noGrp="1"/>
          </p:cNvGraphicFramePr>
          <p:nvPr/>
        </p:nvGraphicFramePr>
        <p:xfrm>
          <a:off x="142844" y="1296308"/>
          <a:ext cx="8858312" cy="5487474"/>
        </p:xfrm>
        <a:graphic>
          <a:graphicData uri="http://schemas.openxmlformats.org/drawingml/2006/table">
            <a:tbl>
              <a:tblPr firstRow="1" bandRow="1">
                <a:tableStyleId>{5C22544A-7EE6-4342-B048-85BDC9FD1C3A}</a:tableStyleId>
              </a:tblPr>
              <a:tblGrid>
                <a:gridCol w="4429156"/>
                <a:gridCol w="4429156"/>
              </a:tblGrid>
              <a:tr h="10366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 Je </a:t>
                      </a:r>
                      <a:r>
                        <a:rPr lang="en-US" dirty="0" err="1" smtClean="0"/>
                        <a:t>voudrais</a:t>
                      </a:r>
                      <a:r>
                        <a:rPr lang="en-US" dirty="0" smtClean="0"/>
                        <a:t> comparer les photos qui </a:t>
                      </a:r>
                      <a:r>
                        <a:rPr lang="en-US" dirty="0" err="1" smtClean="0"/>
                        <a:t>sont</a:t>
                      </a:r>
                      <a:r>
                        <a:rPr lang="en-US" dirty="0" smtClean="0"/>
                        <a:t> </a:t>
                      </a:r>
                      <a:r>
                        <a:rPr lang="en-US" dirty="0" err="1" smtClean="0"/>
                        <a:t>présentées</a:t>
                      </a:r>
                      <a:r>
                        <a:rPr lang="en-US" dirty="0" smtClean="0"/>
                        <a:t> </a:t>
                      </a:r>
                      <a:r>
                        <a:rPr lang="en-US" dirty="0" err="1" smtClean="0"/>
                        <a:t>ici</a:t>
                      </a:r>
                      <a:r>
                        <a:rPr lang="en-US" dirty="0" smtClean="0"/>
                        <a:t>. </a:t>
                      </a:r>
                      <a:endParaRPr lang="ru-RU" dirty="0" smtClean="0"/>
                    </a:p>
                    <a:p>
                      <a:endParaRPr lang="ru-RU" dirty="0"/>
                    </a:p>
                  </a:txBody>
                  <a:tcPr/>
                </a:tc>
                <a:tc>
                  <a:txBody>
                    <a:bodyPr/>
                    <a:lstStyle/>
                    <a:p>
                      <a:pPr>
                        <a:buNone/>
                      </a:pPr>
                      <a:r>
                        <a:rPr lang="en-US" dirty="0" smtClean="0"/>
                        <a:t>a) Quant à </a:t>
                      </a:r>
                      <a:r>
                        <a:rPr lang="en-US" dirty="0" err="1" smtClean="0"/>
                        <a:t>moi</a:t>
                      </a:r>
                      <a:r>
                        <a:rPr lang="en-US" dirty="0" smtClean="0"/>
                        <a:t>, je </a:t>
                      </a:r>
                      <a:r>
                        <a:rPr lang="en-US" dirty="0" err="1" smtClean="0"/>
                        <a:t>préfère</a:t>
                      </a:r>
                      <a:r>
                        <a:rPr lang="en-US" dirty="0" smtClean="0"/>
                        <a:t>... </a:t>
                      </a:r>
                      <a:endParaRPr lang="ru-RU" dirty="0" smtClean="0"/>
                    </a:p>
                    <a:p>
                      <a:pPr>
                        <a:buNone/>
                      </a:pPr>
                      <a:r>
                        <a:rPr lang="en-US" dirty="0" smtClean="0"/>
                        <a:t> </a:t>
                      </a:r>
                      <a:endParaRPr lang="ru-RU" dirty="0" smtClean="0"/>
                    </a:p>
                    <a:p>
                      <a:endParaRPr lang="ru-RU" dirty="0"/>
                    </a:p>
                  </a:txBody>
                  <a:tcPr/>
                </a:tc>
              </a:tr>
              <a:tr h="1036678">
                <a:tc>
                  <a:txBody>
                    <a:bodyPr/>
                    <a:lstStyle/>
                    <a:p>
                      <a:pPr>
                        <a:buNone/>
                      </a:pPr>
                      <a:r>
                        <a:rPr lang="en-US" dirty="0" smtClean="0"/>
                        <a:t>2. Je </a:t>
                      </a:r>
                      <a:r>
                        <a:rPr lang="en-US" dirty="0" err="1" smtClean="0"/>
                        <a:t>voudrais</a:t>
                      </a:r>
                      <a:r>
                        <a:rPr lang="en-US" dirty="0" smtClean="0"/>
                        <a:t> commencer par dire </a:t>
                      </a:r>
                      <a:r>
                        <a:rPr lang="en-US" dirty="0" err="1" smtClean="0"/>
                        <a:t>que</a:t>
                      </a:r>
                      <a:r>
                        <a:rPr lang="en-US" dirty="0" smtClean="0"/>
                        <a:t> </a:t>
                      </a:r>
                      <a:r>
                        <a:rPr lang="en-US" dirty="0" err="1" smtClean="0"/>
                        <a:t>sur</a:t>
                      </a:r>
                      <a:r>
                        <a:rPr lang="en-US" dirty="0" smtClean="0"/>
                        <a:t> la première photo </a:t>
                      </a:r>
                      <a:r>
                        <a:rPr lang="en-US" dirty="0" err="1" smtClean="0"/>
                        <a:t>il</a:t>
                      </a:r>
                      <a:r>
                        <a:rPr lang="en-US" dirty="0" smtClean="0"/>
                        <a:t> y a... </a:t>
                      </a:r>
                      <a:endParaRPr lang="ru-RU" dirty="0" smtClean="0"/>
                    </a:p>
                    <a:p>
                      <a:pPr>
                        <a:buNone/>
                      </a:pPr>
                      <a:r>
                        <a:rPr lang="en-US" dirty="0" smtClean="0"/>
                        <a:t> </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 Je </a:t>
                      </a:r>
                      <a:r>
                        <a:rPr lang="en-US" dirty="0" err="1" smtClean="0"/>
                        <a:t>voudrais</a:t>
                      </a:r>
                      <a:r>
                        <a:rPr lang="en-US" dirty="0" smtClean="0"/>
                        <a:t> faire </a:t>
                      </a:r>
                      <a:r>
                        <a:rPr lang="en-US" dirty="0" err="1" smtClean="0"/>
                        <a:t>une</a:t>
                      </a:r>
                      <a:r>
                        <a:rPr lang="en-US" dirty="0" smtClean="0"/>
                        <a:t> </a:t>
                      </a:r>
                      <a:r>
                        <a:rPr lang="en-US" dirty="0" err="1" smtClean="0"/>
                        <a:t>brève</a:t>
                      </a:r>
                      <a:r>
                        <a:rPr lang="en-US" dirty="0" smtClean="0"/>
                        <a:t> </a:t>
                      </a:r>
                      <a:r>
                        <a:rPr lang="en-US" dirty="0" err="1" smtClean="0"/>
                        <a:t>comparaison</a:t>
                      </a:r>
                      <a:r>
                        <a:rPr lang="en-US" dirty="0" smtClean="0"/>
                        <a:t> des photos </a:t>
                      </a:r>
                      <a:r>
                        <a:rPr lang="en-US" dirty="0" err="1" smtClean="0"/>
                        <a:t>présentées</a:t>
                      </a:r>
                      <a:r>
                        <a:rPr lang="en-US" dirty="0" smtClean="0"/>
                        <a:t> </a:t>
                      </a:r>
                      <a:r>
                        <a:rPr lang="en-US" dirty="0" err="1" smtClean="0"/>
                        <a:t>ici</a:t>
                      </a:r>
                      <a:r>
                        <a:rPr lang="en-US" dirty="0" smtClean="0"/>
                        <a:t>. </a:t>
                      </a:r>
                      <a:endParaRPr lang="ru-RU" dirty="0" smtClean="0"/>
                    </a:p>
                    <a:p>
                      <a:endParaRPr lang="ru-RU" dirty="0"/>
                    </a:p>
                  </a:txBody>
                  <a:tcPr/>
                </a:tc>
              </a:tr>
              <a:tr h="1158225">
                <a:tc>
                  <a:txBody>
                    <a:bodyPr/>
                    <a:lstStyle/>
                    <a:p>
                      <a:pPr>
                        <a:buNone/>
                      </a:pPr>
                      <a:r>
                        <a:rPr lang="en-US" dirty="0" smtClean="0"/>
                        <a:t>3. </a:t>
                      </a:r>
                      <a:r>
                        <a:rPr lang="en-US" dirty="0" err="1" smtClean="0"/>
                        <a:t>C’est</a:t>
                      </a:r>
                      <a:r>
                        <a:rPr lang="en-US" dirty="0" smtClean="0"/>
                        <a:t> tout </a:t>
                      </a:r>
                      <a:r>
                        <a:rPr lang="en-US" dirty="0" err="1" smtClean="0"/>
                        <a:t>ce</a:t>
                      </a:r>
                      <a:r>
                        <a:rPr lang="en-US" dirty="0" smtClean="0"/>
                        <a:t> </a:t>
                      </a:r>
                      <a:r>
                        <a:rPr lang="en-US" dirty="0" err="1" smtClean="0"/>
                        <a:t>que</a:t>
                      </a:r>
                      <a:r>
                        <a:rPr lang="en-US" dirty="0" smtClean="0"/>
                        <a:t> je </a:t>
                      </a:r>
                      <a:r>
                        <a:rPr lang="en-US" dirty="0" err="1" smtClean="0"/>
                        <a:t>voulais</a:t>
                      </a:r>
                      <a:r>
                        <a:rPr lang="en-US" dirty="0" smtClean="0"/>
                        <a:t> dire. </a:t>
                      </a:r>
                      <a:endParaRPr lang="ru-RU" dirty="0" smtClean="0"/>
                    </a:p>
                    <a:p>
                      <a:pPr>
                        <a:buNone/>
                      </a:pPr>
                      <a:r>
                        <a:rPr lang="en-US" dirty="0" smtClean="0"/>
                        <a:t> </a:t>
                      </a:r>
                      <a:endParaRPr lang="ru-RU" dirty="0" smtClean="0"/>
                    </a:p>
                    <a:p>
                      <a:endParaRPr lang="ru-RU" dirty="0"/>
                    </a:p>
                  </a:txBody>
                  <a:tcPr/>
                </a:tc>
                <a:tc>
                  <a:txBody>
                    <a:bodyPr/>
                    <a:lstStyle/>
                    <a:p>
                      <a:pPr>
                        <a:buNone/>
                      </a:pPr>
                      <a:r>
                        <a:rPr lang="en-US" dirty="0" smtClean="0"/>
                        <a:t>c) </a:t>
                      </a:r>
                      <a:r>
                        <a:rPr lang="en-US" dirty="0" err="1" smtClean="0"/>
                        <a:t>C’est</a:t>
                      </a:r>
                      <a:r>
                        <a:rPr lang="en-US" dirty="0" smtClean="0"/>
                        <a:t> la fin de </a:t>
                      </a:r>
                      <a:r>
                        <a:rPr lang="en-US" dirty="0" err="1" smtClean="0"/>
                        <a:t>mon</a:t>
                      </a:r>
                      <a:r>
                        <a:rPr lang="en-US" dirty="0" smtClean="0"/>
                        <a:t> </a:t>
                      </a:r>
                      <a:r>
                        <a:rPr lang="en-US" dirty="0" err="1" smtClean="0"/>
                        <a:t>discours</a:t>
                      </a:r>
                      <a:r>
                        <a:rPr lang="en-US" dirty="0" smtClean="0"/>
                        <a:t>, merci pour </a:t>
                      </a:r>
                      <a:r>
                        <a:rPr lang="en-US" dirty="0" err="1" smtClean="0"/>
                        <a:t>votre</a:t>
                      </a:r>
                      <a:r>
                        <a:rPr lang="en-US" dirty="0" smtClean="0"/>
                        <a:t> attention. </a:t>
                      </a:r>
                      <a:endParaRPr lang="ru-RU" dirty="0" smtClean="0"/>
                    </a:p>
                    <a:p>
                      <a:pPr>
                        <a:buNone/>
                      </a:pPr>
                      <a:r>
                        <a:rPr lang="en-US" dirty="0" smtClean="0"/>
                        <a:t> </a:t>
                      </a:r>
                      <a:endParaRPr lang="ru-RU" dirty="0" smtClean="0"/>
                    </a:p>
                    <a:p>
                      <a:endParaRPr lang="ru-RU" dirty="0"/>
                    </a:p>
                  </a:txBody>
                  <a:tcPr/>
                </a:tc>
              </a:tr>
              <a:tr h="10366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4. Le </a:t>
                      </a:r>
                      <a:r>
                        <a:rPr lang="en-US" dirty="0" err="1" smtClean="0"/>
                        <a:t>thème</a:t>
                      </a:r>
                      <a:r>
                        <a:rPr lang="en-US" dirty="0" smtClean="0"/>
                        <a:t> </a:t>
                      </a:r>
                      <a:r>
                        <a:rPr lang="en-US" dirty="0" err="1" smtClean="0"/>
                        <a:t>commun</a:t>
                      </a:r>
                      <a:r>
                        <a:rPr lang="en-US" dirty="0" smtClean="0"/>
                        <a:t> de </a:t>
                      </a:r>
                      <a:r>
                        <a:rPr lang="en-US" dirty="0" err="1" smtClean="0"/>
                        <a:t>ces</a:t>
                      </a:r>
                      <a:r>
                        <a:rPr lang="en-US" dirty="0" smtClean="0"/>
                        <a:t> </a:t>
                      </a:r>
                      <a:r>
                        <a:rPr lang="en-US" dirty="0" err="1" smtClean="0"/>
                        <a:t>deux</a:t>
                      </a:r>
                      <a:r>
                        <a:rPr lang="en-US" dirty="0" smtClean="0"/>
                        <a:t> photos est... </a:t>
                      </a:r>
                      <a:endParaRPr lang="ru-RU" dirty="0" smtClean="0"/>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 Je </a:t>
                      </a:r>
                      <a:r>
                        <a:rPr lang="en-US" dirty="0" err="1" smtClean="0"/>
                        <a:t>voudrais</a:t>
                      </a:r>
                      <a:r>
                        <a:rPr lang="en-US" dirty="0" smtClean="0"/>
                        <a:t> commencer par la première photo qui </a:t>
                      </a:r>
                      <a:r>
                        <a:rPr lang="en-US" dirty="0" err="1" smtClean="0"/>
                        <a:t>représente</a:t>
                      </a:r>
                      <a:r>
                        <a:rPr lang="en-US" dirty="0" smtClean="0"/>
                        <a:t>... </a:t>
                      </a:r>
                      <a:endParaRPr lang="ru-RU" dirty="0" smtClean="0"/>
                    </a:p>
                    <a:p>
                      <a:endParaRPr lang="ru-RU" dirty="0"/>
                    </a:p>
                  </a:txBody>
                  <a:tcPr/>
                </a:tc>
              </a:tr>
              <a:tr h="11582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5. </a:t>
                      </a:r>
                      <a:r>
                        <a:rPr lang="en-US" dirty="0" err="1" smtClean="0"/>
                        <a:t>Personellement</a:t>
                      </a:r>
                      <a:r>
                        <a:rPr lang="en-US" dirty="0" smtClean="0"/>
                        <a:t>, </a:t>
                      </a:r>
                      <a:r>
                        <a:rPr lang="en-US" dirty="0" err="1" smtClean="0"/>
                        <a:t>j’aime</a:t>
                      </a:r>
                      <a:r>
                        <a:rPr lang="en-US" dirty="0" smtClean="0"/>
                        <a:t>... </a:t>
                      </a:r>
                      <a:endParaRPr lang="ru-RU" dirty="0" smtClean="0"/>
                    </a:p>
                    <a:p>
                      <a:endParaRPr lang="ru-RU" dirty="0"/>
                    </a:p>
                  </a:txBody>
                  <a:tcPr/>
                </a:tc>
                <a:tc>
                  <a:txBody>
                    <a:bodyPr/>
                    <a:lstStyle/>
                    <a:p>
                      <a:pPr>
                        <a:buNone/>
                      </a:pPr>
                      <a:r>
                        <a:rPr lang="en-US" dirty="0" smtClean="0"/>
                        <a:t>e) Bien </a:t>
                      </a:r>
                      <a:r>
                        <a:rPr lang="en-US" dirty="0" err="1" smtClean="0"/>
                        <a:t>évidemment</a:t>
                      </a:r>
                      <a:r>
                        <a:rPr lang="en-US" dirty="0" smtClean="0"/>
                        <a:t>, les </a:t>
                      </a:r>
                      <a:r>
                        <a:rPr lang="en-US" dirty="0" err="1" smtClean="0"/>
                        <a:t>deux</a:t>
                      </a:r>
                      <a:r>
                        <a:rPr lang="en-US" dirty="0" smtClean="0"/>
                        <a:t> photo </a:t>
                      </a:r>
                      <a:r>
                        <a:rPr lang="en-US" dirty="0" err="1" smtClean="0"/>
                        <a:t>ont</a:t>
                      </a:r>
                      <a:r>
                        <a:rPr lang="en-US" dirty="0" smtClean="0"/>
                        <a:t> le </a:t>
                      </a:r>
                      <a:r>
                        <a:rPr lang="en-US" dirty="0" err="1" smtClean="0"/>
                        <a:t>même</a:t>
                      </a:r>
                      <a:r>
                        <a:rPr lang="en-US" dirty="0" smtClean="0"/>
                        <a:t> </a:t>
                      </a:r>
                      <a:r>
                        <a:rPr lang="en-US" dirty="0" err="1" smtClean="0"/>
                        <a:t>thème</a:t>
                      </a:r>
                      <a:r>
                        <a:rPr lang="en-US" dirty="0" smtClean="0"/>
                        <a:t> - ...</a:t>
                      </a:r>
                      <a:endParaRPr lang="ru-RU" dirty="0" smtClean="0"/>
                    </a:p>
                    <a:p>
                      <a:pPr>
                        <a:buNone/>
                      </a:pPr>
                      <a:r>
                        <a:rPr lang="en-US" dirty="0" smtClean="0"/>
                        <a:t> </a:t>
                      </a:r>
                      <a:endParaRPr lang="ru-RU" dirty="0" smtClean="0"/>
                    </a:p>
                    <a:p>
                      <a:endParaRPr lang="ru-RU" dirty="0"/>
                    </a:p>
                  </a:txBody>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fr-FR" sz="3200" dirty="0" smtClean="0">
                <a:latin typeface="Times New Roman" pitchFamily="18" charset="0"/>
                <a:cs typeface="Times New Roman" pitchFamily="18" charset="0"/>
              </a:rPr>
              <a:t>5. Observez les deux photos </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fr-FR" sz="3200" dirty="0" smtClean="0">
                <a:latin typeface="Times New Roman" pitchFamily="18" charset="0"/>
                <a:cs typeface="Times New Roman" pitchFamily="18" charset="0"/>
              </a:rPr>
              <a:t>et complétez la compraison</a:t>
            </a:r>
            <a:endParaRPr lang="ru-RU" sz="3200" dirty="0">
              <a:latin typeface="Times New Roman" pitchFamily="18" charset="0"/>
              <a:cs typeface="Times New Roman" pitchFamily="18" charset="0"/>
            </a:endParaRPr>
          </a:p>
        </p:txBody>
      </p:sp>
      <p:pic>
        <p:nvPicPr>
          <p:cNvPr id="4" name="Содержимое 3" descr="http://bergandgroup.com/wp-content/uploads/2014/12/11989474_m.jpg"/>
          <p:cNvPicPr>
            <a:picLocks noGrp="1"/>
          </p:cNvPicPr>
          <p:nvPr>
            <p:ph idx="1"/>
          </p:nvPr>
        </p:nvPicPr>
        <p:blipFill>
          <a:blip r:embed="rId2"/>
          <a:srcRect/>
          <a:stretch>
            <a:fillRect/>
          </a:stretch>
        </p:blipFill>
        <p:spPr bwMode="auto">
          <a:xfrm>
            <a:off x="214282" y="2571744"/>
            <a:ext cx="4143404" cy="3143272"/>
          </a:xfrm>
          <a:prstGeom prst="rect">
            <a:avLst/>
          </a:prstGeom>
          <a:noFill/>
          <a:ln w="9525">
            <a:noFill/>
            <a:miter lim="800000"/>
            <a:headEnd/>
            <a:tailEnd/>
          </a:ln>
        </p:spPr>
      </p:pic>
      <p:pic>
        <p:nvPicPr>
          <p:cNvPr id="5" name="Рисунок 4" descr="https://sport.center/public-skating/wp-content/uploads/sites/3/2016/01/family_skate.jpg"/>
          <p:cNvPicPr/>
          <p:nvPr/>
        </p:nvPicPr>
        <p:blipFill>
          <a:blip r:embed="rId3"/>
          <a:srcRect/>
          <a:stretch>
            <a:fillRect/>
          </a:stretch>
        </p:blipFill>
        <p:spPr bwMode="auto">
          <a:xfrm>
            <a:off x="4572000" y="2571744"/>
            <a:ext cx="4365845" cy="3143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338"/>
            <a:ext cx="8229600" cy="1357322"/>
          </a:xfrm>
        </p:spPr>
        <p:txBody>
          <a:bodyPr>
            <a:normAutofit/>
          </a:bodyPr>
          <a:lstStyle/>
          <a:p>
            <a:r>
              <a:rPr lang="fr-FR" sz="2800" dirty="0" smtClean="0"/>
              <a:t>5. Observez les deux photos </a:t>
            </a:r>
            <a:r>
              <a:rPr lang="ru-RU" sz="2800" dirty="0" smtClean="0"/>
              <a:t/>
            </a:r>
            <a:br>
              <a:rPr lang="ru-RU" sz="2800" dirty="0" smtClean="0"/>
            </a:br>
            <a:r>
              <a:rPr lang="fr-FR" sz="2800" dirty="0" smtClean="0"/>
              <a:t>et complétez la compraison</a:t>
            </a:r>
            <a:endParaRPr lang="ru-RU" sz="2800" dirty="0"/>
          </a:p>
        </p:txBody>
      </p:sp>
      <p:sp>
        <p:nvSpPr>
          <p:cNvPr id="3" name="Содержимое 2"/>
          <p:cNvSpPr>
            <a:spLocks noGrp="1"/>
          </p:cNvSpPr>
          <p:nvPr>
            <p:ph idx="1"/>
          </p:nvPr>
        </p:nvSpPr>
        <p:spPr>
          <a:xfrm>
            <a:off x="0" y="928670"/>
            <a:ext cx="9144000" cy="6286544"/>
          </a:xfrm>
        </p:spPr>
        <p:txBody>
          <a:bodyPr>
            <a:normAutofit fontScale="55000" lnSpcReduction="20000"/>
          </a:bodyPr>
          <a:lstStyle/>
          <a:p>
            <a:pPr>
              <a:buNone/>
            </a:pPr>
            <a:r>
              <a:rPr lang="fr-FR" sz="3600" dirty="0" smtClean="0"/>
              <a:t>Je voudrais comparer les deux photos présentées ici. Leur thème commun est ......................... </a:t>
            </a:r>
            <a:endParaRPr lang="ru-RU" sz="3600" dirty="0" smtClean="0"/>
          </a:p>
          <a:p>
            <a:pPr>
              <a:buNone/>
            </a:pPr>
            <a:r>
              <a:rPr lang="fr-FR" sz="3600" dirty="0" smtClean="0"/>
              <a:t>Je commencerai par la première image qui represente (qui et ou?).................................</a:t>
            </a:r>
            <a:endParaRPr lang="ru-RU" sz="3600" dirty="0" smtClean="0"/>
          </a:p>
          <a:p>
            <a:pPr>
              <a:buNone/>
            </a:pPr>
            <a:r>
              <a:rPr lang="fr-FR" sz="3600" dirty="0" smtClean="0"/>
              <a:t>Au premier plan on voit .................... qui ..........................  </a:t>
            </a:r>
            <a:endParaRPr lang="ru-RU" sz="3600" dirty="0" smtClean="0"/>
          </a:p>
          <a:p>
            <a:pPr>
              <a:buNone/>
            </a:pPr>
            <a:r>
              <a:rPr lang="fr-FR" sz="3600" dirty="0" smtClean="0"/>
              <a:t>Sur la seconde photo on voit .................... qui ...................... ...................... </a:t>
            </a:r>
            <a:endParaRPr lang="ru-RU" sz="3600" dirty="0" smtClean="0"/>
          </a:p>
          <a:p>
            <a:pPr>
              <a:buNone/>
            </a:pPr>
            <a:r>
              <a:rPr lang="fr-FR" sz="3600" dirty="0" smtClean="0"/>
              <a:t>Les deux photos ont beaucoup en commun. D’abord elles montrent des familles qui........................... En plus sur la première ainsi que sur la deuxième image .............................. Et finalement ils passent leur temps libre activement : .................................... </a:t>
            </a:r>
            <a:endParaRPr lang="ru-RU" sz="3600" dirty="0" smtClean="0"/>
          </a:p>
          <a:p>
            <a:pPr>
              <a:buNone/>
            </a:pPr>
            <a:r>
              <a:rPr lang="fr-FR" sz="3600" dirty="0" smtClean="0"/>
              <a:t>Quand même il y a des différences entre les photos. Tout d’abord sur l’image à droite on voit une famille de 5 personnes et sur la photo à gauche on voit ........................... Puis la première photo a été faite à l’intérieur pendant que </a:t>
            </a:r>
            <a:endParaRPr lang="ru-RU" sz="3600" dirty="0" smtClean="0"/>
          </a:p>
          <a:p>
            <a:pPr>
              <a:buNone/>
            </a:pPr>
            <a:r>
              <a:rPr lang="fr-FR" sz="3600" dirty="0" smtClean="0"/>
              <a:t>la seconde photo ........................... </a:t>
            </a:r>
            <a:endParaRPr lang="ru-RU" sz="3600" dirty="0" smtClean="0"/>
          </a:p>
          <a:p>
            <a:pPr>
              <a:buNone/>
            </a:pPr>
            <a:r>
              <a:rPr lang="fr-FR" sz="3600" dirty="0" smtClean="0"/>
              <a:t>Personnellement, je préfère l’activité représentée sur la seconde photo c’est à dire........................... Tout d’abord j’aime .......................................... En plus je préfère quand il fait beau et chaud que .......................  Et enfin je ne sais pas ................... </a:t>
            </a:r>
            <a:endParaRPr lang="ru-RU" sz="3600" dirty="0" smtClean="0"/>
          </a:p>
          <a:p>
            <a:pPr>
              <a:buNone/>
            </a:pPr>
            <a:r>
              <a:rPr lang="fr-FR" sz="3600" dirty="0" smtClean="0"/>
              <a:t>Pour conclure je voudrais dire que les deux photos représentent des moments passés en famille et qu’il faut en profiter. C’est tout ce que je voulais dire. </a:t>
            </a:r>
          </a:p>
          <a:p>
            <a:pPr>
              <a:buNone/>
            </a:pPr>
            <a:r>
              <a:rPr lang="fr-FR" sz="3600" dirty="0" smtClean="0"/>
              <a:t> </a:t>
            </a:r>
          </a:p>
          <a:p>
            <a:pPr>
              <a:buNone/>
            </a:pPr>
            <a:r>
              <a:rPr lang="fr-FR" dirty="0" smtClean="0"/>
              <a:t> </a:t>
            </a:r>
            <a:endParaRPr lang="ru-RU"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r>
              <a:rPr lang="ru-RU" dirty="0" smtClean="0"/>
              <a:t>Источники</a:t>
            </a:r>
            <a:endParaRPr lang="ru-RU" dirty="0"/>
          </a:p>
        </p:txBody>
      </p:sp>
      <p:sp>
        <p:nvSpPr>
          <p:cNvPr id="3" name="Содержимое 2"/>
          <p:cNvSpPr>
            <a:spLocks noGrp="1"/>
          </p:cNvSpPr>
          <p:nvPr>
            <p:ph idx="1"/>
          </p:nvPr>
        </p:nvSpPr>
        <p:spPr>
          <a:xfrm>
            <a:off x="457200" y="1214422"/>
            <a:ext cx="8229600" cy="4911741"/>
          </a:xfrm>
        </p:spPr>
        <p:txBody>
          <a:bodyPr/>
          <a:lstStyle/>
          <a:p>
            <a:pPr>
              <a:buNone/>
            </a:pPr>
            <a:r>
              <a:rPr lang="en-US" sz="2800" dirty="0" smtClean="0"/>
              <a:t>www.fipi.ru </a:t>
            </a:r>
            <a:endParaRPr lang="ru-RU" sz="2800" dirty="0" smtClean="0"/>
          </a:p>
          <a:p>
            <a:pPr>
              <a:buNone/>
            </a:pPr>
            <a:r>
              <a:rPr lang="en-US" sz="2800" dirty="0" smtClean="0"/>
              <a:t>www.ege.edu.ru </a:t>
            </a:r>
            <a:endParaRPr lang="ru-RU" sz="2800" dirty="0" smtClean="0"/>
          </a:p>
          <a:p>
            <a:pPr>
              <a:buNone/>
            </a:pPr>
            <a:r>
              <a:rPr lang="en-US" sz="2800" dirty="0" smtClean="0"/>
              <a:t>www.nimro.ru</a:t>
            </a:r>
            <a:endParaRPr lang="ru-RU" sz="2800" dirty="0"/>
          </a:p>
        </p:txBody>
      </p:sp>
      <p:pic>
        <p:nvPicPr>
          <p:cNvPr id="4" name="Рисунок 3" descr="Фоменко, Горбачева, Седова - Французский язык. 9 класс. ОГЭ. Сборник тренировочных заданий обложка книги"/>
          <p:cNvPicPr/>
          <p:nvPr/>
        </p:nvPicPr>
        <p:blipFill>
          <a:blip r:embed="rId2"/>
          <a:srcRect/>
          <a:stretch>
            <a:fillRect/>
          </a:stretch>
        </p:blipFill>
        <p:spPr bwMode="auto">
          <a:xfrm>
            <a:off x="6929454" y="500042"/>
            <a:ext cx="2002350" cy="3214710"/>
          </a:xfrm>
          <a:prstGeom prst="rect">
            <a:avLst/>
          </a:prstGeom>
          <a:noFill/>
          <a:ln w="9525">
            <a:noFill/>
            <a:miter lim="800000"/>
            <a:headEnd/>
            <a:tailEnd/>
          </a:ln>
        </p:spPr>
      </p:pic>
      <p:pic>
        <p:nvPicPr>
          <p:cNvPr id="5" name="Рисунок 4" descr="Тренировочные материалы для подготовки к ОГЭ по французскому языку в 9 классе"/>
          <p:cNvPicPr/>
          <p:nvPr/>
        </p:nvPicPr>
        <p:blipFill>
          <a:blip r:embed="rId3"/>
          <a:srcRect/>
          <a:stretch>
            <a:fillRect/>
          </a:stretch>
        </p:blipFill>
        <p:spPr bwMode="auto">
          <a:xfrm>
            <a:off x="7047959" y="3643290"/>
            <a:ext cx="2096041" cy="3214710"/>
          </a:xfrm>
          <a:prstGeom prst="rect">
            <a:avLst/>
          </a:prstGeom>
          <a:noFill/>
          <a:ln w="9525">
            <a:noFill/>
            <a:miter lim="800000"/>
            <a:headEnd/>
            <a:tailEnd/>
          </a:ln>
        </p:spPr>
      </p:pic>
      <p:pic>
        <p:nvPicPr>
          <p:cNvPr id="6" name="Рисунок 5" descr="ОГЭ-2017. Французский язык. Комплекс материалов для подготовки учащихся (+CD)"/>
          <p:cNvPicPr/>
          <p:nvPr/>
        </p:nvPicPr>
        <p:blipFill>
          <a:blip r:embed="rId4"/>
          <a:srcRect/>
          <a:stretch>
            <a:fillRect/>
          </a:stretch>
        </p:blipFill>
        <p:spPr bwMode="auto">
          <a:xfrm>
            <a:off x="2285984" y="3857604"/>
            <a:ext cx="2071702" cy="3000396"/>
          </a:xfrm>
          <a:prstGeom prst="rect">
            <a:avLst/>
          </a:prstGeom>
          <a:noFill/>
          <a:ln w="9525">
            <a:noFill/>
            <a:miter lim="800000"/>
            <a:headEnd/>
            <a:tailEnd/>
          </a:ln>
        </p:spPr>
      </p:pic>
      <p:sp>
        <p:nvSpPr>
          <p:cNvPr id="7" name="Прямоугольник 6"/>
          <p:cNvSpPr/>
          <p:nvPr/>
        </p:nvSpPr>
        <p:spPr>
          <a:xfrm>
            <a:off x="500034" y="2643182"/>
            <a:ext cx="3857652" cy="523220"/>
          </a:xfrm>
          <a:prstGeom prst="rect">
            <a:avLst/>
          </a:prstGeom>
        </p:spPr>
        <p:txBody>
          <a:bodyPr wrap="square">
            <a:spAutoFit/>
          </a:bodyPr>
          <a:lstStyle/>
          <a:p>
            <a:r>
              <a:rPr lang="en-US" sz="2800" dirty="0" smtClean="0"/>
              <a:t>https://oge.sdamgia.ru/</a:t>
            </a:r>
            <a:endParaRPr lang="ru-RU" sz="2800" dirty="0"/>
          </a:p>
        </p:txBody>
      </p:sp>
      <p:sp>
        <p:nvSpPr>
          <p:cNvPr id="8" name="Прямоугольник 7"/>
          <p:cNvSpPr/>
          <p:nvPr/>
        </p:nvSpPr>
        <p:spPr>
          <a:xfrm>
            <a:off x="500034" y="3143248"/>
            <a:ext cx="5285695" cy="523220"/>
          </a:xfrm>
          <a:prstGeom prst="rect">
            <a:avLst/>
          </a:prstGeom>
        </p:spPr>
        <p:txBody>
          <a:bodyPr wrap="square">
            <a:spAutoFit/>
          </a:bodyPr>
          <a:lstStyle/>
          <a:p>
            <a:r>
              <a:rPr lang="en-US" sz="2800" dirty="0" smtClean="0"/>
              <a:t>https://ege.sdamgia.ru/</a:t>
            </a:r>
            <a:endParaRPr lang="ru-RU" sz="2800" dirty="0"/>
          </a:p>
        </p:txBody>
      </p:sp>
      <p:pic>
        <p:nvPicPr>
          <p:cNvPr id="47106" name="Picture 2" descr="http://www.book-find.ru/image/20/47064393_0.jpg"/>
          <p:cNvPicPr>
            <a:picLocks noChangeAspect="1" noChangeArrowheads="1"/>
          </p:cNvPicPr>
          <p:nvPr/>
        </p:nvPicPr>
        <p:blipFill>
          <a:blip r:embed="rId5"/>
          <a:srcRect/>
          <a:stretch>
            <a:fillRect/>
          </a:stretch>
        </p:blipFill>
        <p:spPr bwMode="auto">
          <a:xfrm>
            <a:off x="4286248" y="1071546"/>
            <a:ext cx="2643206" cy="3171847"/>
          </a:xfrm>
          <a:prstGeom prst="rect">
            <a:avLst/>
          </a:prstGeom>
          <a:noFill/>
        </p:spPr>
      </p:pic>
      <p:pic>
        <p:nvPicPr>
          <p:cNvPr id="47108" name="Picture 4" descr="http://static.ozone.ru/multimedia/1014500856.jpg"/>
          <p:cNvPicPr>
            <a:picLocks noChangeAspect="1" noChangeArrowheads="1"/>
          </p:cNvPicPr>
          <p:nvPr/>
        </p:nvPicPr>
        <p:blipFill>
          <a:blip r:embed="rId6" cstate="print"/>
          <a:srcRect/>
          <a:stretch>
            <a:fillRect/>
          </a:stretch>
        </p:blipFill>
        <p:spPr bwMode="auto">
          <a:xfrm>
            <a:off x="0" y="3857628"/>
            <a:ext cx="2143140" cy="2826119"/>
          </a:xfrm>
          <a:prstGeom prst="rect">
            <a:avLst/>
          </a:prstGeom>
          <a:noFill/>
        </p:spPr>
      </p:pic>
      <p:pic>
        <p:nvPicPr>
          <p:cNvPr id="47110" name="Picture 6" descr="http://s.flip.kz/prod/219/218081_550.jpg"/>
          <p:cNvPicPr>
            <a:picLocks noChangeAspect="1" noChangeArrowheads="1"/>
          </p:cNvPicPr>
          <p:nvPr/>
        </p:nvPicPr>
        <p:blipFill>
          <a:blip r:embed="rId7"/>
          <a:srcRect/>
          <a:stretch>
            <a:fillRect/>
          </a:stretch>
        </p:blipFill>
        <p:spPr bwMode="auto">
          <a:xfrm>
            <a:off x="4786314" y="4138354"/>
            <a:ext cx="1928826" cy="271964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939916"/>
          </a:xfrm>
        </p:spPr>
        <p:txBody>
          <a:bodyPr>
            <a:normAutofit fontScale="90000"/>
          </a:bodyPr>
          <a:lstStyle/>
          <a:p>
            <a:r>
              <a:rPr lang="en-US" sz="2700" dirty="0" smtClean="0"/>
              <a:t>II. </a:t>
            </a:r>
            <a:r>
              <a:rPr lang="en-US" sz="2700" i="1" dirty="0" err="1" smtClean="0"/>
              <a:t>Prenez</a:t>
            </a:r>
            <a:r>
              <a:rPr lang="en-US" sz="2700" i="1" dirty="0" smtClean="0"/>
              <a:t> part au </a:t>
            </a:r>
            <a:r>
              <a:rPr lang="en-US" sz="2700" i="1" dirty="0" err="1" smtClean="0"/>
              <a:t>sondage</a:t>
            </a:r>
            <a:r>
              <a:rPr lang="en-US" sz="2700" i="1" dirty="0" smtClean="0"/>
              <a:t> </a:t>
            </a:r>
            <a:r>
              <a:rPr lang="en-US" sz="2700" i="1" dirty="0" err="1" smtClean="0"/>
              <a:t>téléphonique</a:t>
            </a:r>
            <a:r>
              <a:rPr lang="en-US" sz="2700" i="1" dirty="0" smtClean="0"/>
              <a:t>. </a:t>
            </a:r>
            <a:r>
              <a:rPr lang="en-US" sz="2700" i="1" dirty="0" err="1" smtClean="0"/>
              <a:t>Vous</a:t>
            </a:r>
            <a:r>
              <a:rPr lang="en-US" sz="2700" i="1" dirty="0" smtClean="0"/>
              <a:t> </a:t>
            </a:r>
            <a:r>
              <a:rPr lang="en-US" sz="2700" i="1" dirty="0" err="1" smtClean="0"/>
              <a:t>devez</a:t>
            </a:r>
            <a:r>
              <a:rPr lang="en-US" sz="2700" i="1" dirty="0" smtClean="0"/>
              <a:t> </a:t>
            </a:r>
            <a:r>
              <a:rPr lang="en-US" sz="2700" i="1" dirty="0" err="1" smtClean="0"/>
              <a:t>répondre</a:t>
            </a:r>
            <a:r>
              <a:rPr lang="en-US" sz="2700" i="1" dirty="0" smtClean="0"/>
              <a:t> à 6 questions. </a:t>
            </a:r>
            <a:r>
              <a:rPr lang="en-US" sz="2700" i="1" dirty="0" err="1" smtClean="0"/>
              <a:t>Vos</a:t>
            </a:r>
            <a:r>
              <a:rPr lang="en-US" sz="2700" i="1" dirty="0" smtClean="0"/>
              <a:t> </a:t>
            </a:r>
            <a:r>
              <a:rPr lang="en-US" sz="2700" i="1" dirty="0" err="1" smtClean="0"/>
              <a:t>réponses</a:t>
            </a:r>
            <a:r>
              <a:rPr lang="en-US" sz="2700" i="1" dirty="0" smtClean="0"/>
              <a:t> </a:t>
            </a:r>
            <a:r>
              <a:rPr lang="en-US" sz="2700" i="1" dirty="0" err="1" smtClean="0"/>
              <a:t>doivent</a:t>
            </a:r>
            <a:r>
              <a:rPr lang="en-US" sz="2700" i="1" dirty="0" smtClean="0"/>
              <a:t> </a:t>
            </a:r>
            <a:r>
              <a:rPr lang="en-US" sz="2700" i="1" dirty="0" err="1" smtClean="0"/>
              <a:t>être</a:t>
            </a:r>
            <a:r>
              <a:rPr lang="en-US" sz="2700" i="1" dirty="0" smtClean="0"/>
              <a:t> </a:t>
            </a:r>
            <a:r>
              <a:rPr lang="en-US" sz="2700" i="1" dirty="0" err="1" smtClean="0"/>
              <a:t>détaillées</a:t>
            </a:r>
            <a:r>
              <a:rPr lang="en-US" sz="2700" i="1" dirty="0" smtClean="0"/>
              <a:t>. La </a:t>
            </a:r>
            <a:r>
              <a:rPr lang="en-US" sz="2700" i="1" dirty="0" err="1" smtClean="0"/>
              <a:t>réponse</a:t>
            </a:r>
            <a:r>
              <a:rPr lang="en-US" sz="2700" i="1" dirty="0" smtClean="0"/>
              <a:t> à </a:t>
            </a:r>
            <a:r>
              <a:rPr lang="en-US" sz="2700" i="1" dirty="0" err="1" smtClean="0"/>
              <a:t>chaque</a:t>
            </a:r>
            <a:r>
              <a:rPr lang="en-US" sz="2700" i="1" dirty="0" smtClean="0"/>
              <a:t> question ne </a:t>
            </a:r>
            <a:r>
              <a:rPr lang="en-US" sz="2700" i="1" dirty="0" err="1" smtClean="0"/>
              <a:t>doit</a:t>
            </a:r>
            <a:r>
              <a:rPr lang="en-US" sz="2700" i="1" dirty="0" smtClean="0"/>
              <a:t> pas </a:t>
            </a:r>
            <a:r>
              <a:rPr lang="en-US" sz="2700" i="1" dirty="0" err="1" smtClean="0"/>
              <a:t>durer</a:t>
            </a:r>
            <a:r>
              <a:rPr lang="en-US" sz="2700" i="1" dirty="0" smtClean="0"/>
              <a:t> plus de 60 </a:t>
            </a:r>
            <a:r>
              <a:rPr lang="en-US" sz="2700" i="1" dirty="0" err="1" smtClean="0"/>
              <a:t>secondes</a:t>
            </a:r>
            <a:r>
              <a:rPr lang="en-US" sz="2700" i="1" dirty="0" smtClean="0"/>
              <a:t>.</a:t>
            </a:r>
            <a:r>
              <a:rPr lang="ru-RU" dirty="0" smtClean="0"/>
              <a:t/>
            </a:r>
            <a:br>
              <a:rPr lang="ru-RU" dirty="0" smtClean="0"/>
            </a:br>
            <a:r>
              <a:rPr lang="en-US" dirty="0" smtClean="0"/>
              <a:t> </a:t>
            </a:r>
            <a:r>
              <a:rPr lang="ru-RU" dirty="0" smtClean="0"/>
              <a:t/>
            </a:r>
            <a:br>
              <a:rPr lang="ru-RU" dirty="0" smtClean="0"/>
            </a:br>
            <a:endParaRPr lang="ru-RU" dirty="0"/>
          </a:p>
        </p:txBody>
      </p:sp>
      <p:sp>
        <p:nvSpPr>
          <p:cNvPr id="3" name="Содержимое 2"/>
          <p:cNvSpPr>
            <a:spLocks noGrp="1"/>
          </p:cNvSpPr>
          <p:nvPr>
            <p:ph idx="1"/>
          </p:nvPr>
        </p:nvSpPr>
        <p:spPr>
          <a:xfrm>
            <a:off x="0" y="1214422"/>
            <a:ext cx="9144000" cy="5857916"/>
          </a:xfrm>
        </p:spPr>
        <p:txBody>
          <a:bodyPr>
            <a:normAutofit fontScale="55000" lnSpcReduction="20000"/>
          </a:bodyPr>
          <a:lstStyle/>
          <a:p>
            <a:pPr>
              <a:buNone/>
            </a:pPr>
            <a:endParaRPr lang="ru-RU" dirty="0" smtClean="0"/>
          </a:p>
          <a:p>
            <a:pPr>
              <a:buNone/>
            </a:pPr>
            <a:r>
              <a:rPr lang="en-US" b="1" dirty="0" err="1" smtClean="0"/>
              <a:t>Autorépondeur</a:t>
            </a:r>
            <a:r>
              <a:rPr lang="en-US" b="1" dirty="0" smtClean="0"/>
              <a:t>:</a:t>
            </a:r>
            <a:r>
              <a:rPr lang="en-US" dirty="0" smtClean="0"/>
              <a:t> Bonjour. </a:t>
            </a:r>
            <a:r>
              <a:rPr lang="en-US" dirty="0" err="1" smtClean="0"/>
              <a:t>C’est</a:t>
            </a:r>
            <a:r>
              <a:rPr lang="en-US" dirty="0" smtClean="0"/>
              <a:t> </a:t>
            </a:r>
            <a:r>
              <a:rPr lang="en-US" dirty="0" err="1" smtClean="0"/>
              <a:t>l’autorépondeur</a:t>
            </a:r>
            <a:r>
              <a:rPr lang="en-US" dirty="0" smtClean="0"/>
              <a:t> du club </a:t>
            </a:r>
            <a:r>
              <a:rPr lang="en-US" dirty="0" err="1" smtClean="0"/>
              <a:t>spotif</a:t>
            </a:r>
            <a:r>
              <a:rPr lang="en-US" dirty="0" smtClean="0"/>
              <a:t> Dauphin. Nous </a:t>
            </a:r>
            <a:r>
              <a:rPr lang="en-US" dirty="0" err="1" smtClean="0"/>
              <a:t>serions</a:t>
            </a:r>
            <a:r>
              <a:rPr lang="en-US" dirty="0" smtClean="0"/>
              <a:t> </a:t>
            </a:r>
            <a:r>
              <a:rPr lang="en-US" dirty="0" err="1" smtClean="0"/>
              <a:t>très</a:t>
            </a:r>
            <a:r>
              <a:rPr lang="en-US" dirty="0" smtClean="0"/>
              <a:t> </a:t>
            </a:r>
            <a:r>
              <a:rPr lang="en-US" dirty="0" err="1" smtClean="0"/>
              <a:t>reconnaissants</a:t>
            </a:r>
            <a:r>
              <a:rPr lang="en-US" dirty="0" smtClean="0"/>
              <a:t> </a:t>
            </a:r>
            <a:r>
              <a:rPr lang="en-US" dirty="0" err="1" smtClean="0"/>
              <a:t>si</a:t>
            </a:r>
            <a:r>
              <a:rPr lang="en-US" dirty="0" smtClean="0"/>
              <a:t> </a:t>
            </a:r>
            <a:r>
              <a:rPr lang="en-US" dirty="0" err="1" smtClean="0"/>
              <a:t>vous</a:t>
            </a:r>
            <a:r>
              <a:rPr lang="en-US" dirty="0" smtClean="0"/>
              <a:t> </a:t>
            </a:r>
            <a:r>
              <a:rPr lang="en-US" dirty="0" err="1" smtClean="0"/>
              <a:t>preniez</a:t>
            </a:r>
            <a:r>
              <a:rPr lang="en-US" dirty="0" smtClean="0"/>
              <a:t> part à </a:t>
            </a:r>
            <a:r>
              <a:rPr lang="en-US" dirty="0" err="1" smtClean="0"/>
              <a:t>notre</a:t>
            </a:r>
            <a:r>
              <a:rPr lang="en-US" dirty="0" smtClean="0"/>
              <a:t> </a:t>
            </a:r>
            <a:r>
              <a:rPr lang="en-US" dirty="0" err="1" smtClean="0"/>
              <a:t>sondage</a:t>
            </a:r>
            <a:r>
              <a:rPr lang="en-US" dirty="0" smtClean="0"/>
              <a:t> et </a:t>
            </a:r>
            <a:r>
              <a:rPr lang="en-US" dirty="0" err="1" smtClean="0"/>
              <a:t>répondiez</a:t>
            </a:r>
            <a:r>
              <a:rPr lang="en-US" dirty="0" smtClean="0"/>
              <a:t> à 6 questions. Nous </a:t>
            </a:r>
            <a:r>
              <a:rPr lang="en-US" dirty="0" err="1" smtClean="0"/>
              <a:t>aimerions</a:t>
            </a:r>
            <a:r>
              <a:rPr lang="en-US" dirty="0" smtClean="0"/>
              <a:t> savoir </a:t>
            </a:r>
            <a:r>
              <a:rPr lang="en-US" dirty="0" err="1" smtClean="0"/>
              <a:t>ce</a:t>
            </a:r>
            <a:r>
              <a:rPr lang="en-US" dirty="0" smtClean="0"/>
              <a:t> </a:t>
            </a:r>
            <a:r>
              <a:rPr lang="en-US" dirty="0" err="1" smtClean="0"/>
              <a:t>que</a:t>
            </a:r>
            <a:r>
              <a:rPr lang="en-US" dirty="0" smtClean="0"/>
              <a:t> les gens de </a:t>
            </a:r>
            <a:r>
              <a:rPr lang="en-US" dirty="0" err="1" smtClean="0"/>
              <a:t>notre</a:t>
            </a:r>
            <a:r>
              <a:rPr lang="en-US" dirty="0" smtClean="0"/>
              <a:t> </a:t>
            </a:r>
            <a:r>
              <a:rPr lang="en-US" dirty="0" err="1" smtClean="0"/>
              <a:t>région</a:t>
            </a:r>
            <a:r>
              <a:rPr lang="en-US" dirty="0" smtClean="0"/>
              <a:t> </a:t>
            </a:r>
            <a:r>
              <a:rPr lang="en-US" dirty="0" err="1" smtClean="0"/>
              <a:t>pensent</a:t>
            </a:r>
            <a:r>
              <a:rPr lang="en-US" dirty="0" smtClean="0"/>
              <a:t> des </a:t>
            </a:r>
            <a:r>
              <a:rPr lang="en-US" dirty="0" err="1" smtClean="0"/>
              <a:t>pratiques</a:t>
            </a:r>
            <a:r>
              <a:rPr lang="en-US" dirty="0" smtClean="0"/>
              <a:t> </a:t>
            </a:r>
            <a:r>
              <a:rPr lang="en-US" dirty="0" err="1" smtClean="0"/>
              <a:t>sportives</a:t>
            </a:r>
            <a:r>
              <a:rPr lang="en-US" dirty="0" smtClean="0"/>
              <a:t>. Le </a:t>
            </a:r>
            <a:r>
              <a:rPr lang="en-US" dirty="0" err="1" smtClean="0"/>
              <a:t>sondage</a:t>
            </a:r>
            <a:r>
              <a:rPr lang="en-US" dirty="0" smtClean="0"/>
              <a:t> </a:t>
            </a:r>
            <a:r>
              <a:rPr lang="en-US" dirty="0" err="1" smtClean="0"/>
              <a:t>est</a:t>
            </a:r>
            <a:r>
              <a:rPr lang="en-US" dirty="0" smtClean="0"/>
              <a:t> </a:t>
            </a:r>
            <a:r>
              <a:rPr lang="en-US" dirty="0" err="1" smtClean="0"/>
              <a:t>anonyme</a:t>
            </a:r>
            <a:r>
              <a:rPr lang="en-US" dirty="0" smtClean="0"/>
              <a:t>, </a:t>
            </a:r>
            <a:r>
              <a:rPr lang="en-US" dirty="0" err="1" smtClean="0"/>
              <a:t>vous</a:t>
            </a:r>
            <a:r>
              <a:rPr lang="en-US" dirty="0" smtClean="0"/>
              <a:t> ne </a:t>
            </a:r>
            <a:r>
              <a:rPr lang="en-US" dirty="0" err="1" smtClean="0"/>
              <a:t>devez</a:t>
            </a:r>
            <a:r>
              <a:rPr lang="en-US" dirty="0" smtClean="0"/>
              <a:t> pas </a:t>
            </a:r>
            <a:r>
              <a:rPr lang="en-US" dirty="0" err="1" smtClean="0"/>
              <a:t>vous</a:t>
            </a:r>
            <a:r>
              <a:rPr lang="en-US" dirty="0" smtClean="0"/>
              <a:t> </a:t>
            </a:r>
            <a:r>
              <a:rPr lang="en-US" dirty="0" err="1" smtClean="0"/>
              <a:t>présenter</a:t>
            </a:r>
            <a:r>
              <a:rPr lang="en-US" dirty="0" smtClean="0"/>
              <a:t>. </a:t>
            </a:r>
            <a:r>
              <a:rPr lang="en-US" dirty="0" err="1" smtClean="0"/>
              <a:t>Alors</a:t>
            </a:r>
            <a:r>
              <a:rPr lang="en-US" dirty="0" smtClean="0"/>
              <a:t>, on commence.</a:t>
            </a:r>
            <a:endParaRPr lang="ru-RU" dirty="0" smtClean="0"/>
          </a:p>
          <a:p>
            <a:pPr>
              <a:buNone/>
            </a:pPr>
            <a:endParaRPr lang="ru-RU" dirty="0" smtClean="0"/>
          </a:p>
          <a:p>
            <a:pPr>
              <a:buNone/>
            </a:pPr>
            <a:r>
              <a:rPr lang="en-US" b="1" dirty="0" err="1" smtClean="0"/>
              <a:t>Autorépondeur</a:t>
            </a:r>
            <a:r>
              <a:rPr lang="en-US" b="1" dirty="0" smtClean="0"/>
              <a:t>:</a:t>
            </a:r>
            <a:r>
              <a:rPr lang="en-US" dirty="0" smtClean="0"/>
              <a:t> </a:t>
            </a:r>
            <a:r>
              <a:rPr lang="en-US" dirty="0" err="1" smtClean="0"/>
              <a:t>Quel</a:t>
            </a:r>
            <a:r>
              <a:rPr lang="en-US" dirty="0" smtClean="0"/>
              <a:t> </a:t>
            </a:r>
            <a:r>
              <a:rPr lang="en-US" dirty="0" err="1" smtClean="0"/>
              <a:t>âge</a:t>
            </a:r>
            <a:r>
              <a:rPr lang="en-US" dirty="0" smtClean="0"/>
              <a:t> </a:t>
            </a:r>
            <a:r>
              <a:rPr lang="en-US" dirty="0" err="1" smtClean="0"/>
              <a:t>avez-vous</a:t>
            </a:r>
            <a:r>
              <a:rPr lang="en-US" dirty="0" smtClean="0"/>
              <a:t>?</a:t>
            </a:r>
            <a:endParaRPr lang="ru-RU" dirty="0" smtClean="0"/>
          </a:p>
          <a:p>
            <a:pPr>
              <a:buNone/>
            </a:pPr>
            <a:r>
              <a:rPr lang="en-US" b="1" dirty="0" err="1" smtClean="0"/>
              <a:t>Élève</a:t>
            </a:r>
            <a:r>
              <a:rPr lang="en-US" b="1" dirty="0" smtClean="0"/>
              <a:t>:</a:t>
            </a:r>
            <a:r>
              <a:rPr lang="en-US" dirty="0" smtClean="0"/>
              <a:t> ________________________</a:t>
            </a:r>
            <a:endParaRPr lang="ru-RU" dirty="0" smtClean="0"/>
          </a:p>
          <a:p>
            <a:pPr>
              <a:buNone/>
            </a:pPr>
            <a:r>
              <a:rPr lang="en-US" b="1" dirty="0" smtClean="0"/>
              <a:t>Electronic assistant:</a:t>
            </a:r>
            <a:r>
              <a:rPr lang="en-US" dirty="0" smtClean="0"/>
              <a:t> </a:t>
            </a:r>
            <a:r>
              <a:rPr lang="en-US" dirty="0" err="1" smtClean="0"/>
              <a:t>Combien</a:t>
            </a:r>
            <a:r>
              <a:rPr lang="en-US" dirty="0" smtClean="0"/>
              <a:t> de </a:t>
            </a:r>
            <a:r>
              <a:rPr lang="en-US" dirty="0" err="1" smtClean="0"/>
              <a:t>fois</a:t>
            </a:r>
            <a:r>
              <a:rPr lang="en-US" dirty="0" smtClean="0"/>
              <a:t> par </a:t>
            </a:r>
            <a:r>
              <a:rPr lang="en-US" dirty="0" err="1" smtClean="0"/>
              <a:t>semaine</a:t>
            </a:r>
            <a:r>
              <a:rPr lang="en-US" dirty="0" smtClean="0"/>
              <a:t> </a:t>
            </a:r>
            <a:r>
              <a:rPr lang="en-US" dirty="0" err="1" smtClean="0"/>
              <a:t>faites-vous</a:t>
            </a:r>
            <a:r>
              <a:rPr lang="en-US" dirty="0" smtClean="0"/>
              <a:t> du sport?</a:t>
            </a:r>
            <a:endParaRPr lang="ru-RU" dirty="0" smtClean="0"/>
          </a:p>
          <a:p>
            <a:pPr>
              <a:buNone/>
            </a:pPr>
            <a:r>
              <a:rPr lang="en-US" b="1" dirty="0" err="1" smtClean="0"/>
              <a:t>Élève</a:t>
            </a:r>
            <a:r>
              <a:rPr lang="en-US" b="1" dirty="0" smtClean="0"/>
              <a:t>:</a:t>
            </a:r>
            <a:r>
              <a:rPr lang="en-US" dirty="0" smtClean="0"/>
              <a:t>_________________________</a:t>
            </a:r>
            <a:endParaRPr lang="ru-RU" dirty="0" smtClean="0"/>
          </a:p>
          <a:p>
            <a:pPr>
              <a:buNone/>
            </a:pPr>
            <a:r>
              <a:rPr lang="en-US" b="1" dirty="0" err="1" smtClean="0"/>
              <a:t>Autorépondeur</a:t>
            </a:r>
            <a:r>
              <a:rPr lang="en-US" b="1" dirty="0" smtClean="0"/>
              <a:t>:</a:t>
            </a:r>
            <a:r>
              <a:rPr lang="en-US" dirty="0" smtClean="0"/>
              <a:t> </a:t>
            </a:r>
            <a:r>
              <a:rPr lang="en-US" dirty="0" err="1" smtClean="0"/>
              <a:t>Quel</a:t>
            </a:r>
            <a:r>
              <a:rPr lang="en-US" dirty="0" smtClean="0"/>
              <a:t> sport </a:t>
            </a:r>
            <a:r>
              <a:rPr lang="en-US" dirty="0" err="1" smtClean="0"/>
              <a:t>d’après</a:t>
            </a:r>
            <a:r>
              <a:rPr lang="en-US" dirty="0" smtClean="0"/>
              <a:t> </a:t>
            </a:r>
            <a:r>
              <a:rPr lang="en-US" dirty="0" err="1" smtClean="0"/>
              <a:t>vous</a:t>
            </a:r>
            <a:r>
              <a:rPr lang="en-US" dirty="0" smtClean="0"/>
              <a:t> </a:t>
            </a:r>
            <a:r>
              <a:rPr lang="en-US" dirty="0" err="1" smtClean="0"/>
              <a:t>est</a:t>
            </a:r>
            <a:r>
              <a:rPr lang="en-US" dirty="0" smtClean="0"/>
              <a:t> le plus </a:t>
            </a:r>
            <a:r>
              <a:rPr lang="en-US" dirty="0" err="1" smtClean="0"/>
              <a:t>populaire</a:t>
            </a:r>
            <a:r>
              <a:rPr lang="en-US" dirty="0" smtClean="0"/>
              <a:t> </a:t>
            </a:r>
            <a:r>
              <a:rPr lang="en-US" dirty="0" err="1" smtClean="0"/>
              <a:t>parmi</a:t>
            </a:r>
            <a:r>
              <a:rPr lang="en-US" dirty="0" smtClean="0"/>
              <a:t> les </a:t>
            </a:r>
            <a:r>
              <a:rPr lang="en-US" dirty="0" err="1" smtClean="0"/>
              <a:t>jeunes</a:t>
            </a:r>
            <a:r>
              <a:rPr lang="en-US" dirty="0" smtClean="0"/>
              <a:t> de </a:t>
            </a:r>
            <a:r>
              <a:rPr lang="en-US" dirty="0" err="1" smtClean="0"/>
              <a:t>notre</a:t>
            </a:r>
            <a:r>
              <a:rPr lang="en-US" dirty="0" smtClean="0"/>
              <a:t> </a:t>
            </a:r>
            <a:r>
              <a:rPr lang="en-US" dirty="0" err="1" smtClean="0"/>
              <a:t>région</a:t>
            </a:r>
            <a:r>
              <a:rPr lang="en-US" dirty="0" smtClean="0"/>
              <a:t> ?</a:t>
            </a:r>
            <a:endParaRPr lang="ru-RU" dirty="0" smtClean="0"/>
          </a:p>
          <a:p>
            <a:pPr>
              <a:buNone/>
            </a:pPr>
            <a:r>
              <a:rPr lang="en-US" b="1" dirty="0" err="1" smtClean="0"/>
              <a:t>Élève</a:t>
            </a:r>
            <a:r>
              <a:rPr lang="en-US" b="1" dirty="0" smtClean="0"/>
              <a:t>:</a:t>
            </a:r>
            <a:r>
              <a:rPr lang="en-US" dirty="0" smtClean="0"/>
              <a:t> ________________________</a:t>
            </a:r>
            <a:endParaRPr lang="ru-RU" dirty="0" smtClean="0"/>
          </a:p>
          <a:p>
            <a:pPr>
              <a:buNone/>
            </a:pPr>
            <a:r>
              <a:rPr lang="en-US" b="1" dirty="0" err="1" smtClean="0"/>
              <a:t>Autorépondeur</a:t>
            </a:r>
            <a:r>
              <a:rPr lang="en-US" b="1" dirty="0" smtClean="0"/>
              <a:t>:</a:t>
            </a:r>
            <a:r>
              <a:rPr lang="en-US" dirty="0" smtClean="0"/>
              <a:t> </a:t>
            </a:r>
            <a:r>
              <a:rPr lang="en-US" dirty="0" err="1" smtClean="0"/>
              <a:t>Quelles</a:t>
            </a:r>
            <a:r>
              <a:rPr lang="en-US" dirty="0" smtClean="0"/>
              <a:t> installations </a:t>
            </a:r>
            <a:r>
              <a:rPr lang="en-US" dirty="0" err="1" smtClean="0"/>
              <a:t>sportives</a:t>
            </a:r>
            <a:r>
              <a:rPr lang="en-US" dirty="0" smtClean="0"/>
              <a:t> y a-t-</a:t>
            </a:r>
            <a:r>
              <a:rPr lang="en-US" dirty="0" err="1" smtClean="0"/>
              <a:t>il</a:t>
            </a:r>
            <a:r>
              <a:rPr lang="en-US" dirty="0" smtClean="0"/>
              <a:t> </a:t>
            </a:r>
            <a:r>
              <a:rPr lang="en-US" dirty="0" err="1" smtClean="0"/>
              <a:t>dans</a:t>
            </a:r>
            <a:r>
              <a:rPr lang="en-US" dirty="0" smtClean="0"/>
              <a:t> </a:t>
            </a:r>
            <a:r>
              <a:rPr lang="en-US" dirty="0" err="1" smtClean="0"/>
              <a:t>votre</a:t>
            </a:r>
            <a:r>
              <a:rPr lang="en-US" dirty="0" smtClean="0"/>
              <a:t> </a:t>
            </a:r>
            <a:r>
              <a:rPr lang="en-US" dirty="0" err="1" smtClean="0"/>
              <a:t>région</a:t>
            </a:r>
            <a:r>
              <a:rPr lang="en-US" dirty="0" smtClean="0"/>
              <a:t> ?</a:t>
            </a:r>
            <a:endParaRPr lang="ru-RU" dirty="0" smtClean="0"/>
          </a:p>
          <a:p>
            <a:pPr>
              <a:buNone/>
            </a:pPr>
            <a:r>
              <a:rPr lang="en-US" b="1" dirty="0" err="1" smtClean="0"/>
              <a:t>Élève</a:t>
            </a:r>
            <a:r>
              <a:rPr lang="en-US" b="1" dirty="0" smtClean="0"/>
              <a:t>:</a:t>
            </a:r>
            <a:r>
              <a:rPr lang="en-US" dirty="0" smtClean="0"/>
              <a:t> ________________________</a:t>
            </a:r>
            <a:endParaRPr lang="ru-RU" dirty="0" smtClean="0"/>
          </a:p>
          <a:p>
            <a:pPr>
              <a:buNone/>
            </a:pPr>
            <a:r>
              <a:rPr lang="en-US" b="1" dirty="0" err="1" smtClean="0"/>
              <a:t>Autorépondeur</a:t>
            </a:r>
            <a:r>
              <a:rPr lang="en-US" b="1" dirty="0" smtClean="0"/>
              <a:t>:</a:t>
            </a:r>
            <a:r>
              <a:rPr lang="en-US" dirty="0" smtClean="0"/>
              <a:t> </a:t>
            </a:r>
            <a:r>
              <a:rPr lang="en-US" dirty="0" err="1" smtClean="0"/>
              <a:t>Pourquoi</a:t>
            </a:r>
            <a:r>
              <a:rPr lang="en-US" dirty="0" smtClean="0"/>
              <a:t> </a:t>
            </a:r>
            <a:r>
              <a:rPr lang="en-US" dirty="0" err="1" smtClean="0"/>
              <a:t>d’après</a:t>
            </a:r>
            <a:r>
              <a:rPr lang="en-US" dirty="0" smtClean="0"/>
              <a:t> </a:t>
            </a:r>
            <a:r>
              <a:rPr lang="en-US" dirty="0" err="1" smtClean="0"/>
              <a:t>vous</a:t>
            </a:r>
            <a:r>
              <a:rPr lang="en-US" dirty="0" smtClean="0"/>
              <a:t> </a:t>
            </a:r>
            <a:r>
              <a:rPr lang="en-US" dirty="0" err="1" smtClean="0"/>
              <a:t>il</a:t>
            </a:r>
            <a:r>
              <a:rPr lang="en-US" dirty="0" smtClean="0"/>
              <a:t> </a:t>
            </a:r>
            <a:r>
              <a:rPr lang="en-US" dirty="0" err="1" smtClean="0"/>
              <a:t>faut</a:t>
            </a:r>
            <a:r>
              <a:rPr lang="en-US" dirty="0" smtClean="0"/>
              <a:t> </a:t>
            </a:r>
            <a:r>
              <a:rPr lang="en-US" dirty="0" err="1" smtClean="0"/>
              <a:t>toujours</a:t>
            </a:r>
            <a:r>
              <a:rPr lang="en-US" dirty="0" smtClean="0"/>
              <a:t> </a:t>
            </a:r>
            <a:r>
              <a:rPr lang="en-US" dirty="0" err="1" smtClean="0"/>
              <a:t>être</a:t>
            </a:r>
            <a:r>
              <a:rPr lang="en-US" dirty="0" smtClean="0"/>
              <a:t> en </a:t>
            </a:r>
            <a:r>
              <a:rPr lang="en-US" dirty="0" err="1" smtClean="0"/>
              <a:t>une</a:t>
            </a:r>
            <a:r>
              <a:rPr lang="en-US" dirty="0" smtClean="0"/>
              <a:t> </a:t>
            </a:r>
            <a:r>
              <a:rPr lang="en-US" dirty="0" err="1" smtClean="0"/>
              <a:t>bonne</a:t>
            </a:r>
            <a:r>
              <a:rPr lang="en-US" dirty="0" smtClean="0"/>
              <a:t> </a:t>
            </a:r>
            <a:r>
              <a:rPr lang="en-US" dirty="0" err="1" smtClean="0"/>
              <a:t>forme</a:t>
            </a:r>
            <a:r>
              <a:rPr lang="en-US" dirty="0" smtClean="0"/>
              <a:t> physique ?</a:t>
            </a:r>
            <a:endParaRPr lang="ru-RU" dirty="0" smtClean="0"/>
          </a:p>
          <a:p>
            <a:pPr>
              <a:buNone/>
            </a:pPr>
            <a:r>
              <a:rPr lang="en-US" b="1" dirty="0" err="1" smtClean="0"/>
              <a:t>Élève</a:t>
            </a:r>
            <a:r>
              <a:rPr lang="en-US" b="1" dirty="0" smtClean="0"/>
              <a:t>:</a:t>
            </a:r>
            <a:r>
              <a:rPr lang="en-US" dirty="0" smtClean="0"/>
              <a:t> ________________________</a:t>
            </a:r>
            <a:endParaRPr lang="ru-RU" dirty="0" smtClean="0"/>
          </a:p>
          <a:p>
            <a:pPr>
              <a:buNone/>
            </a:pPr>
            <a:r>
              <a:rPr lang="en-US" b="1" dirty="0" err="1" smtClean="0"/>
              <a:t>Autorépondeur</a:t>
            </a:r>
            <a:r>
              <a:rPr lang="en-US" b="1" dirty="0" smtClean="0"/>
              <a:t>:</a:t>
            </a:r>
            <a:r>
              <a:rPr lang="en-US" dirty="0" smtClean="0"/>
              <a:t> </a:t>
            </a:r>
            <a:r>
              <a:rPr lang="en-US" dirty="0" err="1" smtClean="0"/>
              <a:t>Quel</a:t>
            </a:r>
            <a:r>
              <a:rPr lang="en-US" dirty="0" smtClean="0"/>
              <a:t> </a:t>
            </a:r>
            <a:r>
              <a:rPr lang="en-US" dirty="0" err="1" smtClean="0"/>
              <a:t>conseil</a:t>
            </a:r>
            <a:r>
              <a:rPr lang="en-US" dirty="0" smtClean="0"/>
              <a:t> </a:t>
            </a:r>
            <a:r>
              <a:rPr lang="en-US" dirty="0" err="1" smtClean="0"/>
              <a:t>donneriez-vous</a:t>
            </a:r>
            <a:r>
              <a:rPr lang="en-US" dirty="0" smtClean="0"/>
              <a:t> à </a:t>
            </a:r>
            <a:r>
              <a:rPr lang="en-US" dirty="0" err="1" smtClean="0"/>
              <a:t>quelqu’un</a:t>
            </a:r>
            <a:r>
              <a:rPr lang="en-US" dirty="0" smtClean="0"/>
              <a:t> qui </a:t>
            </a:r>
            <a:r>
              <a:rPr lang="en-US" dirty="0" err="1" smtClean="0"/>
              <a:t>veuille</a:t>
            </a:r>
            <a:r>
              <a:rPr lang="en-US" dirty="0" smtClean="0"/>
              <a:t> </a:t>
            </a:r>
            <a:r>
              <a:rPr lang="en-US" dirty="0" err="1" smtClean="0"/>
              <a:t>être</a:t>
            </a:r>
            <a:r>
              <a:rPr lang="en-US" dirty="0" smtClean="0"/>
              <a:t> en </a:t>
            </a:r>
            <a:r>
              <a:rPr lang="en-US" dirty="0" err="1" smtClean="0"/>
              <a:t>une</a:t>
            </a:r>
            <a:r>
              <a:rPr lang="en-US" dirty="0" smtClean="0"/>
              <a:t> </a:t>
            </a:r>
            <a:r>
              <a:rPr lang="en-US" dirty="0" err="1" smtClean="0"/>
              <a:t>bonne</a:t>
            </a:r>
            <a:r>
              <a:rPr lang="en-US" dirty="0" smtClean="0"/>
              <a:t> </a:t>
            </a:r>
            <a:r>
              <a:rPr lang="en-US" dirty="0" err="1" smtClean="0"/>
              <a:t>forme</a:t>
            </a:r>
            <a:r>
              <a:rPr lang="en-US" dirty="0" smtClean="0"/>
              <a:t> physique ?</a:t>
            </a:r>
            <a:endParaRPr lang="ru-RU" dirty="0" smtClean="0"/>
          </a:p>
          <a:p>
            <a:pPr>
              <a:buNone/>
            </a:pPr>
            <a:r>
              <a:rPr lang="en-US" b="1" dirty="0" err="1" smtClean="0"/>
              <a:t>Élève</a:t>
            </a:r>
            <a:r>
              <a:rPr lang="en-US" b="1" dirty="0" smtClean="0"/>
              <a:t>:</a:t>
            </a:r>
            <a:r>
              <a:rPr lang="en-US" dirty="0" smtClean="0"/>
              <a:t> ________________________</a:t>
            </a:r>
            <a:endParaRPr lang="ru-RU" dirty="0" smtClean="0"/>
          </a:p>
          <a:p>
            <a:pPr>
              <a:buNone/>
            </a:pPr>
            <a:r>
              <a:rPr lang="en-US" b="1" dirty="0" err="1" smtClean="0"/>
              <a:t>Autorépondeur</a:t>
            </a:r>
            <a:r>
              <a:rPr lang="en-US" b="1" dirty="0" smtClean="0"/>
              <a:t>:</a:t>
            </a:r>
            <a:r>
              <a:rPr lang="en-US" dirty="0" smtClean="0"/>
              <a:t> </a:t>
            </a:r>
            <a:r>
              <a:rPr lang="en-US" dirty="0" err="1" smtClean="0"/>
              <a:t>C’est</a:t>
            </a:r>
            <a:r>
              <a:rPr lang="en-US" dirty="0" smtClean="0"/>
              <a:t> tout. Le </a:t>
            </a:r>
            <a:r>
              <a:rPr lang="en-US" dirty="0" err="1" smtClean="0"/>
              <a:t>sondage</a:t>
            </a:r>
            <a:r>
              <a:rPr lang="en-US" dirty="0" smtClean="0"/>
              <a:t> </a:t>
            </a:r>
            <a:r>
              <a:rPr lang="en-US" dirty="0" err="1" smtClean="0"/>
              <a:t>est</a:t>
            </a:r>
            <a:r>
              <a:rPr lang="en-US" dirty="0" smtClean="0"/>
              <a:t> </a:t>
            </a:r>
            <a:r>
              <a:rPr lang="en-US" dirty="0" err="1" smtClean="0"/>
              <a:t>terminé</a:t>
            </a:r>
            <a:r>
              <a:rPr lang="en-US" dirty="0" smtClean="0"/>
              <a:t>. Merci pour </a:t>
            </a:r>
            <a:r>
              <a:rPr lang="en-US" dirty="0" err="1" smtClean="0"/>
              <a:t>votre</a:t>
            </a:r>
            <a:r>
              <a:rPr lang="en-US" dirty="0" smtClean="0"/>
              <a:t> collaboration.</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214422"/>
          </a:xfrm>
        </p:spPr>
        <p:txBody>
          <a:bodyPr>
            <a:normAutofit fontScale="90000"/>
          </a:bodyPr>
          <a:lstStyle/>
          <a:p>
            <a:r>
              <a:rPr lang="ru-RU" dirty="0" smtClean="0"/>
              <a:t>Критерии оценивания задания 2</a:t>
            </a:r>
            <a:br>
              <a:rPr lang="ru-RU" dirty="0" smtClean="0"/>
            </a:br>
            <a:r>
              <a:rPr lang="ru-RU" dirty="0" smtClean="0"/>
              <a:t>(6 баллов)</a:t>
            </a:r>
            <a:endParaRPr lang="ru-RU" dirty="0"/>
          </a:p>
        </p:txBody>
      </p:sp>
      <p:sp>
        <p:nvSpPr>
          <p:cNvPr id="3" name="Содержимое 2"/>
          <p:cNvSpPr>
            <a:spLocks noGrp="1"/>
          </p:cNvSpPr>
          <p:nvPr>
            <p:ph idx="1"/>
          </p:nvPr>
        </p:nvSpPr>
        <p:spPr>
          <a:xfrm>
            <a:off x="0" y="1071546"/>
            <a:ext cx="9144000" cy="5786454"/>
          </a:xfrm>
        </p:spPr>
        <p:txBody>
          <a:bodyPr>
            <a:normAutofit/>
          </a:bodyPr>
          <a:lstStyle/>
          <a:p>
            <a:pPr fontAlgn="base">
              <a:buNone/>
            </a:pPr>
            <a:r>
              <a:rPr lang="ru-RU" dirty="0" smtClean="0"/>
              <a:t>Временной лимит на каждый ответ — 40 секунд.</a:t>
            </a:r>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p:txBody>
      </p:sp>
      <p:graphicFrame>
        <p:nvGraphicFramePr>
          <p:cNvPr id="4" name="Таблица 3"/>
          <p:cNvGraphicFramePr>
            <a:graphicFrameLocks noGrp="1"/>
          </p:cNvGraphicFramePr>
          <p:nvPr/>
        </p:nvGraphicFramePr>
        <p:xfrm>
          <a:off x="0" y="2071679"/>
          <a:ext cx="9144000" cy="4776856"/>
        </p:xfrm>
        <a:graphic>
          <a:graphicData uri="http://schemas.openxmlformats.org/drawingml/2006/table">
            <a:tbl>
              <a:tblPr firstRow="1" bandRow="1">
                <a:tableStyleId>{5C22544A-7EE6-4342-B048-85BDC9FD1C3A}</a:tableStyleId>
              </a:tblPr>
              <a:tblGrid>
                <a:gridCol w="4572000"/>
                <a:gridCol w="4572000"/>
              </a:tblGrid>
              <a:tr h="7534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1 балл </a:t>
                      </a:r>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0 баллов  </a:t>
                      </a:r>
                    </a:p>
                    <a:p>
                      <a:endParaRPr lang="ru-RU" dirty="0"/>
                    </a:p>
                  </a:txBody>
                  <a:tcPr/>
                </a:tc>
              </a:tr>
              <a:tr h="3818535">
                <a:tc>
                  <a:txBody>
                    <a:bodyPr/>
                    <a:lstStyle/>
                    <a:p>
                      <a:pPr>
                        <a:buNone/>
                      </a:pPr>
                      <a:r>
                        <a:rPr lang="ru-RU" sz="2400" dirty="0" smtClean="0"/>
                        <a:t>Дан полный ответ </a:t>
                      </a:r>
                    </a:p>
                    <a:p>
                      <a:pPr>
                        <a:buNone/>
                      </a:pPr>
                      <a:r>
                        <a:rPr lang="ru-RU" sz="2400" dirty="0" smtClean="0"/>
                        <a:t>на поставленный вопрос; </a:t>
                      </a:r>
                    </a:p>
                    <a:p>
                      <a:pPr>
                        <a:buNone/>
                      </a:pPr>
                      <a:r>
                        <a:rPr lang="ru-RU" sz="2400" dirty="0" smtClean="0"/>
                        <a:t>допущенные отдельные </a:t>
                      </a:r>
                    </a:p>
                    <a:p>
                      <a:pPr>
                        <a:buNone/>
                      </a:pPr>
                      <a:r>
                        <a:rPr lang="ru-RU" sz="2400" dirty="0" smtClean="0"/>
                        <a:t>фонетические, лексические и </a:t>
                      </a:r>
                    </a:p>
                    <a:p>
                      <a:pPr>
                        <a:buNone/>
                      </a:pPr>
                      <a:r>
                        <a:rPr lang="ru-RU" sz="2400" dirty="0" smtClean="0"/>
                        <a:t>грамматические погрешности не затрудняют понимания </a:t>
                      </a:r>
                    </a:p>
                    <a:p>
                      <a:endParaRPr lang="ru-RU" dirty="0"/>
                    </a:p>
                  </a:txBody>
                  <a:tcPr/>
                </a:tc>
                <a:tc>
                  <a:txBody>
                    <a:bodyPr/>
                    <a:lstStyle/>
                    <a:p>
                      <a:pPr>
                        <a:buNone/>
                      </a:pPr>
                      <a:r>
                        <a:rPr lang="ru-RU" sz="2400" dirty="0" smtClean="0"/>
                        <a:t>Ответ на вопрос не дан, </a:t>
                      </a:r>
                    </a:p>
                    <a:p>
                      <a:pPr>
                        <a:buNone/>
                      </a:pPr>
                      <a:r>
                        <a:rPr lang="ru-RU" sz="2400" dirty="0" smtClean="0"/>
                        <a:t>ИЛИ ответ не соответствует </a:t>
                      </a:r>
                    </a:p>
                    <a:p>
                      <a:pPr>
                        <a:buNone/>
                      </a:pPr>
                      <a:r>
                        <a:rPr lang="ru-RU" sz="2400" dirty="0" smtClean="0"/>
                        <a:t>заданному вопросу, </a:t>
                      </a:r>
                    </a:p>
                    <a:p>
                      <a:pPr>
                        <a:buNone/>
                      </a:pPr>
                      <a:r>
                        <a:rPr lang="ru-RU" sz="2400" dirty="0" smtClean="0"/>
                        <a:t>ИЛИ ответ дан в виде слова </a:t>
                      </a:r>
                    </a:p>
                    <a:p>
                      <a:pPr>
                        <a:buNone/>
                      </a:pPr>
                      <a:r>
                        <a:rPr lang="ru-RU" sz="2400" dirty="0" smtClean="0"/>
                        <a:t>или словосочетания, </a:t>
                      </a:r>
                    </a:p>
                    <a:p>
                      <a:pPr>
                        <a:buNone/>
                      </a:pPr>
                      <a:r>
                        <a:rPr lang="ru-RU" sz="2400" dirty="0" smtClean="0"/>
                        <a:t>И/ИЛИ </a:t>
                      </a:r>
                    </a:p>
                    <a:p>
                      <a:pPr>
                        <a:buNone/>
                      </a:pPr>
                      <a:r>
                        <a:rPr lang="ru-RU" sz="2400" dirty="0" smtClean="0"/>
                        <a:t>допущены фонетические и </a:t>
                      </a:r>
                    </a:p>
                    <a:p>
                      <a:pPr>
                        <a:buNone/>
                      </a:pPr>
                      <a:r>
                        <a:rPr lang="ru-RU" sz="2400" dirty="0" smtClean="0"/>
                        <a:t>лексические и грамматические </a:t>
                      </a:r>
                    </a:p>
                    <a:p>
                      <a:pPr>
                        <a:buNone/>
                      </a:pPr>
                      <a:r>
                        <a:rPr lang="ru-RU" sz="2400" dirty="0" smtClean="0"/>
                        <a:t>ошибки, препятствующие пониманию ответа</a:t>
                      </a:r>
                    </a:p>
                    <a:p>
                      <a:endParaRPr lang="ru-RU" dirty="0"/>
                    </a:p>
                  </a:txBody>
                  <a:tcPr/>
                </a:tc>
              </a:tr>
            </a:tbl>
          </a:graphicData>
        </a:graphic>
      </p:graphicFrame>
      <p:sp>
        <p:nvSpPr>
          <p:cNvPr id="5" name="Прямоугольник 4"/>
          <p:cNvSpPr/>
          <p:nvPr/>
        </p:nvSpPr>
        <p:spPr>
          <a:xfrm>
            <a:off x="357158" y="1500174"/>
            <a:ext cx="8501122" cy="523220"/>
          </a:xfrm>
          <a:prstGeom prst="rect">
            <a:avLst/>
          </a:prstGeom>
        </p:spPr>
        <p:txBody>
          <a:bodyPr wrap="square">
            <a:spAutoFit/>
          </a:bodyPr>
          <a:lstStyle/>
          <a:p>
            <a:pPr algn="ctr">
              <a:buNone/>
            </a:pPr>
            <a:r>
              <a:rPr lang="ru-RU" sz="2800" dirty="0" smtClean="0"/>
              <a:t>Оценивается отдельно каждый из шести ответов.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1071570"/>
          </a:xfrm>
        </p:spPr>
        <p:txBody>
          <a:bodyPr>
            <a:normAutofit fontScale="90000"/>
          </a:bodyPr>
          <a:lstStyle/>
          <a:p>
            <a:r>
              <a:rPr lang="en-US" sz="3100" b="1" dirty="0" smtClean="0"/>
              <a:t>1. </a:t>
            </a:r>
            <a:r>
              <a:rPr lang="en-US" sz="3100" dirty="0" err="1" smtClean="0"/>
              <a:t>Vous</a:t>
            </a:r>
            <a:r>
              <a:rPr lang="en-US" sz="3100" dirty="0" smtClean="0"/>
              <a:t> </a:t>
            </a:r>
            <a:r>
              <a:rPr lang="en-US" sz="3100" dirty="0" err="1" smtClean="0"/>
              <a:t>allez</a:t>
            </a:r>
            <a:r>
              <a:rPr lang="en-US" sz="3100" dirty="0" smtClean="0"/>
              <a:t> </a:t>
            </a:r>
            <a:r>
              <a:rPr lang="en-US" sz="3100" dirty="0" err="1" smtClean="0"/>
              <a:t>parler</a:t>
            </a:r>
            <a:r>
              <a:rPr lang="en-US" sz="3100" dirty="0" smtClean="0"/>
              <a:t> de la </a:t>
            </a:r>
            <a:r>
              <a:rPr lang="en-US" sz="3100" dirty="0" err="1" smtClean="0"/>
              <a:t>photographie</a:t>
            </a:r>
            <a:r>
              <a:rPr lang="en-US" sz="3100" dirty="0" smtClean="0"/>
              <a:t>. </a:t>
            </a:r>
            <a:r>
              <a:rPr lang="ru-RU" sz="3100" dirty="0" smtClean="0"/>
              <a:t/>
            </a:r>
            <a:br>
              <a:rPr lang="ru-RU" sz="3100" dirty="0" smtClean="0"/>
            </a:br>
            <a:r>
              <a:rPr lang="en-US" sz="3100" dirty="0" err="1" smtClean="0"/>
              <a:t>Vous</a:t>
            </a:r>
            <a:r>
              <a:rPr lang="ru-RU" sz="3100" dirty="0" smtClean="0"/>
              <a:t> </a:t>
            </a:r>
            <a:r>
              <a:rPr lang="en-US" sz="3100" dirty="0" err="1" smtClean="0"/>
              <a:t>avez</a:t>
            </a:r>
            <a:r>
              <a:rPr lang="en-US" sz="3100" dirty="0" smtClean="0"/>
              <a:t> 1,5 minutes pour </a:t>
            </a:r>
            <a:r>
              <a:rPr lang="en-US" sz="3100" dirty="0" err="1" smtClean="0"/>
              <a:t>préparer</a:t>
            </a:r>
            <a:r>
              <a:rPr lang="en-US" sz="3100" dirty="0" smtClean="0"/>
              <a:t> </a:t>
            </a:r>
            <a:r>
              <a:rPr lang="en-US" sz="3100" dirty="0" err="1" smtClean="0"/>
              <a:t>votre</a:t>
            </a:r>
            <a:r>
              <a:rPr lang="en-US" sz="3100" dirty="0" smtClean="0"/>
              <a:t> exposé. </a:t>
            </a:r>
            <a:r>
              <a:rPr lang="ru-RU" sz="3100" dirty="0" smtClean="0"/>
              <a:t/>
            </a:r>
            <a:br>
              <a:rPr lang="ru-RU" sz="3100" dirty="0" smtClean="0"/>
            </a:br>
            <a:r>
              <a:rPr lang="ru-RU" sz="3100" dirty="0" err="1" smtClean="0"/>
              <a:t>Votre</a:t>
            </a:r>
            <a:r>
              <a:rPr lang="ru-RU" sz="3100" dirty="0" smtClean="0"/>
              <a:t> </a:t>
            </a:r>
            <a:r>
              <a:rPr lang="ru-RU" sz="3100" dirty="0" err="1" smtClean="0"/>
              <a:t>exposé</a:t>
            </a:r>
            <a:r>
              <a:rPr lang="ru-RU" sz="3100" dirty="0" smtClean="0"/>
              <a:t> </a:t>
            </a:r>
            <a:r>
              <a:rPr lang="ru-RU" sz="3100" dirty="0" err="1" smtClean="0"/>
              <a:t>doit</a:t>
            </a:r>
            <a:r>
              <a:rPr lang="ru-RU" sz="3100" dirty="0" smtClean="0"/>
              <a:t> </a:t>
            </a:r>
            <a:r>
              <a:rPr lang="ru-RU" sz="3100" dirty="0" err="1" smtClean="0"/>
              <a:t>durer</a:t>
            </a:r>
            <a:r>
              <a:rPr lang="ru-RU" sz="3100" dirty="0" smtClean="0"/>
              <a:t> 2 </a:t>
            </a:r>
            <a:r>
              <a:rPr lang="ru-RU" sz="3100" dirty="0" err="1" smtClean="0"/>
              <a:t>minutes</a:t>
            </a:r>
            <a:r>
              <a:rPr lang="ru-RU" sz="3100" dirty="0" smtClean="0"/>
              <a:t>.</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a:buNone/>
            </a:pPr>
            <a:endParaRPr lang="ru-RU" sz="2000" dirty="0" smtClean="0"/>
          </a:p>
          <a:p>
            <a:endParaRPr lang="ru-RU" dirty="0"/>
          </a:p>
        </p:txBody>
      </p:sp>
      <p:pic>
        <p:nvPicPr>
          <p:cNvPr id="4" name="Рисунок 3" descr="https://fr-oge.sdamgia.ru/get_file?id=8464"/>
          <p:cNvPicPr/>
          <p:nvPr/>
        </p:nvPicPr>
        <p:blipFill>
          <a:blip r:embed="rId2"/>
          <a:srcRect/>
          <a:stretch>
            <a:fillRect/>
          </a:stretch>
        </p:blipFill>
        <p:spPr bwMode="auto">
          <a:xfrm>
            <a:off x="4572000" y="2000240"/>
            <a:ext cx="4429156" cy="3929090"/>
          </a:xfrm>
          <a:prstGeom prst="rect">
            <a:avLst/>
          </a:prstGeom>
          <a:noFill/>
          <a:ln w="9525">
            <a:noFill/>
            <a:miter lim="800000"/>
            <a:headEnd/>
            <a:tailEnd/>
          </a:ln>
        </p:spPr>
      </p:pic>
      <p:sp>
        <p:nvSpPr>
          <p:cNvPr id="45057" name="Rectangle 1"/>
          <p:cNvSpPr>
            <a:spLocks noChangeArrowheads="1"/>
          </p:cNvSpPr>
          <p:nvPr/>
        </p:nvSpPr>
        <p:spPr bwMode="auto">
          <a:xfrm>
            <a:off x="0" y="1785926"/>
            <a:ext cx="4572000" cy="46782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5240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N’oubliez</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pas de dire:</a:t>
            </a:r>
            <a:endParaRPr kumimoji="0" lang="ru-RU"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152400" algn="l" defTabSz="914400" rtl="0" eaLnBrk="1" fontAlgn="base" latinLnBrk="0" hangingPunct="1">
              <a:lnSpc>
                <a:spcPct val="100000"/>
              </a:lnSpc>
              <a:spcBef>
                <a:spcPct val="0"/>
              </a:spcBef>
              <a:spcAft>
                <a:spcPct val="0"/>
              </a:spcAft>
              <a:buClrTx/>
              <a:buSzTx/>
              <a:buFontTx/>
              <a:buNone/>
              <a:tabLst/>
            </a:pP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pourquoi</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on fait des photos</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pourquoi</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aujourd’hui</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la </a:t>
            </a:r>
            <a:r>
              <a:rPr kumimoji="0" lang="en-US"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photographie</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est</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devenue</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plus </a:t>
            </a:r>
            <a:r>
              <a:rPr kumimoji="0" lang="en-US"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populaire</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qu’autrefois</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laquelle</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des photos </a:t>
            </a:r>
            <a:r>
              <a:rPr kumimoji="0" lang="en-US"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que</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vous</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avez</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prises</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en-US"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est</a:t>
            </a:r>
            <a:r>
              <a:rPr kumimoji="0" lang="en-US" sz="28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la plus </a:t>
            </a:r>
            <a:r>
              <a:rPr kumimoji="0" lang="en-US" sz="28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réussite</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15240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846158"/>
          </a:xfrm>
        </p:spPr>
        <p:txBody>
          <a:bodyPr>
            <a:noAutofit/>
          </a:bodyPr>
          <a:lstStyle/>
          <a:p>
            <a:r>
              <a:rPr lang="ru-RU" sz="3200" dirty="0" smtClean="0"/>
              <a:t>Критерии оценивания задания 3 </a:t>
            </a:r>
            <a:br>
              <a:rPr lang="ru-RU" sz="3200" dirty="0" smtClean="0"/>
            </a:br>
            <a:r>
              <a:rPr lang="ru-RU" sz="3200" dirty="0" smtClean="0"/>
              <a:t>(7 баллов) </a:t>
            </a:r>
            <a:br>
              <a:rPr lang="ru-RU" sz="3200" dirty="0" smtClean="0"/>
            </a:br>
            <a:r>
              <a:rPr lang="ru-RU" sz="3200" dirty="0" smtClean="0"/>
              <a:t>Решение коммуникативной задачи</a:t>
            </a:r>
            <a:br>
              <a:rPr lang="ru-RU" sz="3200" dirty="0" smtClean="0"/>
            </a:br>
            <a:endParaRPr lang="ru-RU" sz="3200" dirty="0"/>
          </a:p>
        </p:txBody>
      </p:sp>
      <p:sp>
        <p:nvSpPr>
          <p:cNvPr id="3" name="Содержимое 2"/>
          <p:cNvSpPr>
            <a:spLocks noGrp="1"/>
          </p:cNvSpPr>
          <p:nvPr>
            <p:ph idx="1"/>
          </p:nvPr>
        </p:nvSpPr>
        <p:spPr>
          <a:xfrm>
            <a:off x="0" y="1428736"/>
            <a:ext cx="9144000" cy="5429264"/>
          </a:xfrm>
        </p:spPr>
        <p:txBody>
          <a:bodyPr>
            <a:normAutofit/>
          </a:bodyPr>
          <a:lstStyle/>
          <a:p>
            <a:pPr>
              <a:buNone/>
            </a:pPr>
            <a:endParaRPr lang="ru-RU" dirty="0" smtClean="0"/>
          </a:p>
          <a:p>
            <a:pPr>
              <a:buNone/>
            </a:pPr>
            <a:endParaRPr lang="ru-RU" dirty="0" smtClean="0"/>
          </a:p>
        </p:txBody>
      </p:sp>
      <p:graphicFrame>
        <p:nvGraphicFramePr>
          <p:cNvPr id="4" name="Таблица 3"/>
          <p:cNvGraphicFramePr>
            <a:graphicFrameLocks noGrp="1"/>
          </p:cNvGraphicFramePr>
          <p:nvPr/>
        </p:nvGraphicFramePr>
        <p:xfrm>
          <a:off x="0" y="1571612"/>
          <a:ext cx="9144000" cy="5072098"/>
        </p:xfrm>
        <a:graphic>
          <a:graphicData uri="http://schemas.openxmlformats.org/drawingml/2006/table">
            <a:tbl>
              <a:tblPr firstRow="1" bandRow="1">
                <a:tableStyleId>{5C22544A-7EE6-4342-B048-85BDC9FD1C3A}</a:tableStyleId>
              </a:tblPr>
              <a:tblGrid>
                <a:gridCol w="2286000"/>
                <a:gridCol w="2286000"/>
                <a:gridCol w="2286000"/>
                <a:gridCol w="2286000"/>
              </a:tblGrid>
              <a:tr h="405768">
                <a:tc>
                  <a:txBody>
                    <a:bodyPr/>
                    <a:lstStyle/>
                    <a:p>
                      <a:r>
                        <a:rPr lang="ru-RU" dirty="0" smtClean="0"/>
                        <a:t>3 балла </a:t>
                      </a:r>
                      <a:endParaRPr lang="ru-RU" dirty="0"/>
                    </a:p>
                  </a:txBody>
                  <a:tcPr/>
                </a:tc>
                <a:tc>
                  <a:txBody>
                    <a:bodyPr/>
                    <a:lstStyle/>
                    <a:p>
                      <a:r>
                        <a:rPr lang="ru-RU" dirty="0" smtClean="0"/>
                        <a:t>2 балла </a:t>
                      </a:r>
                      <a:endParaRPr lang="ru-RU" dirty="0"/>
                    </a:p>
                  </a:txBody>
                  <a:tcPr/>
                </a:tc>
                <a:tc>
                  <a:txBody>
                    <a:bodyPr/>
                    <a:lstStyle/>
                    <a:p>
                      <a:r>
                        <a:rPr lang="ru-RU" dirty="0" smtClean="0"/>
                        <a:t>1 балл </a:t>
                      </a:r>
                      <a:endParaRPr lang="ru-RU" dirty="0"/>
                    </a:p>
                  </a:txBody>
                  <a:tcPr/>
                </a:tc>
                <a:tc>
                  <a:txBody>
                    <a:bodyPr/>
                    <a:lstStyle/>
                    <a:p>
                      <a:r>
                        <a:rPr lang="ru-RU" dirty="0" smtClean="0"/>
                        <a:t>0 баллов </a:t>
                      </a:r>
                      <a:endParaRPr lang="ru-RU" dirty="0"/>
                    </a:p>
                  </a:txBody>
                  <a:tcPr/>
                </a:tc>
              </a:tr>
              <a:tr h="4666330">
                <a:tc>
                  <a:txBody>
                    <a:bodyPr/>
                    <a:lstStyle/>
                    <a:p>
                      <a:r>
                        <a:rPr lang="ru-RU" dirty="0" smtClean="0"/>
                        <a:t>Задание выполнено полностью: цель общения достигнута; тема раскрыта в полном объёме (полно, точно и развёрнуто раскрыты все аспекты, указанные в задании) </a:t>
                      </a:r>
                      <a:endParaRPr lang="ru-RU" dirty="0"/>
                    </a:p>
                  </a:txBody>
                  <a:tcPr/>
                </a:tc>
                <a:tc>
                  <a:txBody>
                    <a:bodyPr/>
                    <a:lstStyle/>
                    <a:p>
                      <a:r>
                        <a:rPr lang="ru-RU" dirty="0" smtClean="0"/>
                        <a:t>Задание выполнено: цель общения достигнута; но тема раскрыта не в полном объёме (один аспект раскрыт не полностью)  </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Задание выполнено частично: цель общения достигнута частично; </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тема раскрыта в ограниченном объёме (один аспект не раскрыт, ИЛИ все аспекты задания раскрыты не полно, ИЛИ два аспекта раскрыты не в полном объёме, третий аспект дан полно и точно)</a:t>
                      </a:r>
                      <a:endParaRPr lang="ru-RU" dirty="0"/>
                    </a:p>
                  </a:txBody>
                  <a:tcPr/>
                </a:tc>
                <a:tc>
                  <a:txBody>
                    <a:bodyPr/>
                    <a:lstStyle/>
                    <a:p>
                      <a:r>
                        <a:rPr lang="ru-RU" dirty="0" smtClean="0"/>
                        <a:t>Задание не выполнено: цель общения не достигнута: два аспекта содержания не раскрыты </a:t>
                      </a:r>
                    </a:p>
                    <a:p>
                      <a:endParaRPr lang="ru-RU" dirty="0" smtClean="0"/>
                    </a:p>
                    <a:p>
                      <a:r>
                        <a:rPr lang="ru-RU" b="1" dirty="0" smtClean="0"/>
                        <a:t>При получении участником ОГЭ  0 баллов по критерию «Решение коммуникативной задачи» всё задание оценивается в 0 баллов.</a:t>
                      </a:r>
                      <a:endParaRPr lang="ru-RU" b="1"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071546"/>
          </a:xfrm>
        </p:spPr>
        <p:txBody>
          <a:bodyPr/>
          <a:lstStyle/>
          <a:p>
            <a:r>
              <a:rPr lang="ru-RU" dirty="0" smtClean="0"/>
              <a:t>Организация высказывания</a:t>
            </a:r>
            <a:endParaRPr lang="ru-RU" dirty="0"/>
          </a:p>
        </p:txBody>
      </p:sp>
      <p:sp>
        <p:nvSpPr>
          <p:cNvPr id="3" name="Содержимое 2"/>
          <p:cNvSpPr>
            <a:spLocks noGrp="1"/>
          </p:cNvSpPr>
          <p:nvPr>
            <p:ph idx="1"/>
          </p:nvPr>
        </p:nvSpPr>
        <p:spPr>
          <a:xfrm>
            <a:off x="428596" y="1071546"/>
            <a:ext cx="8229600" cy="4983179"/>
          </a:xfrm>
        </p:spPr>
        <p:txBody>
          <a:bodyPr>
            <a:normAutofit/>
          </a:bodyPr>
          <a:lstStyle/>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a:p>
            <a:pPr>
              <a:buNone/>
            </a:pPr>
            <a:endParaRPr lang="ru-RU" dirty="0" smtClean="0"/>
          </a:p>
        </p:txBody>
      </p:sp>
      <p:graphicFrame>
        <p:nvGraphicFramePr>
          <p:cNvPr id="4" name="Таблица 3"/>
          <p:cNvGraphicFramePr>
            <a:graphicFrameLocks noGrp="1"/>
          </p:cNvGraphicFramePr>
          <p:nvPr/>
        </p:nvGraphicFramePr>
        <p:xfrm>
          <a:off x="0" y="1285860"/>
          <a:ext cx="9144000" cy="5855022"/>
        </p:xfrm>
        <a:graphic>
          <a:graphicData uri="http://schemas.openxmlformats.org/drawingml/2006/table">
            <a:tbl>
              <a:tblPr firstRow="1" bandRow="1">
                <a:tableStyleId>{5C22544A-7EE6-4342-B048-85BDC9FD1C3A}</a:tableStyleId>
              </a:tblPr>
              <a:tblGrid>
                <a:gridCol w="3048000"/>
                <a:gridCol w="3048000"/>
                <a:gridCol w="3048000"/>
              </a:tblGrid>
              <a:tr h="642942">
                <a:tc>
                  <a:txBody>
                    <a:bodyPr/>
                    <a:lstStyle/>
                    <a:p>
                      <a:r>
                        <a:rPr lang="ru-RU" dirty="0" smtClean="0"/>
                        <a:t>2 балла </a:t>
                      </a:r>
                      <a:endParaRPr lang="ru-RU" dirty="0"/>
                    </a:p>
                  </a:txBody>
                  <a:tcPr/>
                </a:tc>
                <a:tc>
                  <a:txBody>
                    <a:bodyPr/>
                    <a:lstStyle/>
                    <a:p>
                      <a:r>
                        <a:rPr lang="ru-RU" dirty="0" smtClean="0"/>
                        <a:t>1 балл </a:t>
                      </a:r>
                      <a:endParaRPr lang="ru-RU" dirty="0"/>
                    </a:p>
                  </a:txBody>
                  <a:tcPr/>
                </a:tc>
                <a:tc>
                  <a:txBody>
                    <a:bodyPr/>
                    <a:lstStyle/>
                    <a:p>
                      <a:r>
                        <a:rPr lang="ru-RU" dirty="0" smtClean="0"/>
                        <a:t>0 баллов </a:t>
                      </a:r>
                      <a:endParaRPr lang="ru-RU" dirty="0"/>
                    </a:p>
                  </a:txBody>
                  <a:tcPr/>
                </a:tc>
              </a:tr>
              <a:tr h="4500594">
                <a:tc>
                  <a:txBody>
                    <a:bodyPr/>
                    <a:lstStyle/>
                    <a:p>
                      <a:r>
                        <a:rPr lang="ru-RU" sz="2400" dirty="0" smtClean="0"/>
                        <a:t>Высказывание логично и имеет завершённый характер; имеются вступительная и заключительная фразы, соответствующие теме. Средства логической связи используются правильно </a:t>
                      </a:r>
                      <a:endParaRPr lang="ru-RU" sz="2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dirty="0" smtClean="0"/>
                        <a:t>Высказывание в основном логично и имеет достаточно завершённый характер, НО отсутствует вступительная ИЛИ заключительная фраза, имеются одно-два нарушения в использовании средств логической связи</a:t>
                      </a:r>
                    </a:p>
                    <a:p>
                      <a:endParaRPr lang="ru-RU" sz="2400" dirty="0"/>
                    </a:p>
                  </a:txBody>
                  <a:tcPr/>
                </a:tc>
                <a:tc>
                  <a:txBody>
                    <a:bodyPr/>
                    <a:lstStyle/>
                    <a:p>
                      <a:r>
                        <a:rPr lang="ru-RU" sz="2400" dirty="0" smtClean="0"/>
                        <a:t>Высказывание  нелогично,  вступительная и заключительная фразы отсутствуют; средства логической связи практически не используются</a:t>
                      </a:r>
                      <a:endParaRPr lang="ru-RU" sz="2400"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1728</TotalTime>
  <Words>3422</Words>
  <Application>Microsoft Office PowerPoint</Application>
  <PresentationFormat>Экран (4:3)</PresentationFormat>
  <Paragraphs>455</Paragraphs>
  <Slides>43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43</vt:i4>
      </vt:variant>
    </vt:vector>
  </HeadingPairs>
  <TitlesOfParts>
    <vt:vector size="44" baseType="lpstr">
      <vt:lpstr>Тема Office</vt:lpstr>
      <vt:lpstr>Активизация навыков устной речи учащихся при подготовке к ГИА  по французскому языку</vt:lpstr>
      <vt:lpstr>Устная часть ОГЭ 2021 г.</vt:lpstr>
      <vt:lpstr>Activité 1. Vous devez lire le texte à haute voix.  Vous avez 1,5 minutes pour lire ce texte silencieusement  et puis le lire à haute voix.  La lecture à haute voix ne peut pas durer plus de 2 minutes.   </vt:lpstr>
      <vt:lpstr>Критерии оценивания задания 1</vt:lpstr>
      <vt:lpstr>II. Prenez part au sondage téléphonique. Vous devez répondre à 6 questions. Vos réponses doivent être détaillées. La réponse à chaque question ne doit pas durer plus de 60 secondes.   </vt:lpstr>
      <vt:lpstr>Критерии оценивания задания 2 (6 баллов)</vt:lpstr>
      <vt:lpstr>1. Vous allez parler de la photographie.  Vous avez 1,5 minutes pour préparer votre exposé.  Votre exposé doit durer 2 minutes. </vt:lpstr>
      <vt:lpstr>Критерии оценивания задания 3  (7 баллов)  Решение коммуникативной задачи </vt:lpstr>
      <vt:lpstr>Организация высказывания</vt:lpstr>
      <vt:lpstr>Языковое оформление высказывания</vt:lpstr>
      <vt:lpstr>Устная часть ЕГЭ</vt:lpstr>
      <vt:lpstr>Как подготовиться к говорению Задание 1.  Чтение текста (1 балл)</vt:lpstr>
      <vt:lpstr>Bienvenue dans ta nouvelle famille !  </vt:lpstr>
      <vt:lpstr>Задание 2 Баллы: 5 (по 1 баллу за вопрос) </vt:lpstr>
      <vt:lpstr>В этом задании оценивается: </vt:lpstr>
      <vt:lpstr>Наиболее частые ошибки:  </vt:lpstr>
      <vt:lpstr>Стратегии выполнения: </vt:lpstr>
      <vt:lpstr>Грамматическая форма прямого вопроса  </vt:lpstr>
      <vt:lpstr>Подготовительные упражнения  1. Assossiez les mots interrogatifs à l’information demandée.   </vt:lpstr>
      <vt:lpstr> 2. Vous avez décidé de visiter Paris et vous cherchez des informations sur cette ville. Quel type de question est-ce que vous allez poser ? Cochez la réponse correcte. </vt:lpstr>
      <vt:lpstr>3. Vous allez étudier à l'étranger pendant trois mois et vous souhaitez fréquenter une piscine. Vous cherchez des informations sur ce centre.  Assossiez les questions à l’information demandée.  </vt:lpstr>
      <vt:lpstr>4. Trouvez les fautes dans les questions suivantes et corrigez-les :  </vt:lpstr>
      <vt:lpstr>Задание 3 В задании 3 предлагается выбрать одну из трёх фотографий и описать её на основе плана.  Время на подготовку – 1,5 минуты.  </vt:lpstr>
      <vt:lpstr>Задание 3  Баллы: 7  (3 балла за решение коммуникативной задачи,  2 балла за организацию высказывания   2 балла за языковое оформление) </vt:lpstr>
      <vt:lpstr>Стратегии выполнения:</vt:lpstr>
      <vt:lpstr>Подготовительные упражнения   1. Reconstituez la description de la photo ci-dessous  selon le plan proposé</vt:lpstr>
      <vt:lpstr>1. Reconstituez la description de la photo ci-dessous selon le plan proposé</vt:lpstr>
      <vt:lpstr>2. Parmi les phrases ci-dessous choisissez celles dont vous aurez besoin pour décrire une photo.</vt:lpstr>
      <vt:lpstr>3. Complétez le tableau avec les mots-clés  pour décrire la photo.</vt:lpstr>
      <vt:lpstr>4. Complétez la déscription de la photo  avec les éléments donnés.  </vt:lpstr>
      <vt:lpstr>5. Complétez avec les prépositions nécessaires</vt:lpstr>
      <vt:lpstr>6. Décrivez la photo à l'aide des éléments suivants:</vt:lpstr>
      <vt:lpstr>задание 4  Баллы: 7 (3 балла за решение коммуникативной задачи,  2 балла за организацию высказывания , 2 балла за языковое оформление)    </vt:lpstr>
      <vt:lpstr>Типичные ошибки (по материалам fipi.ru): </vt:lpstr>
      <vt:lpstr>Стратегии выполнения: </vt:lpstr>
      <vt:lpstr>Подготовительные упражнения  1. Observez les photos et remplissez le tableau avec les mots donnés ci-dessous.  </vt:lpstr>
      <vt:lpstr>2. Examinez les deux photos  et trouvez 3 points communs et 3  différences. </vt:lpstr>
      <vt:lpstr>3. Reconstituez la comparaison des photos  de l’activité 2 selon le plan proposé. </vt:lpstr>
      <vt:lpstr>Слайд 39</vt:lpstr>
      <vt:lpstr>4. Assossiez les expressions de sens proche </vt:lpstr>
      <vt:lpstr>5. Observez les deux photos  et complétez la compraison</vt:lpstr>
      <vt:lpstr>5. Observez les deux photos  et complétez la compraison</vt:lpstr>
      <vt:lpstr>Источники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к ГИА поговорению</dc:title>
  <dc:creator>Ирэн</dc:creator>
  <cp:lastModifiedBy>Ирэн</cp:lastModifiedBy>
  <cp:revision>82</cp:revision>
  <dcterms:created xsi:type="dcterms:W3CDTF">2017-02-08T18:55:17Z</dcterms:created>
  <dcterms:modified xsi:type="dcterms:W3CDTF">2022-04-02T10:12:04Z</dcterms:modified>
</cp:coreProperties>
</file>