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EDC3E8"/>
    <a:srgbClr val="99FF99"/>
    <a:srgbClr val="DFF7F4"/>
    <a:srgbClr val="FFCCFF"/>
    <a:srgbClr val="001746"/>
    <a:srgbClr val="F62AFB"/>
    <a:srgbClr val="CC0066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>
                <a:alpha val="7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2FFDC-34A5-4D8B-A09C-DF131156223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A6F09-A34A-46B7-9970-6E9B91FE1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1066918/b584f5d1-f092-4155-9e1c-162b47600dc0/s1200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76672"/>
            <a:ext cx="835292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483768" y="2060848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ПЕРВОЦВЕТЫ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2828836"/>
            <a:ext cx="439248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b="1" dirty="0" smtClean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endParaRPr lang="ru-RU" b="1" dirty="0" smtClean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r>
              <a:rPr lang="ru-RU" sz="2400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 выполнена учителем-логопедом </a:t>
            </a:r>
          </a:p>
          <a:p>
            <a:pPr algn="r"/>
            <a:r>
              <a:rPr lang="ru-RU" sz="2400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ГБДОУ д/с 10 </a:t>
            </a:r>
          </a:p>
          <a:p>
            <a:pPr algn="r"/>
            <a:r>
              <a:rPr lang="ru-RU" sz="2400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Петриченко Я.Н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                 Крокус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5" name="Рисунок 4" descr="крокус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700808"/>
            <a:ext cx="4968553" cy="35283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96136" y="1556792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Через снег пробиться смог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весенний фокус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Показать сумел цветок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Под названьем крокус!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437112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Чтобы радовать наш взор,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Раскрывает глазки.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Создают цветной ковёр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Яркие окраски!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4608512" cy="922114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   Гусиный  лук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гусиный лу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576" y="1412776"/>
            <a:ext cx="5283718" cy="4392488"/>
          </a:xfrm>
        </p:spPr>
      </p:pic>
      <p:sp>
        <p:nvSpPr>
          <p:cNvPr id="5" name="Прямоугольник 4"/>
          <p:cNvSpPr/>
          <p:nvPr/>
        </p:nvSpPr>
        <p:spPr>
          <a:xfrm>
            <a:off x="6372200" y="548680"/>
            <a:ext cx="25202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В земле у этого  растения небольшая луковка, которая остаётся зимовать. За эту луковку  гусиный лук  назвали луком.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       Ну а почему именно гусиным?.. Когда-то гусиного лука по лугам и лесным полянам было очень много. И весной  сюда всегда опускались стаи диких гусей, чтобы передохнуть  здесь  после трудной дороги и  пощипать всходы лука, который они очень любили... Вот откуда и сложилось полное имя  этого  цветка - гусиный лук.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Примула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примула или первоцвет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3608" y="1340768"/>
            <a:ext cx="3314298" cy="2304256"/>
          </a:xfrm>
        </p:spPr>
      </p:pic>
      <p:pic>
        <p:nvPicPr>
          <p:cNvPr id="6" name="Рисунок 5" descr="примул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933056"/>
            <a:ext cx="3358605" cy="23120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60032" y="1988840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Зима была-была да сгинула,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Оставив снег - прощальный след.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 солнце вынырнула примула -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Весенний яркий первоцвет.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850106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Мать-и-мачеха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мать-и-мачех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95736" y="3068960"/>
            <a:ext cx="5328592" cy="3518634"/>
          </a:xfrm>
        </p:spPr>
      </p:pic>
      <p:pic>
        <p:nvPicPr>
          <p:cNvPr id="5" name="Рисунок 4" descr="мать-и-мачеха листья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92080" y="188640"/>
            <a:ext cx="3017253" cy="25922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1124745"/>
            <a:ext cx="4752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</a:t>
            </a:r>
            <a:r>
              <a:rPr lang="ru-RU" dirty="0" smtClean="0">
                <a:solidFill>
                  <a:srgbClr val="002060"/>
                </a:solidFill>
              </a:rPr>
              <a:t>Название этого растения возникло  из-за особенности листьев мать-и-мачехи: нижняя сторона пушистая и мягкая — «мать», а верхняя гладкая и холодная — «мачеха». У этого растения есть еще одна довольно редкая особенность — его цветки появляются раньше листьев.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3682752" cy="994122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Нарцисс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нарцисс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584" y="3501008"/>
            <a:ext cx="3022488" cy="2448272"/>
          </a:xfrm>
        </p:spPr>
      </p:pic>
      <p:pic>
        <p:nvPicPr>
          <p:cNvPr id="5" name="Рисунок 4" descr="нарцисс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98370" y="3429000"/>
            <a:ext cx="4594110" cy="287131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6" name="Рисунок 5" descr="нарцисс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404664"/>
            <a:ext cx="4283968" cy="279499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20072" y="1340768"/>
            <a:ext cx="3222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Узкий лист, узорчатый наряд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Аромата тонкого каприз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 весне наполнит снова сад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Хрупкою изящностью нарцисс.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3744416" cy="850106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Цикламен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цикламен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2780928"/>
            <a:ext cx="5184576" cy="3456384"/>
          </a:xfrm>
          <a:ln w="28575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340768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Цикламены! Их цветочки,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Словно девушки в платочках,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Те, что в зеркале воды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Свой «портрет» хотят найти.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412776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Хоть цветки и смотрят в землю,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Видят всё вокруг они,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их стайки, словно семьи,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Меж собою так дружны!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Гиацинт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гиацинт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1628800"/>
            <a:ext cx="5040560" cy="4320480"/>
          </a:xfrm>
        </p:spPr>
      </p:pic>
      <p:sp>
        <p:nvSpPr>
          <p:cNvPr id="5" name="Прямоугольник 4"/>
          <p:cNvSpPr/>
          <p:nvPr/>
        </p:nvSpPr>
        <p:spPr>
          <a:xfrm>
            <a:off x="5796136" y="2132856"/>
            <a:ext cx="3347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rgbClr val="002060"/>
                </a:solidFill>
              </a:rPr>
              <a:t>А гиацинт благоухает,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Чаруя дивной красотой.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Он благородным генералом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Средь крокусов цветёт порой.</a:t>
            </a:r>
          </a:p>
          <a:p>
            <a:pPr fontAlgn="base"/>
            <a:endParaRPr lang="ru-RU" dirty="0" smtClean="0">
              <a:solidFill>
                <a:srgbClr val="002060"/>
              </a:solidFill>
            </a:endParaRPr>
          </a:p>
          <a:p>
            <a:pPr fontAlgn="base"/>
            <a:r>
              <a:rPr lang="ru-RU" dirty="0" smtClean="0">
                <a:solidFill>
                  <a:srgbClr val="002060"/>
                </a:solidFill>
              </a:rPr>
              <a:t>И нрав капризный не скрывает,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Он не простой для нас цветок -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Соцветье - колос подставляет,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Что любоваться ты им мог.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3312368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Тюльпан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1032" name="Picture 8" descr="http://classpic.ru/wp-content/uploads/tulip-1024x5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1628800"/>
            <a:ext cx="4900057" cy="3190675"/>
          </a:xfrm>
          <a:prstGeom prst="rect">
            <a:avLst/>
          </a:prstGeom>
          <a:ln w="28575" cap="sq">
            <a:solidFill>
              <a:srgbClr val="008000"/>
            </a:solidFill>
            <a:prstDash val="solid"/>
            <a:miter lim="800000"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187624" y="1556792"/>
            <a:ext cx="23762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Расцвели тюльпанчики –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Жёлтые стаканчики,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Жёлтые и красные,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Лепестки атласные.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Бархатные, разные,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Самые прекрасные,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С капелькой искристою,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</a:rPr>
              <a:t>Будто серебристою. 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>
                <a:alpha val="70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  Вспомни  и перечисли  названия увиденных цветов. Почему их    называют первоцветами?</a:t>
            </a:r>
          </a:p>
          <a:p>
            <a:endParaRPr lang="ru-RU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2.  Почему цветы так названы? </a:t>
            </a:r>
          </a:p>
          <a:p>
            <a:pPr>
              <a:buNone/>
            </a:pPr>
            <a:r>
              <a:rPr lang="ru-RU" dirty="0" smtClean="0">
                <a:solidFill>
                  <a:srgbClr val="001746"/>
                </a:solidFill>
              </a:rPr>
              <a:t>      Подснежник, ветреница, сон-трава, печёночница, медуница,                            весенник, гусиный лук, мать-и-мачеха.</a:t>
            </a:r>
          </a:p>
          <a:p>
            <a:endParaRPr lang="ru-RU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3.  Какое слово  самое длинное? Определи на слух</a:t>
            </a:r>
          </a:p>
          <a:p>
            <a:pPr>
              <a:buNone/>
            </a:pPr>
            <a:r>
              <a:rPr lang="ru-RU" dirty="0" smtClean="0">
                <a:solidFill>
                  <a:srgbClr val="001746"/>
                </a:solidFill>
              </a:rPr>
              <a:t>      Нарцисс, печёночница, тюльпан.</a:t>
            </a:r>
          </a:p>
          <a:p>
            <a:pPr>
              <a:buNone/>
            </a:pPr>
            <a:endParaRPr lang="ru-RU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4.  Послушай, как  звучат  два  слова.  Чем  они  похожи?</a:t>
            </a:r>
          </a:p>
          <a:p>
            <a:r>
              <a:rPr lang="ru-RU" dirty="0" smtClean="0">
                <a:solidFill>
                  <a:srgbClr val="001746"/>
                </a:solidFill>
              </a:rPr>
              <a:t>Весен</a:t>
            </a:r>
            <a:r>
              <a:rPr lang="ru-RU" b="1" dirty="0" smtClean="0">
                <a:solidFill>
                  <a:srgbClr val="001746"/>
                </a:solidFill>
              </a:rPr>
              <a:t>ник</a:t>
            </a:r>
            <a:r>
              <a:rPr lang="ru-RU" dirty="0" smtClean="0">
                <a:solidFill>
                  <a:srgbClr val="001746"/>
                </a:solidFill>
              </a:rPr>
              <a:t>, подснеж</a:t>
            </a:r>
            <a:r>
              <a:rPr lang="ru-RU" b="1" dirty="0" smtClean="0">
                <a:solidFill>
                  <a:srgbClr val="001746"/>
                </a:solidFill>
              </a:rPr>
              <a:t>ник</a:t>
            </a:r>
            <a:endParaRPr lang="ru-RU" dirty="0" smtClean="0">
              <a:solidFill>
                <a:srgbClr val="001746"/>
              </a:solidFill>
            </a:endParaRPr>
          </a:p>
          <a:p>
            <a:r>
              <a:rPr lang="ru-RU" dirty="0" smtClean="0">
                <a:solidFill>
                  <a:srgbClr val="001746"/>
                </a:solidFill>
              </a:rPr>
              <a:t>Ветрени</a:t>
            </a:r>
            <a:r>
              <a:rPr lang="ru-RU" b="1" dirty="0" smtClean="0">
                <a:solidFill>
                  <a:srgbClr val="001746"/>
                </a:solidFill>
              </a:rPr>
              <a:t>ца, </a:t>
            </a:r>
            <a:r>
              <a:rPr lang="ru-RU" dirty="0" smtClean="0">
                <a:solidFill>
                  <a:srgbClr val="001746"/>
                </a:solidFill>
              </a:rPr>
              <a:t>медуни</a:t>
            </a:r>
            <a:r>
              <a:rPr lang="ru-RU" b="1" dirty="0" smtClean="0">
                <a:solidFill>
                  <a:srgbClr val="001746"/>
                </a:solidFill>
              </a:rPr>
              <a:t>ца</a:t>
            </a:r>
            <a:endParaRPr lang="ru-RU" dirty="0" smtClean="0">
              <a:solidFill>
                <a:srgbClr val="001746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7848872" cy="792089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  <a:t>Задания  для  будущих первоклассников</a:t>
            </a:r>
            <a:endParaRPr lang="ru-RU" sz="1800" b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ngsanaUPC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1"/>
            <a:ext cx="7560840" cy="496855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5.  Какой звук стоит в начале слова (самый первый)? А в конце (самый последний)?</a:t>
            </a:r>
          </a:p>
          <a:p>
            <a:pPr>
              <a:buNone/>
            </a:pPr>
            <a:r>
              <a:rPr lang="ru-RU" sz="2600" dirty="0" smtClean="0">
                <a:solidFill>
                  <a:srgbClr val="001746"/>
                </a:solidFill>
              </a:rPr>
              <a:t> Прострел, нарцисс, цикламен, пролеска.</a:t>
            </a:r>
          </a:p>
          <a:p>
            <a:pPr>
              <a:buNone/>
            </a:pPr>
            <a:endParaRPr lang="ru-RU" sz="2600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001746"/>
                </a:solidFill>
              </a:rPr>
              <a:t> </a:t>
            </a:r>
          </a:p>
          <a:p>
            <a:pPr marL="514350" indent="-514350">
              <a:buAutoNum type="arabicPeriod" startAt="6"/>
            </a:pPr>
            <a:r>
              <a:rPr lang="ru-RU" sz="2600" dirty="0" smtClean="0">
                <a:solidFill>
                  <a:srgbClr val="FF0000"/>
                </a:solidFill>
              </a:rPr>
              <a:t>Подбери как можно больше названий признаков к слову:</a:t>
            </a:r>
          </a:p>
          <a:p>
            <a:pPr marL="514350" indent="-514350"/>
            <a:r>
              <a:rPr lang="ru-RU" sz="2600" dirty="0" smtClean="0">
                <a:solidFill>
                  <a:srgbClr val="001746"/>
                </a:solidFill>
              </a:rPr>
              <a:t>Тюльпан   (какой?) –</a:t>
            </a:r>
          </a:p>
          <a:p>
            <a:pPr marL="514350" indent="-514350"/>
            <a:r>
              <a:rPr lang="ru-RU" sz="2600" dirty="0" smtClean="0">
                <a:solidFill>
                  <a:srgbClr val="001746"/>
                </a:solidFill>
              </a:rPr>
              <a:t>Ветреница (какая?) -</a:t>
            </a:r>
          </a:p>
          <a:p>
            <a:pPr>
              <a:buNone/>
            </a:pPr>
            <a:endParaRPr lang="ru-RU" sz="2600" dirty="0" smtClean="0">
              <a:solidFill>
                <a:srgbClr val="001746"/>
              </a:solidFill>
            </a:endParaRPr>
          </a:p>
          <a:p>
            <a:pPr>
              <a:buNone/>
            </a:pPr>
            <a:endParaRPr lang="ru-RU" sz="2600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7.  Подбери  родственное  слово  к  названию  цветка:</a:t>
            </a:r>
          </a:p>
          <a:p>
            <a:pPr>
              <a:buNone/>
            </a:pPr>
            <a:r>
              <a:rPr lang="ru-RU" sz="2600" dirty="0" smtClean="0">
                <a:solidFill>
                  <a:srgbClr val="001746"/>
                </a:solidFill>
              </a:rPr>
              <a:t>     Например:  Пролеска – лес, лесной, перелесок</a:t>
            </a:r>
          </a:p>
          <a:p>
            <a:r>
              <a:rPr lang="ru-RU" sz="2600" dirty="0" smtClean="0">
                <a:solidFill>
                  <a:srgbClr val="001746"/>
                </a:solidFill>
              </a:rPr>
              <a:t>Подснежник –</a:t>
            </a:r>
          </a:p>
          <a:p>
            <a:r>
              <a:rPr lang="ru-RU" sz="2600" dirty="0" smtClean="0">
                <a:solidFill>
                  <a:srgbClr val="001746"/>
                </a:solidFill>
              </a:rPr>
              <a:t>Ветреница – </a:t>
            </a:r>
          </a:p>
          <a:p>
            <a:endParaRPr lang="ru-RU" dirty="0"/>
          </a:p>
        </p:txBody>
      </p:sp>
      <p:pic>
        <p:nvPicPr>
          <p:cNvPr id="7" name="Рисунок 6" descr="https://1gr.tv/wp-content/uploads/2017/06/crocus-small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5085184"/>
            <a:ext cx="5940425" cy="138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683568" y="733424"/>
            <a:ext cx="7560840" cy="1039391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/>
            <a:r>
              <a:rPr lang="ru-RU" sz="2400" b="1" kern="10" spc="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  <a:t>   ДОРОГИЕ  РОДИТЕЛИ!</a:t>
            </a:r>
            <a:endParaRPr lang="ru-RU" sz="2400" b="1" kern="10" spc="0" dirty="0">
              <a:ln w="9525">
                <a:solidFill>
                  <a:srgbClr val="C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cs typeface="AngsanaUP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00808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1809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</a:rPr>
              <a:t>   Все мы с нетерпением ждём наступления тёплой весенней поры, когда вся природа пробуждается. Возвращаются из дальних краёв перелётные птицы, из набухших почек появляются нежные листочки, пробивается зелёная травка и согретая тёплыми лучами солнца земля дарит нам первые весенние цветы – первоцветы.</a:t>
            </a:r>
          </a:p>
          <a:p>
            <a:pPr marR="0" lvl="0" indent="1809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</a:rPr>
              <a:t>   Поговорите с детьми о возрождающейся природе, подготовьте их </a:t>
            </a:r>
          </a:p>
          <a:p>
            <a:pPr marR="0" lvl="0" indent="1809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</a:rPr>
              <a:t>к  встрече  с  теми  изменениями, которые  мы  скоро  сможем  наблюдать.</a:t>
            </a:r>
          </a:p>
          <a:p>
            <a:pPr marR="0" lvl="0" indent="180975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</a:rPr>
              <a:t>   Представляю Вашему вниманию презентацию «Первоцветы», просмотр которой познакомит Вашего ребёнка с первыми весенними цветами, а предложенные далее задания будут способствовать развитию его речи, памяти, внимания и мышления, а также послужат неплохой подготовкой к школе.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756084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8.  Какое слово лишнее, неродственное?</a:t>
            </a:r>
          </a:p>
          <a:p>
            <a:r>
              <a:rPr lang="ru-RU" sz="2200" dirty="0" smtClean="0">
                <a:solidFill>
                  <a:srgbClr val="001746"/>
                </a:solidFill>
              </a:rPr>
              <a:t> Весенник, весна, летний, весенний;</a:t>
            </a:r>
          </a:p>
          <a:p>
            <a:r>
              <a:rPr lang="ru-RU" sz="2200" dirty="0" smtClean="0">
                <a:solidFill>
                  <a:srgbClr val="001746"/>
                </a:solidFill>
              </a:rPr>
              <a:t>Мёд, медовый, медуница, сахар.</a:t>
            </a:r>
          </a:p>
          <a:p>
            <a:pPr>
              <a:buNone/>
            </a:pPr>
            <a:endParaRPr lang="ru-RU" sz="2200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9.  Слова  в  предложении  поссорились. Помири  их  и  составь  предложение:</a:t>
            </a:r>
          </a:p>
          <a:p>
            <a:r>
              <a:rPr lang="ru-RU" sz="2200" dirty="0" smtClean="0">
                <a:solidFill>
                  <a:srgbClr val="001746"/>
                </a:solidFill>
              </a:rPr>
              <a:t>В,  апрель,  цвести,  крокусы.</a:t>
            </a:r>
          </a:p>
          <a:p>
            <a:r>
              <a:rPr lang="ru-RU" sz="2200" dirty="0" smtClean="0">
                <a:solidFill>
                  <a:srgbClr val="001746"/>
                </a:solidFill>
              </a:rPr>
              <a:t>Пчёлы,  садиться,  медуница,  на.</a:t>
            </a:r>
          </a:p>
          <a:p>
            <a:r>
              <a:rPr lang="ru-RU" sz="2200" dirty="0" smtClean="0">
                <a:solidFill>
                  <a:srgbClr val="001746"/>
                </a:solidFill>
              </a:rPr>
              <a:t>Ветреница, дрожать, от, ветер, дуновение.</a:t>
            </a:r>
          </a:p>
          <a:p>
            <a:pPr>
              <a:buNone/>
            </a:pPr>
            <a:endParaRPr lang="ru-RU" sz="2200" dirty="0" smtClean="0">
              <a:solidFill>
                <a:srgbClr val="001746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rgbClr val="FF0000"/>
                </a:solidFill>
              </a:rPr>
              <a:t>10.  Из  букв  длинного  слова  составь  как  можно  больше  коротких  слов:      </a:t>
            </a:r>
            <a:r>
              <a:rPr lang="ru-RU" sz="2200" dirty="0" smtClean="0">
                <a:solidFill>
                  <a:srgbClr val="001746"/>
                </a:solidFill>
              </a:rPr>
              <a:t>ПРОЛЕСКА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i.pinimg.com/originals/7e/1c/1e/7e1c1e836e01a036a030882d931050bd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11752" y="836712"/>
            <a:ext cx="223224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7859216" cy="56166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11.  Исправь  ошибки  и скажи  правильно:</a:t>
            </a:r>
          </a:p>
          <a:p>
            <a:r>
              <a:rPr lang="ru-RU" sz="2400" dirty="0" smtClean="0">
                <a:solidFill>
                  <a:srgbClr val="001746"/>
                </a:solidFill>
              </a:rPr>
              <a:t>Листья  у  мать-и-мачехи  появляются  раньше  цветов.</a:t>
            </a:r>
          </a:p>
          <a:p>
            <a:r>
              <a:rPr lang="ru-RU" sz="2400" dirty="0" smtClean="0">
                <a:solidFill>
                  <a:srgbClr val="001746"/>
                </a:solidFill>
              </a:rPr>
              <a:t>Медуница  садится  на  пчелу.</a:t>
            </a:r>
          </a:p>
          <a:p>
            <a:r>
              <a:rPr lang="ru-RU" sz="2400" dirty="0" smtClean="0">
                <a:solidFill>
                  <a:srgbClr val="001746"/>
                </a:solidFill>
              </a:rPr>
              <a:t>Пролески  покрыты  лесной  поляной.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12.  Выучи  стихотворение.  Нарисуй  цветок. Как  ещё  называют прострел? О  каких  каплях  солнышка  идёт  речь  в  стихотворении?</a:t>
            </a:r>
          </a:p>
          <a:p>
            <a:pPr>
              <a:buNone/>
            </a:pPr>
            <a:r>
              <a:rPr lang="ru-RU" sz="2400" dirty="0" smtClean="0">
                <a:solidFill>
                  <a:srgbClr val="001746"/>
                </a:solidFill>
              </a:rPr>
              <a:t>	                                     Прострел</a:t>
            </a:r>
          </a:p>
          <a:p>
            <a:pPr>
              <a:buNone/>
            </a:pPr>
            <a:r>
              <a:rPr lang="ru-RU" sz="2400" dirty="0" smtClean="0">
                <a:solidFill>
                  <a:srgbClr val="001746"/>
                </a:solidFill>
              </a:rPr>
              <a:t>                             На  проталинке  прострел,</a:t>
            </a:r>
          </a:p>
          <a:p>
            <a:pPr>
              <a:buNone/>
            </a:pPr>
            <a:r>
              <a:rPr lang="ru-RU" sz="2400" dirty="0" smtClean="0">
                <a:solidFill>
                  <a:srgbClr val="001746"/>
                </a:solidFill>
              </a:rPr>
              <a:t>                             Как  пучок  лиловых  стрел.</a:t>
            </a:r>
          </a:p>
          <a:p>
            <a:pPr>
              <a:buNone/>
            </a:pPr>
            <a:r>
              <a:rPr lang="ru-RU" sz="2400" dirty="0" smtClean="0">
                <a:solidFill>
                  <a:srgbClr val="001746"/>
                </a:solidFill>
              </a:rPr>
              <a:t>                             На  мохнатых  стебельках </a:t>
            </a:r>
          </a:p>
          <a:p>
            <a:pPr>
              <a:buNone/>
            </a:pPr>
            <a:r>
              <a:rPr lang="ru-RU" sz="2400" dirty="0" smtClean="0">
                <a:solidFill>
                  <a:srgbClr val="001746"/>
                </a:solidFill>
              </a:rPr>
              <a:t>                             Капли солнышка  в  цветках</a:t>
            </a:r>
            <a:r>
              <a:rPr lang="ru-RU" sz="2600" dirty="0" smtClean="0">
                <a:solidFill>
                  <a:srgbClr val="001746"/>
                </a:solidFill>
              </a:rPr>
              <a:t>.</a:t>
            </a:r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sz="26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s://img-fotki.yandex.ru/get/15528/39663434.8bc/0_aba2c_3cd7544a_XL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56176" y="3284984"/>
            <a:ext cx="2664296" cy="274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7260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13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>
                <a:solidFill>
                  <a:srgbClr val="FF0000"/>
                </a:solidFill>
              </a:rPr>
              <a:t>Найди  как  можно  больше  отличий  в  картинках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arhivurokov.ru/kopilka/up/html/2018/01/15/k_5a5cfb3494014/450180_3.jpeg"/>
          <p:cNvPicPr/>
          <p:nvPr/>
        </p:nvPicPr>
        <p:blipFill>
          <a:blip r:embed="rId2" cstate="screen"/>
          <a:srcRect l="1024" t="1309" r="53237" b="6807"/>
          <a:stretch>
            <a:fillRect/>
          </a:stretch>
        </p:blipFill>
        <p:spPr bwMode="auto">
          <a:xfrm>
            <a:off x="899592" y="1484784"/>
            <a:ext cx="3240360" cy="381642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Рисунок 4" descr="https://arhivurokov.ru/kopilka/up/html/2018/01/15/k_5a5cfb3494014/450180_3.jpeg"/>
          <p:cNvPicPr/>
          <p:nvPr/>
        </p:nvPicPr>
        <p:blipFill>
          <a:blip r:embed="rId2" cstate="screen"/>
          <a:srcRect l="51371" t="1309" r="1877" b="4974"/>
          <a:stretch>
            <a:fillRect/>
          </a:stretch>
        </p:blipFill>
        <p:spPr bwMode="auto">
          <a:xfrm>
            <a:off x="4860032" y="1484784"/>
            <a:ext cx="3168352" cy="381642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14"/>
            </a:pPr>
            <a:r>
              <a:rPr lang="ru-RU" sz="2400" dirty="0" smtClean="0">
                <a:solidFill>
                  <a:srgbClr val="FF0000"/>
                </a:solidFill>
              </a:rPr>
              <a:t>Отгадай  загадки  о  первоцветах: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На  лугу  вдоль  тропочки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Золотые  звёздочки.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А  в  земле  есть  луковки,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Чуть  побольше  клюковки.   (Гусиный  лук)</a:t>
            </a:r>
          </a:p>
          <a:p>
            <a:pPr marL="457200" indent="-45720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И  матушка  родная,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И  мачеха  злая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Бок  о  бок  живут –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Через  стеночку .    (Мать-и-мачеха)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https://st2.depositphotos.com/2400497/9933/v/950/depositphotos_99333500-stock-illustration-cartoon-boy-thinkin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2492896"/>
            <a:ext cx="2073589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www.stihi.ru/pics/2019/04/01/90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050" y="610722"/>
            <a:ext cx="7851382" cy="5862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25544" cy="1296144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  <a:t/>
            </a:r>
            <a:br>
              <a:rPr lang="ru-RU" b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</a:br>
            <a:r>
              <a:rPr lang="ru-RU" b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  <a:t/>
            </a:r>
            <a:br>
              <a:rPr lang="ru-RU" b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</a:br>
            <a:r>
              <a:rPr lang="ru-RU" b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  <a:t>Благодарим  за  внимание !</a:t>
            </a:r>
            <a:br>
              <a:rPr lang="ru-RU" b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cs typeface="AngsanaUPC"/>
              </a:rPr>
            </a:b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4632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>Подснежник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7" name="Рисунок 6" descr="подснежни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1124744"/>
            <a:ext cx="5796136" cy="42531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7624" y="5013176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        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Своё название цветок получил за то, что появляется он буквально из-под снега: «Под–</a:t>
            </a:r>
            <a:r>
              <a:rPr lang="ru-RU" dirty="0" err="1" smtClean="0">
                <a:solidFill>
                  <a:srgbClr val="002060"/>
                </a:solidFill>
              </a:rPr>
              <a:t>снеж</a:t>
            </a:r>
            <a:r>
              <a:rPr lang="ru-RU" dirty="0" smtClean="0">
                <a:solidFill>
                  <a:srgbClr val="002060"/>
                </a:solidFill>
              </a:rPr>
              <a:t>–ник». Этот цветок может выдерживать даже 10-тиградусный мороз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850106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Ветреница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ветреница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332656"/>
            <a:ext cx="3903633" cy="2952328"/>
          </a:xfrm>
        </p:spPr>
      </p:pic>
      <p:pic>
        <p:nvPicPr>
          <p:cNvPr id="5" name="Рисунок 4" descr="ветреница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3429000"/>
            <a:ext cx="4414697" cy="2952328"/>
          </a:xfrm>
          <a:prstGeom prst="rect">
            <a:avLst/>
          </a:prstGeom>
        </p:spPr>
      </p:pic>
      <p:pic>
        <p:nvPicPr>
          <p:cNvPr id="6" name="Рисунок 5" descr="ветреница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3429000"/>
            <a:ext cx="3937620" cy="29532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72000" y="1196752"/>
            <a:ext cx="4248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Название этого цветка происходит от слова «ветер». При малейшем дуновении ветерка листья и цветки этого нежного растения начинают трепетать. Поражающая своим изяществом и хрупкостью, ветреница является одним из первых вестников весны.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3456384" cy="1498178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Прострел </a:t>
            </a:r>
            <a:r>
              <a:rPr lang="ru-RU" sz="3600" dirty="0" smtClean="0">
                <a:solidFill>
                  <a:srgbClr val="CC0066"/>
                </a:solidFill>
              </a:rPr>
              <a:t>(сон-трава)</a:t>
            </a:r>
            <a:endParaRPr lang="ru-RU" sz="3600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прострел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32040" y="404664"/>
            <a:ext cx="3744416" cy="2808312"/>
          </a:xfrm>
        </p:spPr>
      </p:pic>
      <p:pic>
        <p:nvPicPr>
          <p:cNvPr id="5" name="Рисунок 4" descr="прострел4.jpg"/>
          <p:cNvPicPr>
            <a:picLocks noChangeAspect="1"/>
          </p:cNvPicPr>
          <p:nvPr/>
        </p:nvPicPr>
        <p:blipFill>
          <a:blip r:embed="rId3" cstate="screen"/>
          <a:srcRect b="5000"/>
          <a:stretch>
            <a:fillRect/>
          </a:stretch>
        </p:blipFill>
        <p:spPr>
          <a:xfrm>
            <a:off x="4932040" y="3501008"/>
            <a:ext cx="3717074" cy="27363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1988840"/>
            <a:ext cx="39604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 По самому распространенному поверью, «сон-травой»  назвал это растение охотник, однажды  увидев-ший в лесу медведя, который </a:t>
            </a:r>
            <a:r>
              <a:rPr lang="ru-RU" dirty="0" err="1" smtClean="0">
                <a:solidFill>
                  <a:srgbClr val="002060"/>
                </a:solidFill>
              </a:rPr>
              <a:t>выкапы-вал</a:t>
            </a:r>
            <a:r>
              <a:rPr lang="ru-RU" dirty="0" smtClean="0">
                <a:solidFill>
                  <a:srgbClr val="002060"/>
                </a:solidFill>
              </a:rPr>
              <a:t> из земли корень прострела, лизал его и засыпал. Здесь, вероятно, </a:t>
            </a:r>
            <a:r>
              <a:rPr lang="ru-RU" dirty="0" err="1" smtClean="0">
                <a:solidFill>
                  <a:srgbClr val="002060"/>
                </a:solidFill>
              </a:rPr>
              <a:t>име-ется</a:t>
            </a:r>
            <a:r>
              <a:rPr lang="ru-RU" dirty="0" smtClean="0">
                <a:solidFill>
                  <a:srgbClr val="002060"/>
                </a:solidFill>
              </a:rPr>
              <a:t> в виду снотворное действие растения.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         И, конечно же, такое «сонное» имя оправдывается внешним </a:t>
            </a:r>
            <a:r>
              <a:rPr lang="ru-RU" dirty="0" err="1" smtClean="0">
                <a:solidFill>
                  <a:srgbClr val="002060"/>
                </a:solidFill>
              </a:rPr>
              <a:t>обли-ком</a:t>
            </a:r>
            <a:r>
              <a:rPr lang="ru-RU" dirty="0" smtClean="0">
                <a:solidFill>
                  <a:srgbClr val="002060"/>
                </a:solidFill>
              </a:rPr>
              <a:t> цветка: укутанный пушистыми волосками, с наклоненной головкой, он наводил мысль о дремоте, покое и отдыхе. Прострел в народной </a:t>
            </a:r>
            <a:r>
              <a:rPr lang="ru-RU" dirty="0" err="1" smtClean="0">
                <a:solidFill>
                  <a:srgbClr val="002060"/>
                </a:solidFill>
              </a:rPr>
              <a:t>медици-не</a:t>
            </a:r>
            <a:r>
              <a:rPr lang="ru-RU" dirty="0" smtClean="0">
                <a:solidFill>
                  <a:srgbClr val="002060"/>
                </a:solidFill>
              </a:rPr>
              <a:t> использовали  для улучшения сна.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476672"/>
            <a:ext cx="3178696" cy="1152128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Пролеска</a:t>
            </a:r>
            <a:endParaRPr lang="ru-RU" dirty="0"/>
          </a:p>
        </p:txBody>
      </p:sp>
      <p:pic>
        <p:nvPicPr>
          <p:cNvPr id="4" name="Содержимое 3" descr="пролеска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584" y="188640"/>
            <a:ext cx="3960440" cy="3024336"/>
          </a:xfrm>
        </p:spPr>
      </p:pic>
      <p:pic>
        <p:nvPicPr>
          <p:cNvPr id="12290" name="Picture 2" descr="http://www.poetryclub.com.ua/upload/poem_all/00312266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3501008"/>
            <a:ext cx="3960441" cy="31033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92080" y="1772816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</a:t>
            </a:r>
            <a:r>
              <a:rPr lang="ru-RU" dirty="0" smtClean="0">
                <a:solidFill>
                  <a:srgbClr val="002060"/>
                </a:solidFill>
              </a:rPr>
              <a:t>Название этого  цветка как бы говорит, что он (цветок) пролез между лесом, вырос на поляне.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404664"/>
            <a:ext cx="3600400" cy="1008112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 Печёночница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пролеска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332656"/>
            <a:ext cx="3657250" cy="2845340"/>
          </a:xfrm>
        </p:spPr>
      </p:pic>
      <p:pic>
        <p:nvPicPr>
          <p:cNvPr id="5" name="Рисунок 4" descr="пролеска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501008"/>
            <a:ext cx="3888432" cy="28385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44008" y="1556792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rgbClr val="002060"/>
                </a:solidFill>
              </a:rPr>
              <a:t>Это целебное растение. В </a:t>
            </a:r>
            <a:r>
              <a:rPr lang="ru-RU" dirty="0" err="1" smtClean="0">
                <a:solidFill>
                  <a:srgbClr val="002060"/>
                </a:solidFill>
              </a:rPr>
              <a:t>народ-ной</a:t>
            </a:r>
            <a:r>
              <a:rPr lang="ru-RU" dirty="0" smtClean="0">
                <a:solidFill>
                  <a:srgbClr val="002060"/>
                </a:solidFill>
              </a:rPr>
              <a:t> медицине его использовали для лечения болезней печени, отсюда и название – печёночница.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429000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Ее нежные голубые цветы распускаются по берегам рек, на склонах оврагов и  вдоль опушек лесов. Встречается  и  белая печёночница.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Медуница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4" name="Содержимое 3" descr="медуница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979712" y="1196752"/>
            <a:ext cx="5239221" cy="3679573"/>
          </a:xfrm>
        </p:spPr>
      </p:pic>
      <p:sp>
        <p:nvSpPr>
          <p:cNvPr id="5" name="Прямоугольник 4"/>
          <p:cNvSpPr/>
          <p:nvPr/>
        </p:nvSpPr>
        <p:spPr>
          <a:xfrm>
            <a:off x="1403648" y="5013176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   На одном кустике у медуницы розовые и голубые цветочки. А какой запах! Все пчёлы слетаются мёд собирать. Вот и назвали цветок – медуница. Про медуницу  говорят, что  она - отличный  «медонос».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66"/>
                </a:solidFill>
              </a:rPr>
              <a:t>Весенник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6" name="Содержимое 5" descr="весенник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75856" y="1340768"/>
            <a:ext cx="4968552" cy="3589048"/>
          </a:xfrm>
        </p:spPr>
      </p:pic>
      <p:pic>
        <p:nvPicPr>
          <p:cNvPr id="7" name="Рисунок 6" descr="весенник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99592" y="1556792"/>
            <a:ext cx="2098900" cy="2921149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43608" y="522920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002060"/>
                </a:solidFill>
              </a:rPr>
              <a:t>Это  растение получило свое название благодаря цветению ранней весной. Яркие золотисто-желтые цветки </a:t>
            </a:r>
            <a:r>
              <a:rPr lang="ru-RU" dirty="0" err="1" smtClean="0">
                <a:solidFill>
                  <a:srgbClr val="002060"/>
                </a:solidFill>
              </a:rPr>
              <a:t>весенника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появ-ляются</a:t>
            </a:r>
            <a:r>
              <a:rPr lang="ru-RU" dirty="0" smtClean="0">
                <a:solidFill>
                  <a:srgbClr val="002060"/>
                </a:solidFill>
              </a:rPr>
              <a:t> в период таяния снега, в марте.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838</Words>
  <Application>Microsoft Office PowerPoint</Application>
  <PresentationFormat>Экран (4:3)</PresentationFormat>
  <Paragraphs>119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Подснежник</vt:lpstr>
      <vt:lpstr>Ветреница</vt:lpstr>
      <vt:lpstr>Прострел (сон-трава)</vt:lpstr>
      <vt:lpstr>Пролеска</vt:lpstr>
      <vt:lpstr> Печёночница</vt:lpstr>
      <vt:lpstr>Медуница</vt:lpstr>
      <vt:lpstr>Весенник</vt:lpstr>
      <vt:lpstr>                 Крокус</vt:lpstr>
      <vt:lpstr>   Гусиный  лук</vt:lpstr>
      <vt:lpstr>Примула</vt:lpstr>
      <vt:lpstr>Мать-и-мачеха</vt:lpstr>
      <vt:lpstr>Нарцисс</vt:lpstr>
      <vt:lpstr>Цикламен</vt:lpstr>
      <vt:lpstr>Гиацинт</vt:lpstr>
      <vt:lpstr>Тюльпан</vt:lpstr>
      <vt:lpstr>Слайд 18</vt:lpstr>
      <vt:lpstr>Слайд 19</vt:lpstr>
      <vt:lpstr>Слайд 20</vt:lpstr>
      <vt:lpstr>Слайд 21</vt:lpstr>
      <vt:lpstr>Слайд 22</vt:lpstr>
      <vt:lpstr>Слайд 23</vt:lpstr>
      <vt:lpstr>  Благодарим  за 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Yana</dc:creator>
  <cp:lastModifiedBy>Yana</cp:lastModifiedBy>
  <cp:revision>126</cp:revision>
  <dcterms:created xsi:type="dcterms:W3CDTF">2017-04-05T08:42:26Z</dcterms:created>
  <dcterms:modified xsi:type="dcterms:W3CDTF">2022-04-01T20:02:11Z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