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В работе\Лилии\LiliiM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68449" y="2276872"/>
            <a:ext cx="3886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4293096"/>
            <a:ext cx="3203951" cy="134570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K:\ProPowerPoint\Шаблоны\В работе\Лилии\LiliiSlai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763"/>
            <a:ext cx="914400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3563938" y="4763"/>
            <a:ext cx="505142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125538"/>
            <a:ext cx="8229600" cy="518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9" name="TextBox 6"/>
          <p:cNvSpPr txBox="1">
            <a:spLocks noChangeArrowheads="1"/>
          </p:cNvSpPr>
          <p:nvPr/>
        </p:nvSpPr>
        <p:spPr bwMode="auto">
          <a:xfrm>
            <a:off x="9525" y="6469063"/>
            <a:ext cx="171291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altLang="ru-RU" sz="1600" smtClean="0">
                <a:solidFill>
                  <a:srgbClr val="FDEADA"/>
                </a:solidFill>
                <a:latin typeface="Isadora Cyr " pitchFamily="2" charset="0"/>
              </a:rPr>
              <a:t>ProPowerPoint.ru</a:t>
            </a:r>
            <a:endParaRPr lang="ru-RU" altLang="ru-RU" sz="1600" smtClean="0">
              <a:solidFill>
                <a:srgbClr val="FDEADA"/>
              </a:solidFill>
              <a:latin typeface="Isadora Cyr " pitchFamily="2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4572000" y="2571744"/>
            <a:ext cx="3643338" cy="1571636"/>
          </a:xfrm>
        </p:spPr>
        <p:txBody>
          <a:bodyPr/>
          <a:lstStyle/>
          <a:p>
            <a:r>
              <a:rPr lang="ru-RU" altLang="ru-RU" sz="3600" b="1" dirty="0" smtClean="0">
                <a:solidFill>
                  <a:srgbClr val="006600"/>
                </a:solidFill>
              </a:rPr>
              <a:t>Притяжательные местоимения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500570"/>
            <a:ext cx="3643338" cy="1428760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Урок русского языка в 6 классе подготовлен учителем русского языка и литературы МБОУ СОШ </a:t>
            </a:r>
            <a:r>
              <a:rPr lang="ru-RU" sz="2000" b="1" dirty="0" smtClean="0">
                <a:solidFill>
                  <a:schemeClr val="tx1"/>
                </a:solidFill>
              </a:rPr>
              <a:t>им </a:t>
            </a:r>
            <a:r>
              <a:rPr lang="ru-RU" sz="2000" b="1" dirty="0" err="1" smtClean="0">
                <a:solidFill>
                  <a:schemeClr val="tx1"/>
                </a:solidFill>
              </a:rPr>
              <a:t>Ш.Ч.Сат</a:t>
            </a:r>
            <a:r>
              <a:rPr lang="ru-RU" sz="2000" b="1" dirty="0" smtClean="0">
                <a:solidFill>
                  <a:schemeClr val="tx1"/>
                </a:solidFill>
              </a:rPr>
              <a:t> с.Чаа-Холь </a:t>
            </a:r>
            <a:r>
              <a:rPr lang="ru-RU" sz="2000" b="1" dirty="0" err="1" smtClean="0">
                <a:solidFill>
                  <a:schemeClr val="tx1"/>
                </a:solidFill>
              </a:rPr>
              <a:t>Монгуш</a:t>
            </a:r>
            <a:r>
              <a:rPr lang="ru-RU" sz="2000" b="1" dirty="0" smtClean="0">
                <a:solidFill>
                  <a:schemeClr val="tx1"/>
                </a:solidFill>
              </a:rPr>
              <a:t> А.Н.</a:t>
            </a:r>
            <a:endParaRPr lang="ru-RU" sz="20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altLang="ru-RU" b="1" dirty="0" smtClean="0"/>
              <a:t>Цель </a:t>
            </a:r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928662" y="1142984"/>
            <a:ext cx="7786742" cy="5183187"/>
          </a:xfrm>
        </p:spPr>
        <p:txBody>
          <a:bodyPr/>
          <a:lstStyle/>
          <a:p>
            <a:pPr>
              <a:buNone/>
            </a:pPr>
            <a:r>
              <a:rPr lang="ru-RU" altLang="ru-RU" b="1" i="1" dirty="0" smtClean="0">
                <a:solidFill>
                  <a:srgbClr val="006600"/>
                </a:solidFill>
              </a:rPr>
              <a:t>Знать:</a:t>
            </a:r>
          </a:p>
          <a:p>
            <a:r>
              <a:rPr lang="ru-RU" altLang="ru-RU" sz="2800" dirty="0" smtClean="0"/>
              <a:t>Притяжательные местоимения</a:t>
            </a:r>
          </a:p>
          <a:p>
            <a:r>
              <a:rPr lang="ru-RU" altLang="ru-RU" sz="2800" dirty="0" smtClean="0"/>
              <a:t>О склонении притяжательных местоимений</a:t>
            </a:r>
          </a:p>
          <a:p>
            <a:pPr>
              <a:buNone/>
            </a:pPr>
            <a:r>
              <a:rPr lang="ru-RU" altLang="ru-RU" b="1" i="1" dirty="0" smtClean="0">
                <a:solidFill>
                  <a:srgbClr val="006600"/>
                </a:solidFill>
              </a:rPr>
              <a:t>Уметь:</a:t>
            </a:r>
          </a:p>
          <a:p>
            <a:r>
              <a:rPr lang="ru-RU" altLang="ru-RU" sz="2800" dirty="0" smtClean="0"/>
              <a:t>Различать личные и притяжательные местоимения</a:t>
            </a:r>
          </a:p>
          <a:p>
            <a:r>
              <a:rPr lang="ru-RU" altLang="ru-RU" sz="2800" dirty="0" smtClean="0"/>
              <a:t>Употреблять личные местоимения в значении притяжательных</a:t>
            </a:r>
          </a:p>
          <a:p>
            <a:pPr>
              <a:buNone/>
            </a:pPr>
            <a:endParaRPr lang="ru-RU" altLang="ru-RU" dirty="0" smtClean="0"/>
          </a:p>
          <a:p>
            <a:pPr>
              <a:buNone/>
            </a:pPr>
            <a:endParaRPr lang="ru-RU" altLang="ru-RU" dirty="0" smtClean="0"/>
          </a:p>
        </p:txBody>
      </p:sp>
      <p:pic>
        <p:nvPicPr>
          <p:cNvPr id="4100" name="Picture 4" descr="E:\Все для презентаций\Картинки предметы\0_7f532_e3d47818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857231"/>
            <a:ext cx="845908" cy="13394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 descr="K:\ProPowerPoint\Шаблоны\В работе\Лилии\LiliiPrint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00" y="0"/>
            <a:ext cx="9131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3071802" y="0"/>
            <a:ext cx="5786478" cy="561975"/>
          </a:xfrm>
        </p:spPr>
        <p:txBody>
          <a:bodyPr/>
          <a:lstStyle/>
          <a:p>
            <a:pPr algn="l"/>
            <a:r>
              <a:rPr lang="ru-RU" altLang="ru-RU" sz="3600" b="1" dirty="0" smtClean="0"/>
              <a:t>Орфографический дикта</a:t>
            </a:r>
            <a:r>
              <a:rPr lang="ru-RU" altLang="ru-RU" sz="3600" dirty="0" smtClean="0"/>
              <a:t>нт</a:t>
            </a: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642910" y="928670"/>
            <a:ext cx="8043890" cy="5214974"/>
          </a:xfrm>
        </p:spPr>
        <p:txBody>
          <a:bodyPr/>
          <a:lstStyle/>
          <a:p>
            <a:r>
              <a:rPr lang="ru-RU" altLang="ru-RU" sz="2000" dirty="0" smtClean="0"/>
              <a:t>Запишите словосочетания, вставляя пропущенные буквы. Объясните выбор. Подчеркните притяжательные прилагательные.</a:t>
            </a:r>
          </a:p>
          <a:p>
            <a:pPr>
              <a:buNone/>
            </a:pPr>
            <a:r>
              <a:rPr lang="ru-RU" altLang="ru-RU" sz="2800" b="1" dirty="0" smtClean="0">
                <a:solidFill>
                  <a:srgbClr val="006600"/>
                </a:solidFill>
              </a:rPr>
              <a:t>         </a:t>
            </a:r>
            <a:r>
              <a:rPr lang="ru-RU" altLang="ru-RU" sz="2600" b="1" dirty="0" smtClean="0">
                <a:solidFill>
                  <a:srgbClr val="006600"/>
                </a:solidFill>
              </a:rPr>
              <a:t>Проб…</a:t>
            </a:r>
            <a:r>
              <a:rPr lang="ru-RU" altLang="ru-RU" sz="2600" b="1" dirty="0" err="1" smtClean="0">
                <a:solidFill>
                  <a:srgbClr val="006600"/>
                </a:solidFill>
              </a:rPr>
              <a:t>раеш</a:t>
            </a:r>
            <a:r>
              <a:rPr lang="ru-RU" altLang="ru-RU" sz="2600" b="1" dirty="0" smtClean="0">
                <a:solidFill>
                  <a:srgbClr val="006600"/>
                </a:solidFill>
              </a:rPr>
              <a:t>…</a:t>
            </a:r>
            <a:r>
              <a:rPr lang="ru-RU" altLang="ru-RU" sz="2600" b="1" dirty="0" err="1" smtClean="0">
                <a:solidFill>
                  <a:srgbClr val="006600"/>
                </a:solidFill>
              </a:rPr>
              <a:t>ся</a:t>
            </a:r>
            <a:r>
              <a:rPr lang="ru-RU" altLang="ru-RU" sz="2600" b="1" dirty="0" smtClean="0">
                <a:solidFill>
                  <a:srgbClr val="006600"/>
                </a:solidFill>
              </a:rPr>
              <a:t> по узкой тр…пинке, в осе(</a:t>
            </a:r>
            <a:r>
              <a:rPr lang="ru-RU" altLang="ru-RU" sz="2600" b="1" dirty="0" err="1" smtClean="0">
                <a:solidFill>
                  <a:srgbClr val="006600"/>
                </a:solidFill>
              </a:rPr>
              <a:t>н,нн</a:t>
            </a:r>
            <a:r>
              <a:rPr lang="ru-RU" altLang="ru-RU" sz="2600" b="1" dirty="0" smtClean="0">
                <a:solidFill>
                  <a:srgbClr val="006600"/>
                </a:solidFill>
              </a:rPr>
              <a:t>)</a:t>
            </a:r>
            <a:r>
              <a:rPr lang="ru-RU" altLang="ru-RU" sz="2600" b="1" dirty="0" err="1" smtClean="0">
                <a:solidFill>
                  <a:srgbClr val="006600"/>
                </a:solidFill>
              </a:rPr>
              <a:t>юю</a:t>
            </a:r>
            <a:r>
              <a:rPr lang="ru-RU" altLang="ru-RU" sz="2600" b="1" dirty="0" smtClean="0">
                <a:solidFill>
                  <a:srgbClr val="006600"/>
                </a:solidFill>
              </a:rPr>
              <a:t> (не)</a:t>
            </a:r>
            <a:r>
              <a:rPr lang="ru-RU" altLang="ru-RU" sz="2600" b="1" dirty="0" err="1" smtClean="0">
                <a:solidFill>
                  <a:srgbClr val="006600"/>
                </a:solidFill>
              </a:rPr>
              <a:t>настную</a:t>
            </a:r>
            <a:r>
              <a:rPr lang="ru-RU" altLang="ru-RU" sz="2600" b="1" dirty="0" smtClean="0">
                <a:solidFill>
                  <a:srgbClr val="006600"/>
                </a:solidFill>
              </a:rPr>
              <a:t> пору, щурит…</a:t>
            </a:r>
            <a:r>
              <a:rPr lang="ru-RU" altLang="ru-RU" sz="2600" b="1" dirty="0" err="1" smtClean="0">
                <a:solidFill>
                  <a:srgbClr val="006600"/>
                </a:solidFill>
              </a:rPr>
              <a:t>ся</a:t>
            </a:r>
            <a:r>
              <a:rPr lang="ru-RU" altLang="ru-RU" sz="2600" b="1" dirty="0" smtClean="0">
                <a:solidFill>
                  <a:srgbClr val="006600"/>
                </a:solidFill>
              </a:rPr>
              <a:t> от ярких солнечных лучей, звуки </a:t>
            </a:r>
            <a:r>
              <a:rPr lang="ru-RU" altLang="ru-RU" sz="2600" b="1" dirty="0" err="1" smtClean="0">
                <a:solidFill>
                  <a:srgbClr val="006600"/>
                </a:solidFill>
              </a:rPr>
              <a:t>пастуш</a:t>
            </a:r>
            <a:r>
              <a:rPr lang="ru-RU" altLang="ru-RU" sz="2600" b="1" dirty="0" smtClean="0">
                <a:solidFill>
                  <a:srgbClr val="006600"/>
                </a:solidFill>
              </a:rPr>
              <a:t>…его рожка, </a:t>
            </a:r>
            <a:r>
              <a:rPr lang="ru-RU" altLang="ru-RU" sz="2600" b="1" dirty="0" err="1" smtClean="0">
                <a:solidFill>
                  <a:srgbClr val="006600"/>
                </a:solidFill>
              </a:rPr>
              <a:t>восхищат</a:t>
            </a:r>
            <a:r>
              <a:rPr lang="ru-RU" altLang="ru-RU" sz="2600" b="1" dirty="0" smtClean="0">
                <a:solidFill>
                  <a:srgbClr val="006600"/>
                </a:solidFill>
              </a:rPr>
              <a:t>…</a:t>
            </a:r>
            <a:r>
              <a:rPr lang="ru-RU" altLang="ru-RU" sz="2600" b="1" dirty="0" err="1" smtClean="0">
                <a:solidFill>
                  <a:srgbClr val="006600"/>
                </a:solidFill>
              </a:rPr>
              <a:t>ся</a:t>
            </a:r>
            <a:r>
              <a:rPr lang="ru-RU" altLang="ru-RU" sz="2600" b="1" dirty="0" smtClean="0">
                <a:solidFill>
                  <a:srgbClr val="006600"/>
                </a:solidFill>
              </a:rPr>
              <a:t> чудес(?)ной картиной, разд…ват…</a:t>
            </a:r>
            <a:r>
              <a:rPr lang="ru-RU" altLang="ru-RU" sz="2600" b="1" dirty="0" err="1" smtClean="0">
                <a:solidFill>
                  <a:srgbClr val="006600"/>
                </a:solidFill>
              </a:rPr>
              <a:t>ся</a:t>
            </a:r>
            <a:r>
              <a:rPr lang="ru-RU" altLang="ru-RU" sz="2600" b="1" dirty="0" smtClean="0">
                <a:solidFill>
                  <a:srgbClr val="006600"/>
                </a:solidFill>
              </a:rPr>
              <a:t> в вечернем воздухе, </a:t>
            </a:r>
            <a:r>
              <a:rPr lang="ru-RU" altLang="ru-RU" sz="2600" b="1" dirty="0" err="1" smtClean="0">
                <a:solidFill>
                  <a:srgbClr val="006600"/>
                </a:solidFill>
              </a:rPr>
              <a:t>насл</a:t>
            </a:r>
            <a:r>
              <a:rPr lang="ru-RU" altLang="ru-RU" sz="2600" b="1" dirty="0" smtClean="0">
                <a:solidFill>
                  <a:srgbClr val="006600"/>
                </a:solidFill>
              </a:rPr>
              <a:t>…</a:t>
            </a:r>
            <a:r>
              <a:rPr lang="ru-RU" altLang="ru-RU" sz="2600" b="1" dirty="0" err="1" smtClean="0">
                <a:solidFill>
                  <a:srgbClr val="006600"/>
                </a:solidFill>
              </a:rPr>
              <a:t>ждат</a:t>
            </a:r>
            <a:r>
              <a:rPr lang="ru-RU" altLang="ru-RU" sz="2600" b="1" dirty="0" smtClean="0">
                <a:solidFill>
                  <a:srgbClr val="006600"/>
                </a:solidFill>
              </a:rPr>
              <a:t>…</a:t>
            </a:r>
            <a:r>
              <a:rPr lang="ru-RU" altLang="ru-RU" sz="2600" b="1" dirty="0" err="1" smtClean="0">
                <a:solidFill>
                  <a:srgbClr val="006600"/>
                </a:solidFill>
              </a:rPr>
              <a:t>ся</a:t>
            </a:r>
            <a:r>
              <a:rPr lang="ru-RU" altLang="ru-RU" sz="2600" b="1" dirty="0" smtClean="0">
                <a:solidFill>
                  <a:srgbClr val="006600"/>
                </a:solidFill>
              </a:rPr>
              <a:t> </a:t>
            </a:r>
            <a:r>
              <a:rPr lang="ru-RU" altLang="ru-RU" sz="2600" b="1" dirty="0" err="1" smtClean="0">
                <a:solidFill>
                  <a:srgbClr val="006600"/>
                </a:solidFill>
              </a:rPr>
              <a:t>птич</a:t>
            </a:r>
            <a:r>
              <a:rPr lang="ru-RU" altLang="ru-RU" sz="2600" b="1" dirty="0" smtClean="0">
                <a:solidFill>
                  <a:srgbClr val="006600"/>
                </a:solidFill>
              </a:rPr>
              <a:t>…им пением, при </a:t>
            </a:r>
            <a:r>
              <a:rPr lang="ru-RU" altLang="ru-RU" sz="2600" b="1" dirty="0" err="1" smtClean="0">
                <a:solidFill>
                  <a:srgbClr val="006600"/>
                </a:solidFill>
              </a:rPr>
              <a:t>ле</a:t>
            </a:r>
            <a:r>
              <a:rPr lang="ru-RU" altLang="ru-RU" sz="2600" b="1" dirty="0" smtClean="0">
                <a:solidFill>
                  <a:srgbClr val="006600"/>
                </a:solidFill>
              </a:rPr>
              <a:t>…ком дуновении ветерка, уд…вит…</a:t>
            </a:r>
            <a:r>
              <a:rPr lang="ru-RU" altLang="ru-RU" sz="2600" b="1" dirty="0" err="1" smtClean="0">
                <a:solidFill>
                  <a:srgbClr val="006600"/>
                </a:solidFill>
              </a:rPr>
              <a:t>ся</a:t>
            </a:r>
            <a:r>
              <a:rPr lang="ru-RU" altLang="ru-RU" sz="2600" b="1" dirty="0" smtClean="0">
                <a:solidFill>
                  <a:srgbClr val="006600"/>
                </a:solidFill>
              </a:rPr>
              <a:t> лис…ей хитрости, услышать звон л…</a:t>
            </a:r>
            <a:r>
              <a:rPr lang="ru-RU" altLang="ru-RU" sz="2600" b="1" dirty="0" err="1" smtClean="0">
                <a:solidFill>
                  <a:srgbClr val="006600"/>
                </a:solidFill>
              </a:rPr>
              <a:t>сного</a:t>
            </a:r>
            <a:r>
              <a:rPr lang="ru-RU" altLang="ru-RU" sz="2600" b="1" dirty="0" smtClean="0">
                <a:solidFill>
                  <a:srgbClr val="006600"/>
                </a:solidFill>
              </a:rPr>
              <a:t> ручейка, встретить Петину маму, услышать с…</a:t>
            </a:r>
            <a:r>
              <a:rPr lang="ru-RU" altLang="ru-RU" sz="2600" b="1" dirty="0" err="1" smtClean="0">
                <a:solidFill>
                  <a:srgbClr val="006600"/>
                </a:solidFill>
              </a:rPr>
              <a:t>рочий</a:t>
            </a:r>
            <a:r>
              <a:rPr lang="ru-RU" altLang="ru-RU" sz="2600" b="1" dirty="0" smtClean="0">
                <a:solidFill>
                  <a:srgbClr val="006600"/>
                </a:solidFill>
              </a:rPr>
              <a:t> стрекот, г…</a:t>
            </a:r>
            <a:r>
              <a:rPr lang="ru-RU" altLang="ru-RU" sz="2600" b="1" dirty="0" err="1" smtClean="0">
                <a:solidFill>
                  <a:srgbClr val="006600"/>
                </a:solidFill>
              </a:rPr>
              <a:t>рячего</a:t>
            </a:r>
            <a:r>
              <a:rPr lang="ru-RU" altLang="ru-RU" sz="2600" b="1" dirty="0" smtClean="0">
                <a:solidFill>
                  <a:srgbClr val="006600"/>
                </a:solidFill>
              </a:rPr>
              <a:t> летнего со…</a:t>
            </a:r>
            <a:r>
              <a:rPr lang="ru-RU" altLang="ru-RU" sz="2600" b="1" dirty="0" err="1" smtClean="0">
                <a:solidFill>
                  <a:srgbClr val="006600"/>
                </a:solidFill>
              </a:rPr>
              <a:t>нца</a:t>
            </a:r>
            <a:r>
              <a:rPr lang="ru-RU" altLang="ru-RU" sz="2800" b="1" dirty="0" smtClean="0">
                <a:solidFill>
                  <a:srgbClr val="006600"/>
                </a:solidFill>
              </a:rPr>
              <a:t>. </a:t>
            </a:r>
          </a:p>
          <a:p>
            <a:r>
              <a:rPr lang="ru-RU" altLang="ru-RU" sz="2000" dirty="0" smtClean="0"/>
              <a:t>На какие вопросы отвечают притяжательные прилагательные? Что они обозначают?</a:t>
            </a:r>
          </a:p>
          <a:p>
            <a:pPr>
              <a:buNone/>
            </a:pPr>
            <a:endParaRPr lang="ru-RU" altLang="ru-RU" sz="2800" dirty="0" smtClean="0"/>
          </a:p>
        </p:txBody>
      </p:sp>
      <p:pic>
        <p:nvPicPr>
          <p:cNvPr id="5125" name="Picture 5" descr="E:\Все для презентаций\Картинки предметы\0_a7e11_7089f0ea_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9506" y="5700729"/>
            <a:ext cx="1254494" cy="11572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K:\ProPowerPoint\Шаблоны\В работе\Лилии\LiliiPrint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>
          <a:xfrm>
            <a:off x="2786050" y="4763"/>
            <a:ext cx="6143668" cy="561975"/>
          </a:xfrm>
        </p:spPr>
        <p:txBody>
          <a:bodyPr/>
          <a:lstStyle/>
          <a:p>
            <a:pPr algn="l"/>
            <a:r>
              <a:rPr lang="ru-RU" altLang="ru-RU" sz="3600" dirty="0" smtClean="0"/>
              <a:t>Синтаксическая пятиминутка</a:t>
            </a:r>
          </a:p>
        </p:txBody>
      </p:sp>
      <p:sp>
        <p:nvSpPr>
          <p:cNvPr id="6148" name="Объект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22931"/>
          </a:xfrm>
        </p:spPr>
        <p:txBody>
          <a:bodyPr/>
          <a:lstStyle/>
          <a:p>
            <a:r>
              <a:rPr lang="ru-RU" altLang="ru-RU" sz="2000" dirty="0" smtClean="0"/>
              <a:t>Запишите предложение.</a:t>
            </a:r>
          </a:p>
          <a:p>
            <a:pPr>
              <a:buNone/>
            </a:pPr>
            <a:r>
              <a:rPr lang="ru-RU" altLang="ru-RU" sz="3600" dirty="0" smtClean="0">
                <a:solidFill>
                  <a:srgbClr val="006600"/>
                </a:solidFill>
                <a:latin typeface="Monotype Corsiva" pitchFamily="66" charset="0"/>
              </a:rPr>
              <a:t>    </a:t>
            </a:r>
            <a:r>
              <a:rPr lang="ru-RU" altLang="ru-RU" sz="4000" b="1" dirty="0" smtClean="0">
                <a:solidFill>
                  <a:srgbClr val="006600"/>
                </a:solidFill>
                <a:latin typeface="Monotype Corsiva" pitchFamily="66" charset="0"/>
              </a:rPr>
              <a:t>Берегите наш язык, наш прекрасные русский язык.  (И.С.Тургенев)</a:t>
            </a:r>
          </a:p>
          <a:p>
            <a:r>
              <a:rPr lang="ru-RU" altLang="ru-RU" sz="1800" dirty="0" smtClean="0"/>
              <a:t>Какова основная мысль этого предложения?</a:t>
            </a:r>
          </a:p>
          <a:p>
            <a:r>
              <a:rPr lang="ru-RU" altLang="ru-RU" sz="1800" dirty="0" smtClean="0"/>
              <a:t>Почему в предложении стоит запятая?</a:t>
            </a:r>
          </a:p>
          <a:p>
            <a:r>
              <a:rPr lang="ru-RU" altLang="ru-RU" sz="1800" dirty="0" smtClean="0"/>
              <a:t>Назовите части речи в этом предложении, найдите трудные орфограммы.</a:t>
            </a:r>
          </a:p>
          <a:p>
            <a:r>
              <a:rPr lang="ru-RU" altLang="ru-RU" sz="1800" dirty="0" smtClean="0"/>
              <a:t>Что обозначает слово </a:t>
            </a:r>
            <a:r>
              <a:rPr lang="ru-RU" altLang="ru-RU" sz="1800" b="1" i="1" dirty="0" smtClean="0">
                <a:solidFill>
                  <a:srgbClr val="006600"/>
                </a:solidFill>
                <a:latin typeface="Monotype Corsiva" pitchFamily="66" charset="0"/>
              </a:rPr>
              <a:t>наш</a:t>
            </a:r>
            <a:r>
              <a:rPr lang="ru-RU" altLang="ru-RU" sz="1800" dirty="0" smtClean="0"/>
              <a:t>?</a:t>
            </a:r>
          </a:p>
          <a:p>
            <a:r>
              <a:rPr lang="ru-RU" altLang="ru-RU" sz="1800" dirty="0" smtClean="0"/>
              <a:t>На какие прилагательные похоже это местоимение?</a:t>
            </a:r>
          </a:p>
          <a:p>
            <a:r>
              <a:rPr lang="ru-RU" altLang="ru-RU" sz="1800" dirty="0" smtClean="0"/>
              <a:t>Запишите слово </a:t>
            </a:r>
            <a:r>
              <a:rPr lang="ru-RU" altLang="ru-RU" sz="1800" b="1" i="1" dirty="0" smtClean="0">
                <a:solidFill>
                  <a:srgbClr val="006600"/>
                </a:solidFill>
                <a:latin typeface="Monotype Corsiva" pitchFamily="66" charset="0"/>
              </a:rPr>
              <a:t>притяжательный</a:t>
            </a:r>
            <a:r>
              <a:rPr lang="ru-RU" altLang="ru-RU" sz="1800" b="1" i="1" dirty="0" smtClean="0">
                <a:solidFill>
                  <a:srgbClr val="006600"/>
                </a:solidFill>
              </a:rPr>
              <a:t>,</a:t>
            </a:r>
            <a:r>
              <a:rPr lang="ru-RU" altLang="ru-RU" sz="1800" dirty="0" smtClean="0"/>
              <a:t> разберите его по составу. Каково значение приставки?</a:t>
            </a:r>
          </a:p>
          <a:p>
            <a:r>
              <a:rPr lang="ru-RU" altLang="ru-RU" sz="1800" dirty="0" smtClean="0"/>
              <a:t>Подберите однокоренные слова. Каково основное лексическое значение корня?</a:t>
            </a:r>
          </a:p>
          <a:p>
            <a:r>
              <a:rPr lang="ru-RU" altLang="ru-RU" sz="1800" dirty="0" smtClean="0"/>
              <a:t>Дайте определение притяжательным прилагательным, исходя из названия.</a:t>
            </a:r>
          </a:p>
          <a:p>
            <a:r>
              <a:rPr lang="ru-RU" altLang="ru-RU" sz="1800" dirty="0" smtClean="0"/>
              <a:t>Сверьте ваши наблюдения с правилом в учебнике (с. 181)</a:t>
            </a:r>
          </a:p>
        </p:txBody>
      </p:sp>
      <p:pic>
        <p:nvPicPr>
          <p:cNvPr id="6149" name="Picture 5" descr="E:\Все для презентаций\Картинки для презентаций - 2\13127393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34" y="2143116"/>
            <a:ext cx="795105" cy="1000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1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1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61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1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1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61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14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14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614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14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14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614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2928926" y="4763"/>
            <a:ext cx="6072230" cy="561975"/>
          </a:xfrm>
        </p:spPr>
        <p:txBody>
          <a:bodyPr/>
          <a:lstStyle/>
          <a:p>
            <a:r>
              <a:rPr lang="ru-RU" sz="3600" dirty="0" smtClean="0"/>
              <a:t>Говорим правильно!</a:t>
            </a:r>
          </a:p>
        </p:txBody>
      </p:sp>
      <p:sp>
        <p:nvSpPr>
          <p:cNvPr id="7171" name="Объект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5183187"/>
          </a:xfrm>
        </p:spPr>
        <p:txBody>
          <a:bodyPr/>
          <a:lstStyle/>
          <a:p>
            <a:pPr>
              <a:buNone/>
            </a:pPr>
            <a:r>
              <a:rPr lang="ru-RU" sz="4000" b="1" i="1" dirty="0" smtClean="0"/>
              <a:t>                </a:t>
            </a:r>
          </a:p>
          <a:p>
            <a:pPr>
              <a:buNone/>
            </a:pPr>
            <a:r>
              <a:rPr lang="ru-RU" sz="4000" b="1" i="1" dirty="0" smtClean="0">
                <a:solidFill>
                  <a:srgbClr val="006600"/>
                </a:solidFill>
              </a:rPr>
              <a:t>                </a:t>
            </a:r>
            <a:r>
              <a:rPr lang="ru-RU" sz="4800" b="1" i="1" u="sng" dirty="0" smtClean="0">
                <a:solidFill>
                  <a:srgbClr val="006600"/>
                </a:solidFill>
              </a:rPr>
              <a:t>Их</a:t>
            </a:r>
            <a:r>
              <a:rPr lang="ru-RU" sz="4800" dirty="0" smtClean="0"/>
              <a:t> дом</a:t>
            </a:r>
          </a:p>
          <a:p>
            <a:pPr>
              <a:buNone/>
            </a:pPr>
            <a:r>
              <a:rPr lang="ru-RU" sz="4800" b="1" i="1" dirty="0" smtClean="0"/>
              <a:t>             </a:t>
            </a:r>
            <a:r>
              <a:rPr lang="ru-RU" sz="4800" b="1" i="1" u="sng" dirty="0" smtClean="0">
                <a:solidFill>
                  <a:srgbClr val="006600"/>
                </a:solidFill>
              </a:rPr>
              <a:t>Их</a:t>
            </a:r>
            <a:r>
              <a:rPr lang="ru-RU" sz="4800" dirty="0" smtClean="0"/>
              <a:t> сын</a:t>
            </a:r>
          </a:p>
          <a:p>
            <a:pPr>
              <a:buNone/>
            </a:pPr>
            <a:r>
              <a:rPr lang="ru-RU" sz="4800" dirty="0" smtClean="0"/>
              <a:t>             </a:t>
            </a:r>
            <a:r>
              <a:rPr lang="ru-RU" sz="4800" b="1" i="1" u="sng" dirty="0" smtClean="0">
                <a:solidFill>
                  <a:srgbClr val="006600"/>
                </a:solidFill>
              </a:rPr>
              <a:t>Их</a:t>
            </a:r>
            <a:r>
              <a:rPr lang="ru-RU" sz="4800" dirty="0" smtClean="0"/>
              <a:t> квартира</a:t>
            </a:r>
          </a:p>
          <a:p>
            <a:pPr>
              <a:buNone/>
            </a:pPr>
            <a:endParaRPr lang="ru-RU" sz="4000" dirty="0" smtClean="0"/>
          </a:p>
          <a:p>
            <a:pPr algn="ctr">
              <a:buNone/>
            </a:pPr>
            <a:endParaRPr lang="ru-RU" sz="40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5357818" y="2214554"/>
            <a:ext cx="3143272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u="sng" dirty="0" smtClean="0">
                <a:solidFill>
                  <a:srgbClr val="C00000"/>
                </a:solidFill>
              </a:rPr>
              <a:t>Не </a:t>
            </a:r>
            <a:r>
              <a:rPr lang="ru-RU" sz="3600" b="1" u="sng" dirty="0" err="1" smtClean="0">
                <a:solidFill>
                  <a:srgbClr val="C00000"/>
                </a:solidFill>
              </a:rPr>
              <a:t>ихний</a:t>
            </a:r>
            <a:endParaRPr lang="ru-RU" sz="3600" b="1" u="sng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86446" y="3571876"/>
            <a:ext cx="2643206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u="sng" dirty="0" smtClean="0">
                <a:solidFill>
                  <a:srgbClr val="C00000"/>
                </a:solidFill>
              </a:rPr>
              <a:t>Не </a:t>
            </a:r>
            <a:r>
              <a:rPr lang="ru-RU" sz="3600" b="1" u="sng" dirty="0" err="1" smtClean="0">
                <a:solidFill>
                  <a:srgbClr val="C00000"/>
                </a:solidFill>
              </a:rPr>
              <a:t>ихняя</a:t>
            </a:r>
            <a:endParaRPr lang="ru-RU" sz="3600" b="1" u="sng" dirty="0">
              <a:solidFill>
                <a:srgbClr val="C00000"/>
              </a:solidFill>
            </a:endParaRPr>
          </a:p>
        </p:txBody>
      </p:sp>
      <p:pic>
        <p:nvPicPr>
          <p:cNvPr id="7172" name="Picture 4" descr="E:\Все для презентаций\Картинки для презентаций - 2\1334208181_so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3116"/>
            <a:ext cx="1885946" cy="1800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0430" y="4763"/>
            <a:ext cx="5429288" cy="561975"/>
          </a:xfrm>
        </p:spPr>
        <p:txBody>
          <a:bodyPr/>
          <a:lstStyle/>
          <a:p>
            <a:pPr algn="l"/>
            <a:r>
              <a:rPr lang="ru-RU" sz="3600" dirty="0" smtClean="0"/>
              <a:t>Работа с текстом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125538"/>
            <a:ext cx="6929486" cy="5183187"/>
          </a:xfrm>
        </p:spPr>
        <p:txBody>
          <a:bodyPr/>
          <a:lstStyle/>
          <a:p>
            <a:r>
              <a:rPr lang="ru-RU" sz="2000" dirty="0" smtClean="0"/>
              <a:t>Запишите текст.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6600"/>
                </a:solidFill>
              </a:rPr>
              <a:t>              Сбылась мечта, рождённая веками.</a:t>
            </a:r>
            <a:br>
              <a:rPr lang="ru-RU" sz="2400" b="1" dirty="0" smtClean="0">
                <a:solidFill>
                  <a:srgbClr val="006600"/>
                </a:solidFill>
              </a:rPr>
            </a:br>
            <a:r>
              <a:rPr lang="ru-RU" sz="2400" b="1" dirty="0" smtClean="0">
                <a:solidFill>
                  <a:srgbClr val="006600"/>
                </a:solidFill>
              </a:rPr>
              <a:t>         Над миром голос радости звенит:</a:t>
            </a:r>
            <a:br>
              <a:rPr lang="ru-RU" sz="2400" b="1" dirty="0" smtClean="0">
                <a:solidFill>
                  <a:srgbClr val="006600"/>
                </a:solidFill>
              </a:rPr>
            </a:br>
            <a:r>
              <a:rPr lang="ru-RU" sz="2400" b="1" dirty="0" smtClean="0">
                <a:solidFill>
                  <a:srgbClr val="006600"/>
                </a:solidFill>
              </a:rPr>
              <a:t>         «Товарищи, друзья, сейчас над нами</a:t>
            </a:r>
            <a:br>
              <a:rPr lang="ru-RU" sz="2400" b="1" dirty="0" smtClean="0">
                <a:solidFill>
                  <a:srgbClr val="006600"/>
                </a:solidFill>
              </a:rPr>
            </a:br>
            <a:r>
              <a:rPr lang="ru-RU" sz="2400" b="1" dirty="0" smtClean="0">
                <a:solidFill>
                  <a:srgbClr val="006600"/>
                </a:solidFill>
              </a:rPr>
              <a:t>         Впервые в космос человек летит!»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6600"/>
                </a:solidFill>
              </a:rPr>
              <a:t>              И в нашу звонкую, я это вижу,</a:t>
            </a:r>
            <a:br>
              <a:rPr lang="ru-RU" sz="2400" b="1" dirty="0" smtClean="0">
                <a:solidFill>
                  <a:srgbClr val="006600"/>
                </a:solidFill>
              </a:rPr>
            </a:br>
            <a:r>
              <a:rPr lang="ru-RU" sz="2400" b="1" dirty="0" smtClean="0">
                <a:solidFill>
                  <a:srgbClr val="006600"/>
                </a:solidFill>
              </a:rPr>
              <a:t>         Прославленную летопись стократ</a:t>
            </a:r>
            <a:br>
              <a:rPr lang="ru-RU" sz="2400" b="1" dirty="0" smtClean="0">
                <a:solidFill>
                  <a:srgbClr val="006600"/>
                </a:solidFill>
              </a:rPr>
            </a:br>
            <a:r>
              <a:rPr lang="ru-RU" sz="2400" b="1" dirty="0" smtClean="0">
                <a:solidFill>
                  <a:srgbClr val="006600"/>
                </a:solidFill>
              </a:rPr>
              <a:t>         Тисненьем золотым навечно впишут:</a:t>
            </a:r>
            <a:br>
              <a:rPr lang="ru-RU" sz="2400" b="1" dirty="0" smtClean="0">
                <a:solidFill>
                  <a:srgbClr val="006600"/>
                </a:solidFill>
              </a:rPr>
            </a:br>
            <a:r>
              <a:rPr lang="ru-RU" sz="2400" b="1" dirty="0" smtClean="0">
                <a:solidFill>
                  <a:srgbClr val="006600"/>
                </a:solidFill>
              </a:rPr>
              <a:t>         «Гагарин Юрий — первый космонавт!»</a:t>
            </a:r>
          </a:p>
          <a:p>
            <a:pPr>
              <a:buNone/>
            </a:pPr>
            <a:r>
              <a:rPr lang="ru-RU" sz="2000" dirty="0" smtClean="0"/>
              <a:t>                                                                        </a:t>
            </a:r>
            <a:r>
              <a:rPr lang="ru-RU" sz="2000" b="1" i="1" dirty="0" smtClean="0">
                <a:solidFill>
                  <a:srgbClr val="006600"/>
                </a:solidFill>
              </a:rPr>
              <a:t>С.Маршак</a:t>
            </a:r>
          </a:p>
          <a:p>
            <a:r>
              <a:rPr lang="ru-RU" sz="2000" dirty="0" smtClean="0"/>
              <a:t>Чему посвящено это стихотворение?</a:t>
            </a:r>
          </a:p>
          <a:p>
            <a:r>
              <a:rPr lang="ru-RU" sz="2000" dirty="0" smtClean="0"/>
              <a:t>Найдите в тексте и выпишите притяжательное местоимение. Докажите свой выбор.</a:t>
            </a:r>
          </a:p>
          <a:p>
            <a:pPr>
              <a:buNone/>
            </a:pPr>
            <a:endParaRPr lang="ru-RU" sz="2000" dirty="0" smtClean="0"/>
          </a:p>
        </p:txBody>
      </p:sp>
      <p:pic>
        <p:nvPicPr>
          <p:cNvPr id="13314" name="Picture 2" descr="http://www.hrono.ru/img/foto/gagarin_ska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857232"/>
            <a:ext cx="2177396" cy="17636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4763"/>
            <a:ext cx="5857916" cy="561975"/>
          </a:xfrm>
        </p:spPr>
        <p:txBody>
          <a:bodyPr/>
          <a:lstStyle/>
          <a:p>
            <a:pPr algn="l"/>
            <a:r>
              <a:rPr lang="ru-RU" sz="3600" dirty="0" smtClean="0"/>
              <a:t>Работа с текстом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125538"/>
            <a:ext cx="7901014" cy="5183187"/>
          </a:xfrm>
        </p:spPr>
        <p:txBody>
          <a:bodyPr/>
          <a:lstStyle/>
          <a:p>
            <a:r>
              <a:rPr lang="ru-RU" sz="2000" dirty="0" smtClean="0"/>
              <a:t>Прослушайте текст.</a:t>
            </a:r>
          </a:p>
          <a:p>
            <a:pPr>
              <a:buNone/>
            </a:pPr>
            <a:r>
              <a:rPr lang="ru-RU" b="1" dirty="0" smtClean="0">
                <a:solidFill>
                  <a:srgbClr val="006600"/>
                </a:solidFill>
              </a:rPr>
              <a:t>         </a:t>
            </a:r>
            <a:r>
              <a:rPr lang="ru-RU" sz="2800" b="1" dirty="0" smtClean="0">
                <a:solidFill>
                  <a:srgbClr val="006600"/>
                </a:solidFill>
              </a:rPr>
              <a:t>Самое большое счастье для отца и матери – твоя честная жизнь, трудолюбие, а в школьные годы – усердие в учении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6600"/>
                </a:solidFill>
              </a:rPr>
              <a:t>        Дорожи честью семьи. Знай, что твоя семья – это не только отец и мать. Это и вы, дети. Это твое поведение, твои поступки.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6600"/>
                </a:solidFill>
              </a:rPr>
              <a:t>                                                     (В.Сухомлинский)</a:t>
            </a:r>
          </a:p>
          <a:p>
            <a:r>
              <a:rPr lang="ru-RU" sz="2000" dirty="0" smtClean="0"/>
              <a:t>Определите основную мысль высказывания.</a:t>
            </a:r>
          </a:p>
          <a:p>
            <a:r>
              <a:rPr lang="ru-RU" sz="2000" dirty="0" smtClean="0"/>
              <a:t>Запишите текст. Подчеркните словосочетания с местоимениями. Укажите их разряд.</a:t>
            </a:r>
            <a:endParaRPr lang="ru-RU" sz="2000" dirty="0"/>
          </a:p>
        </p:txBody>
      </p:sp>
      <p:pic>
        <p:nvPicPr>
          <p:cNvPr id="12289" name="Picture 1" descr="E:\Все для презентаций\Картинки для презентаций - 2\Умная_с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48" y="214289"/>
            <a:ext cx="964288" cy="13806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4763"/>
            <a:ext cx="5857916" cy="561975"/>
          </a:xfrm>
        </p:spPr>
        <p:txBody>
          <a:bodyPr/>
          <a:lstStyle/>
          <a:p>
            <a:r>
              <a:rPr lang="ru-RU" sz="3600" dirty="0" smtClean="0"/>
              <a:t>Домашнее задание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125538"/>
            <a:ext cx="7329510" cy="5183187"/>
          </a:xfrm>
        </p:spPr>
        <p:txBody>
          <a:bodyPr/>
          <a:lstStyle/>
          <a:p>
            <a:endParaRPr lang="ru-RU" b="1" dirty="0" smtClean="0"/>
          </a:p>
          <a:p>
            <a:r>
              <a:rPr lang="ru-RU" b="1" dirty="0" smtClean="0"/>
              <a:t>Выучить параграф 75</a:t>
            </a:r>
          </a:p>
          <a:p>
            <a:r>
              <a:rPr lang="ru-RU" b="1" dirty="0" smtClean="0"/>
              <a:t>Выполнить упражнение 432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итяжательные местоимения. 6 кл.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притяжательные местоимения. 6 кл.</Template>
  <TotalTime>115</TotalTime>
  <Words>350</Words>
  <Application>Microsoft Office PowerPoint</Application>
  <PresentationFormat>Экран (4:3)</PresentationFormat>
  <Paragraphs>50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притяжательные местоимения. 6 кл.</vt:lpstr>
      <vt:lpstr>Притяжательные местоимения</vt:lpstr>
      <vt:lpstr>Цель </vt:lpstr>
      <vt:lpstr>Орфографический диктант</vt:lpstr>
      <vt:lpstr>Синтаксическая пятиминутка</vt:lpstr>
      <vt:lpstr>Говорим правильно!</vt:lpstr>
      <vt:lpstr>Работа с текстом</vt:lpstr>
      <vt:lpstr>Работа с текстом</vt:lpstr>
      <vt:lpstr>Домашнее задание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Притяжательные местоимения</dc:title>
  <dc:subject>Шаблон для презентаций</dc:subject>
  <dc:creator>Win7</dc:creator>
  <dc:description>http://propowerpoint.ru - Бесплатные шаблоны для презентаций. Полезные советы и уроки PowerPoint .</dc:description>
  <cp:lastModifiedBy>Админ</cp:lastModifiedBy>
  <cp:revision>14</cp:revision>
  <dcterms:created xsi:type="dcterms:W3CDTF">2016-04-11T16:47:38Z</dcterms:created>
  <dcterms:modified xsi:type="dcterms:W3CDTF">2022-04-02T09:59:09Z</dcterms:modified>
</cp:coreProperties>
</file>