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8" r:id="rId14"/>
    <p:sldId id="277" r:id="rId15"/>
    <p:sldId id="269" r:id="rId16"/>
    <p:sldId id="273" r:id="rId17"/>
    <p:sldId id="274" r:id="rId18"/>
    <p:sldId id="275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15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90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91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19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9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4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60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44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946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2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BE604-CA3A-4397-BD33-C63C993EB503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E0D31-5A6D-4CEB-B41E-D89D6BEF3B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2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obert@shcool.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9868" y="1004551"/>
            <a:ext cx="10515600" cy="319430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«Развитие функциональной естественнонаучной грамотности учащихся в рамках проведения международного исследования PISA»</a:t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899" y="4250028"/>
            <a:ext cx="9590903" cy="1926938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Сысоева Н.И.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 и химии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Повалихинская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2022год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1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1217" y="688804"/>
            <a:ext cx="10797339" cy="571199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выполнении заданий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внимательно читай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текст.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Содержание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текста поможет тебе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ответить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вопросы.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на то, что </a:t>
            </a: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выполнения некоторых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заданий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потребуется не только </a:t>
            </a: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биологии, но и </a:t>
            </a:r>
            <a:endParaRPr lang="ru-RU" sz="33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предметов (</a:t>
            </a:r>
            <a:r>
              <a:rPr lang="ru-RU" sz="33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химия,экология</a:t>
            </a: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астрономия, математика</a:t>
            </a: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lvl="0" indent="0">
              <a:buNone/>
            </a:pPr>
            <a:r>
              <a:rPr lang="ru-RU" sz="33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физика, география).</a:t>
            </a:r>
            <a:endParaRPr lang="ru-RU" sz="3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1\Downloads\9521-img_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" t="27390" r="56173" b="9652"/>
          <a:stretch/>
        </p:blipFill>
        <p:spPr bwMode="auto">
          <a:xfrm>
            <a:off x="7203313" y="656823"/>
            <a:ext cx="4881285" cy="493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7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39789" y="395420"/>
            <a:ext cx="5157787" cy="579424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pPr marL="0" indent="0" algn="ctr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1.1 тест (выбери 1 правильный ответ)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Кожа выполняет защитную функцию, так как</a:t>
            </a:r>
          </a:p>
          <a:p>
            <a:pPr marL="0" indent="0" algn="ctr">
              <a:buNone/>
            </a:pP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ней находится:</a:t>
            </a:r>
          </a:p>
          <a:p>
            <a:pPr marL="0" indent="0">
              <a:buNone/>
            </a:pP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меланин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рецепторы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С) сальные железы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Д) эпидермис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2. Сальные железы: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охлаждают поверхность тела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выделяют смазку – кожное сало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С) уничтожают бактерии</a:t>
            </a:r>
            <a:b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3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Д) частично выполняют функцию почек.</a:t>
            </a:r>
            <a:endParaRPr lang="ru-RU" sz="33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213391" y="470329"/>
            <a:ext cx="5183188" cy="57193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У взрослого человека за сутки выделяется пота: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70л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7л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700мл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 70мл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Какую форму имеет потовая железа?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трубочка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шар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звезда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 квадрат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2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354227"/>
            <a:ext cx="5157787" cy="58354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Волосы и ногти – производные: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рогового слоя эпидермиса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дермы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подкожной жировой клетчатки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 ороговевшего слоя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эпидермиса</a:t>
            </a:r>
          </a:p>
          <a:p>
            <a:pPr marL="0" indent="0"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Что влияет на скорость испарения пота?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повышенная влажность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повышение температуры воздуха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увеличение ветра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Д)уменьшение освещенности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823785"/>
            <a:ext cx="5183188" cy="536587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1.2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Закончите предложение: различие в интенсивности загара у двух людей, проводящих на солнце одинаковое время, заключается в содержании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кератина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В) меланина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С) витамина Д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Д) нервных окончаний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939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411892"/>
            <a:ext cx="5157787" cy="60712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1.3</a:t>
            </a:r>
          </a:p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Установите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соответствие: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Жировые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клетки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Роговой слой 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Сальные железы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Эпидермис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Дерма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Подкожная жировая клетчатка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337754"/>
            <a:ext cx="5183188" cy="6145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1.4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Рассмотреть под лупой тыльную поверхность руки, она разделена, на узлах которых находятся поры, стержни волос. Поры ведут в волосяные луковицы, куда впадают протоки сальных желез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Вопрос: Объясните, почему ромбики и треугольники на поверхности кожи кажутся блестящими?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99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553792"/>
            <a:ext cx="5157787" cy="563587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Рассмотрите под лупой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кожу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ладони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Вопрос: Почему при волнении ладонной поверхности кисти оказываются влажными, а тыльные нет?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437882"/>
            <a:ext cx="5183188" cy="575178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Обратите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внимание на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узоры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подушечки пальцев,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 для каждого человека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Вопрос: объясните почему ощупывать предметы лучше подушечками пальцев?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961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329518"/>
            <a:ext cx="5157787" cy="58601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</a:t>
            </a:r>
          </a:p>
          <a:p>
            <a:pPr marL="0" indent="0" algn="ctr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1.5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цифры, которые  соответствуют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вариантам</a:t>
            </a:r>
          </a:p>
          <a:p>
            <a:pPr marL="0" indent="0" algn="ctr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 вариант – Почки.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 вариант – Кожа.</a:t>
            </a: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Состоит из 3х слоёв.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Орган мочевыделительной системы.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Синтез витамина Д.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Содержится пигмент меланин.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477795"/>
            <a:ext cx="5183188" cy="571186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Содержится пигмент меланин.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Синтезируется аммиак.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В состоянии покоя за сутки в среднем выделяется 500 см жидкости.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В сутки в среднем выделяется 1,5 л. жидкости.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Играет роль терморегуляции</a:t>
            </a:r>
          </a:p>
        </p:txBody>
      </p:sp>
    </p:spTree>
    <p:extLst>
      <p:ext uri="{BB962C8B-B14F-4D97-AF65-F5344CB8AC3E}">
        <p14:creationId xmlns:p14="http://schemas.microsoft.com/office/powerpoint/2010/main" val="27106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"/>
            <a:ext cx="12192000" cy="6857999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38200" y="296566"/>
            <a:ext cx="5181600" cy="58804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цифры,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камеры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сердца и сосуды,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содержащие артериальную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кровь. Запишите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ответе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цифры, расположив их в порядке возрастания</a:t>
            </a:r>
          </a:p>
        </p:txBody>
      </p:sp>
      <p:sp>
        <p:nvSpPr>
          <p:cNvPr id="16" name="Объект 15"/>
          <p:cNvSpPr>
            <a:spLocks noGrp="1"/>
          </p:cNvSpPr>
          <p:nvPr>
            <p:ph sz="half" idx="2"/>
          </p:nvPr>
        </p:nvSpPr>
        <p:spPr>
          <a:xfrm>
            <a:off x="6172200" y="362465"/>
            <a:ext cx="5181600" cy="58144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пересадке органов и тканей человека врачи в первую очередь учитывают совместимость тканей донора и больного. Какой из вариантов переливания недопустим в медицинской практике?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	донор с I, а реципиент с IV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	донор 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+, а реципиент 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	донор с III, а реципиент с IV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	донор 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–, а реципиент с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  <a:p>
            <a:endParaRPr lang="ru-RU" dirty="0"/>
          </a:p>
        </p:txBody>
      </p:sp>
      <p:pic>
        <p:nvPicPr>
          <p:cNvPr id="3073" name="image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95" y="3564215"/>
            <a:ext cx="1782821" cy="255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53675" y="12250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53675" y="3179494"/>
            <a:ext cx="213520" cy="38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09870" y="4213472"/>
            <a:ext cx="253234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9745">
              <a:spcBef>
                <a:spcPts val="680"/>
              </a:spcBef>
              <a:spcAft>
                <a:spcPts val="0"/>
              </a:spcAft>
              <a:tabLst>
                <a:tab pos="220218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Ответ: </a:t>
            </a:r>
            <a:r>
              <a:rPr lang="ru-RU" sz="1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1000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75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897924"/>
            <a:ext cx="5181600" cy="5279039"/>
          </a:xfrm>
        </p:spPr>
        <p:txBody>
          <a:bodyPr>
            <a:normAutofit fontScale="92500"/>
          </a:bodyPr>
          <a:lstStyle/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altLang="ru-RU" sz="2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altLang="ru-RU" sz="2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верных ответа. </a:t>
            </a:r>
            <a:endParaRPr lang="ru-RU" altLang="ru-RU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необходимо поступить в случае артериального </a:t>
            </a:r>
            <a:endParaRPr lang="ru-RU" altLang="ru-RU" sz="2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кровотечения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предплечье</a:t>
            </a: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1.наложить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рану давящую повязку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2.обмотать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конечность тканью выше места ранения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3.наложить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жгут выше места ранения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4.наложить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жгут ниже места ранения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5.прикрыть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рану лейкопластырем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674688" algn="l"/>
              </a:tabLst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6.прикрепить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жгуту записку с указанием времени наложения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1291" y="855826"/>
            <a:ext cx="5181600" cy="5491164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1.Традиционно </a:t>
            </a: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для анализа на сахар берут из пальца руки. Оказалось, что если взять кровь у того же самого человека из пальца ноги, то результат анализа окажется таким же. Приведите одно из возможных объяснений схожести результата</a:t>
            </a:r>
            <a:r>
              <a:rPr lang="ru-RU" altLang="ru-RU" sz="2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endParaRPr lang="ru-RU" altLang="ru-RU" sz="2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docshape66"/>
          <p:cNvSpPr>
            <a:spLocks noChangeArrowheads="1"/>
          </p:cNvSpPr>
          <p:nvPr/>
        </p:nvSpPr>
        <p:spPr bwMode="auto">
          <a:xfrm>
            <a:off x="1165227" y="727075"/>
            <a:ext cx="6076951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docshape67"/>
          <p:cNvSpPr>
            <a:spLocks noChangeArrowheads="1"/>
          </p:cNvSpPr>
          <p:nvPr/>
        </p:nvSpPr>
        <p:spPr bwMode="auto">
          <a:xfrm>
            <a:off x="1165227" y="727075"/>
            <a:ext cx="6076951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52402" y="1963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152403" y="363383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152402" y="272634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152402" y="277396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152402" y="277396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152402" y="271046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52402" y="277396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152402" y="277396"/>
            <a:ext cx="18473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3"/>
          <p:cNvSpPr>
            <a:spLocks noChangeArrowheads="1"/>
          </p:cNvSpPr>
          <p:nvPr/>
        </p:nvSpPr>
        <p:spPr bwMode="auto">
          <a:xfrm>
            <a:off x="110457" y="202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8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45465" y="457200"/>
            <a:ext cx="9465972" cy="5641504"/>
          </a:xfrm>
        </p:spPr>
        <p:txBody>
          <a:bodyPr>
            <a:normAutofit/>
          </a:bodyPr>
          <a:lstStyle/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82688" algn="l"/>
              </a:tabLs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процедурном кабинете поликлиники у одного из пациентов в 8.00 был сделан анализ крови натощак, показавший уровень глюкозы в крови 5,5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ммоль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/л. Каким, вероятнее всего, будет показатель сахара, если подобную процедуру повторить в этот же день через 2 часа по- прежнему натощак?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82688" algn="l"/>
              </a:tabLs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1. 5,0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ммоль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82688" algn="l"/>
              </a:tabLs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2. 5,5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ммоль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82688" algn="l"/>
              </a:tabLs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3. 6,0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ммоль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82688" algn="l"/>
              </a:tabLst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4. 6,5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ммоль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00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319" y="365129"/>
            <a:ext cx="10892481" cy="330894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rena_robert@mail.ru;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robert@shcool.ru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https://infourok.ru/metodicheskaya-razrabotka-proektirovanie-zadanij-orientirovannyh-na-ocenku-i-formirovanie-estestvenno-nauchnoj-gramotnosti-4604893.html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61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121935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1724" y="639377"/>
            <a:ext cx="10515600" cy="559666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 согласно PISA  – это способность человека занимать активную гражданскую позицию по вопросам, связанным с естественными науками, и его готовность интересоваться естественнонаучными идеями. Естественнонаучно грамотный человек стремится участвовать в аргументированном обсуждении проблем, относящихся к естественным наукам и технологиям, что требует от него следующих компетентностей: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научно объяснять явления;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демонстрировать понимание основных особенностей естественнонаучного исследования;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интерпретировать данные и использовать научные доказательства для получения выводов.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92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6566"/>
            <a:ext cx="10515600" cy="5880401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заданиям  по формированию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оцениванию естественнонаучной грамотности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задания направлены на оценку компетенций,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характеризующих ЕНГ, и основываются на реальных жизненных ситуациях.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1.Из каких умений состоят эти компетенции?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2. Как эти умения оцениваются?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9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134"/>
            <a:ext cx="12192000" cy="686011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78941"/>
            <a:ext cx="10515600" cy="61701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категорий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Задания, как правило, основаны на проблемном материале, включающем текст, графики, таблицы и связанные с ними вопросы. В свою очередь, каждый из вопросов в составе этих заданий классифицируется по следующим категориям: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компетенция, на оценивание которой направлен вопрос;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тип естественнонаучного знания, затрагиваемый в вопросе;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контекст;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познавательный уровень (или степень трудности) вопроса. 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3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93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33780"/>
            <a:ext cx="10515600" cy="587308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основные компетенции,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характеризующие естественнонаучную грамотность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   Объяснение или описание естественнонаучных явлений на основе имеющихся научных знаний, а также прогнозирование изменений.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Понимание особенностей естественнонаучного исследования.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Интерпретация данных и использование научных доказательств для получения выводов.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0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ОБЛАСТИ И ТИПЫ НАУЧНОГО ЗНАНИЯ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134"/>
            <a:ext cx="12192000" cy="686011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700"/>
            <a:ext cx="10515600" cy="5932268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Содержательное знание –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научного содержания, относящегося к физическим системам (физика и химия), живым системам (биология) и наукам о Земле и Вселенной (география, геология, астрономия). 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Процедурное знание –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разнообразных методов, используемых для получения научного знания, а также стандартных исследовательских процедур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23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878789"/>
          </a:xfrm>
        </p:spPr>
        <p:txBody>
          <a:bodyPr/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КОНТЕКСТЫ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6"/>
            <a:ext cx="10515600" cy="61372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 – тематическая область,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которой относится описанная в вопросе (задании) проблемная ситуация. Контексты в PISA: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здоровье;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природные ресурсы;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окружающая среда;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опасности и риски;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связь науки и технологий. При этом каждая из ситуаций может рассматриваться на одном из трех уровней: личностном (связанном с самим учащимся, его семьей, друзьями), местном/национальном или глобальном (в котором рассматриваются явления, происходящие в различных уголках мира).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ПОЗНАВАТЕЛЬНЫЕ УРОВНИ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0547" y="491528"/>
            <a:ext cx="10515600" cy="47106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Низкий. Выполнять одношаговую процедуру, например, распознавать факты, термины, принципы или понятия, или найти единственную точку, содержащую информацию, на графике или в таблице.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Средний. Использовать и применять понятийное знание для описания или объяснение явлений, выбирать соответствующие процедуры, предполагающие два шага или более, интерпретировать или использовать простые наборы данных в виде таблиц или графиков.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Высокий. Анализировать сложную информацию или данные, обобщать или оценивать доказательства, обосновывать, формулировать выводы, учитывая разные источники информации, разрабатывать план или последовательность шагов, ведущих к решению проблемы.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59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"/>
            <a:ext cx="12192000" cy="685799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0086"/>
            <a:ext cx="10515600" cy="64172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Инструкция по выполнению тестовых заданий.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1.Задание с простым множественным выбором. Такие задания предполагают: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выбор одного ответа из четырёх вариантов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выбор «горячей точки», т.е. ответа который является элементом выбора в рисунке или тексте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Задание со сложным множественным выбором: 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ответы на серию вопросов «да/нет», которые представляют отдельные задания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выбор более одного ответа из предложенных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заполнение пробелов в предложенных вариантах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упорядочение, или распределение по категориям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Задание с полным свободно-формулируемым ответом: 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письменный ответ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построение чертежа</a:t>
            </a:r>
            <a:b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0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839</Words>
  <Application>Microsoft Office PowerPoint</Application>
  <PresentationFormat>Широкоэкранный</PresentationFormat>
  <Paragraphs>142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«Развитие функциональной естественнонаучной грамотности учащихся в рамках проведения международного исследования PISA» </vt:lpstr>
      <vt:lpstr>Презентация PowerPoint</vt:lpstr>
      <vt:lpstr>Презентация PowerPoint</vt:lpstr>
      <vt:lpstr>Презентация PowerPoint</vt:lpstr>
      <vt:lpstr>компетенции</vt:lpstr>
      <vt:lpstr>СОДЕРЖАТЕЛЬНЫЕ ОБЛАСТИ И ТИПЫ НАУЧНОГО ЗНАНИЯ</vt:lpstr>
      <vt:lpstr>КОНТЕКСТЫ</vt:lpstr>
      <vt:lpstr>ПОЗНАВАТЕЛЬНЫЕ УРОВНИ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 1. rena_robert@mail.ru; http://robert@shcool.ru 2. https://infourok.ru/metodicheskaya-razrabotka-proektirovanie-zadanij-orientirovannyh-na-ocenku-i-formirovanie-estestvenno-nauchnoj-gramotnosti-4604893.html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функциональной естественнонаучной грамотности учащихся в рамках проведения международного исследования PISA»</dc:title>
  <dc:creator>Нина</dc:creator>
  <cp:lastModifiedBy>Нина</cp:lastModifiedBy>
  <cp:revision>27</cp:revision>
  <dcterms:created xsi:type="dcterms:W3CDTF">2022-03-13T08:11:45Z</dcterms:created>
  <dcterms:modified xsi:type="dcterms:W3CDTF">2022-04-02T04:27:14Z</dcterms:modified>
</cp:coreProperties>
</file>