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724E7-0F41-4FA2-9A07-F2651BC902F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3FCEA-396B-4EB7-BC69-E41C56C7C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387424"/>
            <a:ext cx="7772400" cy="398787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8000"/>
                </a:solidFill>
              </a:rPr>
              <a:t>Современная стратегия обучения родному языку детей дошкольного возраста</a:t>
            </a:r>
            <a:endParaRPr lang="ru-RU" sz="4800" b="1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886200"/>
            <a:ext cx="3632448" cy="1415008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у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читель – логопед 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Пономарева Е.В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 descr="уголок.jpg"/>
          <p:cNvPicPr>
            <a:picLocks noChangeAspect="1"/>
          </p:cNvPicPr>
          <p:nvPr/>
        </p:nvPicPr>
        <p:blipFill>
          <a:blip r:embed="rId2" cstate="print"/>
          <a:srcRect l="9051" r="6688" b="4851"/>
          <a:stretch>
            <a:fillRect/>
          </a:stretch>
        </p:blipFill>
        <p:spPr>
          <a:xfrm>
            <a:off x="539552" y="2924944"/>
            <a:ext cx="2304256" cy="1951505"/>
          </a:xfrm>
          <a:prstGeom prst="roundRect">
            <a:avLst/>
          </a:prstGeom>
          <a:ln w="57150"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340768"/>
            <a:ext cx="7056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Добрые приветствия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«Как я рада видеть тебя»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«Как я по тебе соскучилась»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«Бесконечно счастлива видеть тебя»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«Как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хорошо,что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мы встретились»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80728"/>
            <a:ext cx="74168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Ситуация общения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–это специально проектируемая  педагогом или возникающая спонтанно форма общения. Направленная  на упражнения детей в использовании освоенных речевых категорий.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Ситуации общения могут быть лексическими. При их организации педагог « идет от детей». То есть находит ситуации  в деятельности детей и использует их в речевом общении.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3529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Примерами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специально планируемых ситуаций общения могут быть игры –викторины: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« Придумай загадку»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(упражнение детей в описании предметов»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«Кто лучше всех знает свой город»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(упражнение в восприятии и составлении описательных рассказов)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«Магазин волшебных вещей»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(упражнение в использовании средств языковой выразительности»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24744"/>
            <a:ext cx="74168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Реализация образовательной области «Речевое развитие» возможна через 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проектную деятельность: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«Как рождается книга»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«Спор хороший и плохой»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«Лучше сам или вместе»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Конструкторы ЛЕГО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широко используются в дошкольном возрасте. Развивая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речетворчество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дошкольников воспитатель может предложить детям  придумать сказку о том, как одна постройка превратилась в другую. По ходу рассказывания осуществляя данное превращение. Созданные постройки можно использовать в играх- драматизациях. Выполняя постройку, дети создают объемное изображение. Которое способствует лучшему запоминанию образа объекта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. О лошадке, которую сделал сам. ребенок рассказывает охотнее.</a:t>
            </a:r>
          </a:p>
          <a:p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8204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При организации образовательной ситуации, любого занятия педагогу</a:t>
            </a:r>
          </a:p>
          <a:p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</a:rPr>
              <a:t>Важно: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Продумывать организацию разных способов взросло –детской и детской совместимости;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Видеть ресурсы разных этапов занятия для развития коммуникативной компетентности детей. если: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Дети совместно решают интересную и значимую для них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</a:rPr>
              <a:t>учебно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–игровую задачу;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Обогащают. Уточняют и активизируют свой лексический запас. выполняя речевые и практические задания.</a:t>
            </a:r>
          </a:p>
          <a:p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</a:rPr>
              <a:t>Педагог выступает не жестким руководителем. А организатором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совместной образовательной деятельности, который не афиширует своё коммуникативное превосходство, а сопровождает и помогает ребенку стать активным коммуникатором.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492896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0"/>
            <a:ext cx="75608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008000"/>
                </a:solidFill>
              </a:rPr>
              <a:t>Задачи образовательной области</a:t>
            </a:r>
          </a:p>
          <a:p>
            <a:pPr algn="ctr"/>
            <a:r>
              <a:rPr lang="ru-RU" sz="3200" u="sng" dirty="0" smtClean="0">
                <a:solidFill>
                  <a:srgbClr val="008000"/>
                </a:solidFill>
              </a:rPr>
              <a:t> « Речевое развитие»</a:t>
            </a:r>
          </a:p>
          <a:p>
            <a:pPr algn="ctr"/>
            <a:endParaRPr lang="ru-RU" sz="3200" u="sng" dirty="0" smtClean="0">
              <a:solidFill>
                <a:srgbClr val="008000"/>
              </a:solidFill>
            </a:endParaRPr>
          </a:p>
          <a:p>
            <a:pPr algn="ctr"/>
            <a:endParaRPr lang="ru-RU" sz="3200" u="sng" dirty="0">
              <a:solidFill>
                <a:srgbClr val="008000"/>
              </a:solidFill>
            </a:endParaRPr>
          </a:p>
          <a:p>
            <a:pPr algn="ctr"/>
            <a:endParaRPr lang="ru-RU" sz="3200" u="sng" dirty="0" smtClean="0">
              <a:solidFill>
                <a:srgbClr val="008000"/>
              </a:solidFill>
            </a:endParaRPr>
          </a:p>
          <a:p>
            <a:pPr algn="ctr"/>
            <a:endParaRPr lang="ru-RU" sz="3200" u="sng" dirty="0">
              <a:solidFill>
                <a:srgbClr val="008000"/>
              </a:solidFill>
            </a:endParaRPr>
          </a:p>
          <a:p>
            <a:pPr algn="ctr"/>
            <a:endParaRPr lang="ru-RU" sz="3200" u="sng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756084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-Владение речью как средством общения и культуры;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-обогащение активного словаря; развития связной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г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рамматически правильной диалогической и монологической речи;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-развитие речевого творчества; развитие звуковой и интонационной культуры речи;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ф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онематического слуха;</a:t>
            </a:r>
          </a:p>
          <a:p>
            <a:endParaRPr lang="ru-RU" sz="3200" dirty="0" smtClean="0">
              <a:solidFill>
                <a:srgbClr val="008000"/>
              </a:solidFill>
            </a:endParaRPr>
          </a:p>
          <a:p>
            <a:pPr algn="ctr"/>
            <a:endParaRPr lang="ru-RU" sz="3200" u="sng" dirty="0">
              <a:solidFill>
                <a:srgbClr val="008000"/>
              </a:solidFill>
            </a:endParaRPr>
          </a:p>
          <a:p>
            <a:pPr algn="ctr"/>
            <a:endParaRPr lang="ru-RU" sz="3200" u="sng" dirty="0" smtClean="0">
              <a:solidFill>
                <a:srgbClr val="008000"/>
              </a:solidFill>
            </a:endParaRPr>
          </a:p>
          <a:p>
            <a:pPr algn="ctr"/>
            <a:endParaRPr lang="ru-RU" sz="3200" u="sng" dirty="0">
              <a:solidFill>
                <a:srgbClr val="008000"/>
              </a:solidFill>
            </a:endParaRPr>
          </a:p>
          <a:p>
            <a:pPr algn="ctr"/>
            <a:endParaRPr lang="ru-RU" sz="3200" u="sng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71287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знакомство с книжной культурой, детской литературой,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онимание на слух текстов различных жанров детской литературы;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-формирование звуковой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аналитико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–синтетической активности как предпосылки обучения грамотности.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верх 2"/>
          <p:cNvSpPr/>
          <p:nvPr/>
        </p:nvSpPr>
        <p:spPr>
          <a:xfrm rot="5400000">
            <a:off x="395536" y="332656"/>
            <a:ext cx="648072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3608" y="764704"/>
            <a:ext cx="74888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Кроме традиционных речевых задач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( формирование звуковой культуры речи, словарной работы. Развития грамматического строя  и связной речи) 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особое внимание стоит обратить на задачи: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-развития 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диалогической речи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дошкольников;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р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азвития 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речевого творчества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-формирования </a:t>
            </a: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понимания на слух текстов различных жанров детской литературы.</a:t>
            </a:r>
            <a:endParaRPr lang="ru-RU" sz="28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96944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solidFill>
                  <a:schemeClr val="accent6">
                    <a:lumMod val="50000"/>
                  </a:schemeClr>
                </a:solidFill>
              </a:rPr>
              <a:t>Речь рассматривается как средство общения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Ребенок должен </a:t>
            </a:r>
            <a:r>
              <a:rPr lang="ru-RU" sz="2800" u="sng" dirty="0" smtClean="0">
                <a:solidFill>
                  <a:schemeClr val="accent6">
                    <a:lumMod val="50000"/>
                  </a:schemeClr>
                </a:solidFill>
              </a:rPr>
              <a:t>свободно владеть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диалогическим общением и использовать вербальные и невербальные средства этого общения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Задача развития речевого  творчества у дошкольников -формирование позиции </a:t>
            </a:r>
            <a:r>
              <a:rPr lang="ru-RU" sz="2800" u="sng" dirty="0" smtClean="0">
                <a:solidFill>
                  <a:schemeClr val="accent6">
                    <a:lumMod val="50000"/>
                  </a:schemeClr>
                </a:solidFill>
              </a:rPr>
              <a:t>активного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u="sng" dirty="0" smtClean="0">
                <a:solidFill>
                  <a:schemeClr val="accent6">
                    <a:lumMod val="50000"/>
                  </a:schemeClr>
                </a:solidFill>
              </a:rPr>
              <a:t>участника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в речевом взаимодействии.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Под пониманием на слух текстов различных жанров детской литературы подразумевается восприятие этих текстов. В процессе восприятия произведения </a:t>
            </a:r>
            <a:r>
              <a:rPr lang="ru-RU" sz="2800" u="sng" dirty="0" smtClean="0">
                <a:solidFill>
                  <a:schemeClr val="accent6">
                    <a:lumMod val="50000"/>
                  </a:schemeClr>
                </a:solidFill>
              </a:rPr>
              <a:t>ребенок по своему воспринимает художественные образы. Обогащает  их собственным воображением.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1IwCMAUqqQ.jpg"/>
          <p:cNvPicPr>
            <a:picLocks noChangeAspect="1"/>
          </p:cNvPicPr>
          <p:nvPr/>
        </p:nvPicPr>
        <p:blipFill>
          <a:blip r:embed="rId2" cstate="print"/>
          <a:srcRect t="25850"/>
          <a:stretch>
            <a:fillRect/>
          </a:stretch>
        </p:blipFill>
        <p:spPr>
          <a:xfrm>
            <a:off x="539552" y="332656"/>
            <a:ext cx="2283718" cy="2257826"/>
          </a:xfrm>
          <a:prstGeom prst="roundRect">
            <a:avLst/>
          </a:prstGeom>
          <a:ln w="57150">
            <a:solidFill>
              <a:srgbClr val="008000"/>
            </a:solidFill>
          </a:ln>
        </p:spPr>
      </p:pic>
      <p:pic>
        <p:nvPicPr>
          <p:cNvPr id="3" name="Рисунок 2" descr="RxfUl_FCG10.jpg"/>
          <p:cNvPicPr>
            <a:picLocks noChangeAspect="1"/>
          </p:cNvPicPr>
          <p:nvPr/>
        </p:nvPicPr>
        <p:blipFill>
          <a:blip r:embed="rId3" cstate="print"/>
          <a:srcRect t="30050"/>
          <a:stretch>
            <a:fillRect/>
          </a:stretch>
        </p:blipFill>
        <p:spPr>
          <a:xfrm>
            <a:off x="2339752" y="1844824"/>
            <a:ext cx="2139702" cy="1995621"/>
          </a:xfrm>
          <a:prstGeom prst="roundRect">
            <a:avLst/>
          </a:prstGeom>
          <a:ln w="57150">
            <a:solidFill>
              <a:srgbClr val="008000"/>
            </a:solidFill>
          </a:ln>
        </p:spPr>
      </p:pic>
      <p:pic>
        <p:nvPicPr>
          <p:cNvPr id="4" name="Рисунок 3" descr="Tknoso7xHCo.jpg"/>
          <p:cNvPicPr>
            <a:picLocks noChangeAspect="1"/>
          </p:cNvPicPr>
          <p:nvPr/>
        </p:nvPicPr>
        <p:blipFill>
          <a:blip r:embed="rId4" cstate="print"/>
          <a:srcRect t="23750"/>
          <a:stretch>
            <a:fillRect/>
          </a:stretch>
        </p:blipFill>
        <p:spPr>
          <a:xfrm>
            <a:off x="4067944" y="3284984"/>
            <a:ext cx="1851670" cy="1882522"/>
          </a:xfrm>
          <a:prstGeom prst="roundRect">
            <a:avLst/>
          </a:prstGeom>
          <a:ln w="57150">
            <a:solidFill>
              <a:srgbClr val="008000"/>
            </a:solidFill>
          </a:ln>
        </p:spPr>
      </p:pic>
      <p:pic>
        <p:nvPicPr>
          <p:cNvPr id="5" name="Рисунок 4" descr="K7V-PHouDJU.jpg"/>
          <p:cNvPicPr>
            <a:picLocks noChangeAspect="1"/>
          </p:cNvPicPr>
          <p:nvPr/>
        </p:nvPicPr>
        <p:blipFill>
          <a:blip r:embed="rId5" cstate="print"/>
          <a:srcRect t="21650"/>
          <a:stretch>
            <a:fillRect/>
          </a:stretch>
        </p:blipFill>
        <p:spPr>
          <a:xfrm>
            <a:off x="5580112" y="4509120"/>
            <a:ext cx="1861097" cy="1944216"/>
          </a:xfrm>
          <a:prstGeom prst="roundRect">
            <a:avLst/>
          </a:prstGeom>
          <a:ln w="57150">
            <a:solidFill>
              <a:srgbClr val="008000"/>
            </a:solidFill>
          </a:ln>
        </p:spPr>
      </p:pic>
      <p:pic>
        <p:nvPicPr>
          <p:cNvPr id="6" name="Рисунок 5" descr="euYuVXNscoQ.jpg"/>
          <p:cNvPicPr>
            <a:picLocks noChangeAspect="1"/>
          </p:cNvPicPr>
          <p:nvPr/>
        </p:nvPicPr>
        <p:blipFill>
          <a:blip r:embed="rId6" cstate="print"/>
          <a:srcRect t="21650"/>
          <a:stretch>
            <a:fillRect/>
          </a:stretch>
        </p:blipFill>
        <p:spPr>
          <a:xfrm>
            <a:off x="4860032" y="188640"/>
            <a:ext cx="2232248" cy="2331943"/>
          </a:xfrm>
          <a:prstGeom prst="roundRect">
            <a:avLst/>
          </a:prstGeom>
          <a:ln w="57150">
            <a:solidFill>
              <a:srgbClr val="008000"/>
            </a:solidFill>
          </a:ln>
        </p:spPr>
      </p:pic>
      <p:pic>
        <p:nvPicPr>
          <p:cNvPr id="8" name="Рисунок 7" descr="MWCODF1j7ro.jpg"/>
          <p:cNvPicPr>
            <a:picLocks noChangeAspect="1"/>
          </p:cNvPicPr>
          <p:nvPr/>
        </p:nvPicPr>
        <p:blipFill>
          <a:blip r:embed="rId7" cstate="print"/>
          <a:srcRect t="16400" b="6951"/>
          <a:stretch>
            <a:fillRect/>
          </a:stretch>
        </p:blipFill>
        <p:spPr>
          <a:xfrm>
            <a:off x="323528" y="3933056"/>
            <a:ext cx="2355726" cy="2407519"/>
          </a:xfrm>
          <a:prstGeom prst="roundRect">
            <a:avLst/>
          </a:prstGeom>
          <a:ln w="57150">
            <a:solidFill>
              <a:srgbClr val="008000"/>
            </a:solidFill>
          </a:ln>
        </p:spPr>
      </p:pic>
      <p:pic>
        <p:nvPicPr>
          <p:cNvPr id="9" name="Рисунок 8" descr="Dnv5gOeOdzQ.jpg"/>
          <p:cNvPicPr>
            <a:picLocks noChangeAspect="1"/>
          </p:cNvPicPr>
          <p:nvPr/>
        </p:nvPicPr>
        <p:blipFill>
          <a:blip r:embed="rId8" cstate="print"/>
          <a:srcRect l="6688" t="20600" r="11413"/>
          <a:stretch>
            <a:fillRect/>
          </a:stretch>
        </p:blipFill>
        <p:spPr>
          <a:xfrm>
            <a:off x="6588224" y="2708920"/>
            <a:ext cx="2268760" cy="1649644"/>
          </a:xfrm>
          <a:prstGeom prst="roundRect">
            <a:avLst/>
          </a:prstGeom>
          <a:ln w="57150">
            <a:solidFill>
              <a:srgbClr val="008000"/>
            </a:solidFill>
          </a:ln>
        </p:spPr>
      </p:pic>
      <p:pic>
        <p:nvPicPr>
          <p:cNvPr id="10" name="Рисунок 9" descr="eQCJoTAT4N0.jpg"/>
          <p:cNvPicPr>
            <a:picLocks noChangeAspect="1"/>
          </p:cNvPicPr>
          <p:nvPr/>
        </p:nvPicPr>
        <p:blipFill>
          <a:blip r:embed="rId9" cstate="print"/>
          <a:srcRect t="31100"/>
          <a:stretch>
            <a:fillRect/>
          </a:stretch>
        </p:blipFill>
        <p:spPr>
          <a:xfrm>
            <a:off x="7308304" y="5157192"/>
            <a:ext cx="1656184" cy="1514322"/>
          </a:xfrm>
          <a:prstGeom prst="roundRect">
            <a:avLst/>
          </a:prstGeom>
          <a:ln w="57150">
            <a:solidFill>
              <a:srgbClr val="008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79208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Целью  работы педагога по развитию речи детей дошкольного возраста является становление начальной коммуникативной компетентности ребенка.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 концу дошкольного возраста речь становится универсальным средством общения ребенка с окружающими людьми.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340768"/>
            <a:ext cx="7272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Ведущей формой работы по развитию речи является образовательная ситуация.</a:t>
            </a:r>
          </a:p>
          <a:p>
            <a:endParaRPr lang="ru-RU" sz="28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Воспитателем может быть организовано несколько образовательных ситуаций, направленных на решение постепенно усложняющихся задач: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24744"/>
            <a:ext cx="71287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</a:rPr>
              <a:t>Например: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Научить способам доброжелательного делового общения с собеседником.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Научить задавать вопросы.</a:t>
            </a:r>
            <a:b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выстраивая их в логической последовательности.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Учить  обобщать полученные сведения в единый рассказ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595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Современная стратегия обучения родному языку детей дошкольного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Современная стратегия обучения родному языку детей дошкольного возраста</dc:title>
  <dc:creator>PC</dc:creator>
  <cp:lastModifiedBy>PC</cp:lastModifiedBy>
  <cp:revision>5</cp:revision>
  <dcterms:created xsi:type="dcterms:W3CDTF">2022-03-29T09:48:32Z</dcterms:created>
  <dcterms:modified xsi:type="dcterms:W3CDTF">2022-03-30T10:30:41Z</dcterms:modified>
</cp:coreProperties>
</file>