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3" r:id="rId37"/>
    <p:sldId id="324" r:id="rId38"/>
    <p:sldId id="325" r:id="rId39"/>
    <p:sldId id="326" r:id="rId40"/>
    <p:sldId id="327" r:id="rId41"/>
    <p:sldId id="328" r:id="rId42"/>
    <p:sldId id="329" r:id="rId43"/>
    <p:sldId id="280" r:id="rId44"/>
  </p:sldIdLst>
  <p:sldSz cx="9144000" cy="6858000" type="screen4x3"/>
  <p:notesSz cx="6858000" cy="9144000"/>
  <p:custShowLst>
    <p:custShow name="Произвольный показ 1" id="0">
      <p:sldLst>
        <p:sld r:id="rId44"/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EA66A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D2EC2-2A83-4CC2-8B40-658B9B26F86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3CD53-9876-4D67-BF54-0A1DCA1AE7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285992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Музыкальный фон к основной мелодии, имеющий в произведении второстепенное значение.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АККОМПАНЕМЕНТ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071678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Произведение русского народного эпоса, повествование о былых временах, о подвигах народных героев-богатырей; носит характер неторопливого плавного речитатива, подобного напевной речи. Иногда сопровождается игрой на гуслях и других музыкальных инструментах.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БЫЛИНА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Музыкант-исполнитель, в совершенстве владеющий своим инструментом или голосом, легко, с блеском преодолевающий любые технические трудности. 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ВИРТУОЗ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Музыкальная пьеса</a:t>
            </a:r>
          </a:p>
          <a:p>
            <a:pPr>
              <a:buNone/>
            </a:pPr>
            <a:r>
              <a:rPr lang="ru-RU" sz="3600" b="1" dirty="0" smtClean="0"/>
              <a:t>для пения без слов.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ВОКАЛИЗ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Торжественное </a:t>
            </a:r>
            <a:r>
              <a:rPr lang="ru-RU" sz="3600" b="1" dirty="0" smtClean="0"/>
              <a:t>хвалебное песнопение.</a:t>
            </a:r>
            <a:endParaRPr lang="ru-RU" sz="3600" b="1" dirty="0" smtClean="0"/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Старинный </a:t>
            </a:r>
            <a:r>
              <a:rPr lang="ru-RU" sz="3600" b="1" dirty="0" smtClean="0"/>
              <a:t>русский народный инструмент, представляющий собой полый плоский ящик, на котором натянуты металлические струны.</a:t>
            </a:r>
            <a:endParaRPr lang="ru-RU" sz="3600" b="1" dirty="0" smtClean="0"/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ГУСЛИ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Художественное </a:t>
            </a:r>
            <a:r>
              <a:rPr lang="ru-RU" sz="3600" b="1" dirty="0" smtClean="0"/>
              <a:t>чтение стихов или прозы в эмоционально приподнятой манере.</a:t>
            </a:r>
            <a:endParaRPr lang="ru-RU" sz="3600" b="1" dirty="0" smtClean="0"/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ДЕКЛАМАЦИЯ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Сила, громкость звучания.</a:t>
            </a:r>
            <a:endParaRPr lang="ru-RU" sz="3600" b="1" dirty="0" smtClean="0"/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Совокупность </a:t>
            </a:r>
            <a:r>
              <a:rPr lang="ru-RU" sz="3600" b="1" dirty="0" smtClean="0"/>
              <a:t>принципов построения и развития музыки оперы, балета, симфонии </a:t>
            </a:r>
            <a:r>
              <a:rPr lang="ru-RU" sz="3600" b="1" dirty="0" smtClean="0"/>
              <a:t>с </a:t>
            </a:r>
            <a:r>
              <a:rPr lang="ru-RU" sz="3600" b="1" dirty="0" smtClean="0"/>
              <a:t>целью наиболее логичного, последовательного и действенного воплощения избранного сюжета, идейного замысла</a:t>
            </a:r>
            <a:r>
              <a:rPr lang="ru-RU" sz="3600" b="1" dirty="0" smtClean="0"/>
              <a:t>.</a:t>
            </a:r>
            <a:endParaRPr lang="ru-RU" sz="3600" b="1" dirty="0" smtClean="0"/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ДРАМАТУРГИЯ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Оркестр</a:t>
            </a:r>
            <a:r>
              <a:rPr lang="ru-RU" sz="3600" b="1" dirty="0" smtClean="0"/>
              <a:t>, состоящий из медных и деревянных духовых и ударных инструментов. </a:t>
            </a:r>
            <a:r>
              <a:rPr lang="ru-RU" sz="3600" b="1" dirty="0" smtClean="0"/>
              <a:t>Отличается </a:t>
            </a:r>
            <a:r>
              <a:rPr lang="ru-RU" sz="3600" b="1" dirty="0" smtClean="0"/>
              <a:t>мощной, яркой звучностью.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ДУХОВОЙ ОРКЕСТР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Ансамбль из двух музыкантов (певцов или инструменталистов).</a:t>
            </a:r>
            <a:endParaRPr lang="ru-RU" sz="3600" b="1" dirty="0" smtClean="0"/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ДУЭТ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285992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Созвучие, звучание нескольких (не менее трех) музыкальных тонов, взятых, как правило, одновременно. 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АККОРД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Творчество </a:t>
            </a:r>
            <a:r>
              <a:rPr lang="ru-RU" sz="3600" b="1" dirty="0" smtClean="0"/>
              <a:t>в процессе исполнения, без предварительной подготовки, по </a:t>
            </a:r>
            <a:r>
              <a:rPr lang="ru-RU" sz="3600" b="1" dirty="0" smtClean="0"/>
              <a:t>вдохновению.</a:t>
            </a:r>
            <a:endParaRPr lang="ru-RU" sz="3600" b="1" dirty="0" smtClean="0"/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ИМПРОВИЗАЦИЯ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Музыка </a:t>
            </a:r>
            <a:r>
              <a:rPr lang="ru-RU" sz="3600" b="1" dirty="0" smtClean="0"/>
              <a:t>для солирующих </a:t>
            </a:r>
            <a:r>
              <a:rPr lang="ru-RU" sz="3600" b="1" dirty="0" smtClean="0"/>
              <a:t>инструментов </a:t>
            </a:r>
            <a:r>
              <a:rPr lang="ru-RU" sz="3600" b="1" dirty="0" smtClean="0"/>
              <a:t>или голосов, небольшие ансамбли, предназначенные для исполнения в небольших концертных залах.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КАМЕРНАЯ МУЗЫКА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Род </a:t>
            </a:r>
            <a:r>
              <a:rPr lang="ru-RU" sz="3600" b="1" dirty="0" smtClean="0"/>
              <a:t>многоголосной музыки, основанный на поочередном вступлении голосов с одной и той же мелодией.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КАНОН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В </a:t>
            </a:r>
            <a:r>
              <a:rPr lang="ru-RU" sz="3600" b="1" dirty="0" smtClean="0"/>
              <a:t>эпоху Петра </a:t>
            </a:r>
            <a:r>
              <a:rPr lang="ru-RU" sz="3600" b="1" dirty="0" smtClean="0"/>
              <a:t>I распространились </a:t>
            </a:r>
            <a:r>
              <a:rPr lang="ru-RU" sz="3600" b="1" dirty="0" smtClean="0"/>
              <a:t>приветственные </a:t>
            </a:r>
            <a:r>
              <a:rPr lang="ru-RU" sz="3600" b="1" dirty="0" smtClean="0"/>
              <a:t>песни </a:t>
            </a:r>
            <a:r>
              <a:rPr lang="ru-RU" sz="3600" b="1" dirty="0" smtClean="0"/>
              <a:t>бодрого маршеобразного </a:t>
            </a:r>
            <a:r>
              <a:rPr lang="ru-RU" sz="3600" b="1" dirty="0" smtClean="0"/>
              <a:t>характера</a:t>
            </a:r>
            <a:r>
              <a:rPr lang="ru-RU" sz="3600" b="1" dirty="0" smtClean="0"/>
              <a:t>, исполнявшиеся по случаю официальных торжеств.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КАНТЫ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Большое </a:t>
            </a:r>
            <a:r>
              <a:rPr lang="ru-RU" sz="3600" b="1" dirty="0" smtClean="0"/>
              <a:t>произведение для певцов-солистов, хора и оркестра, состоящее из ряда номеров — арий, речитативов, ансамблей, хоров.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КАНТАТА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Оперно-вокальный </a:t>
            </a:r>
            <a:r>
              <a:rPr lang="ru-RU" sz="3600" b="1" dirty="0" smtClean="0"/>
              <a:t>или инструментальный (чаще всего струнный) ансамбль четырех участников.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КВАРТЕТ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Оперно-вокальный </a:t>
            </a:r>
            <a:r>
              <a:rPr lang="ru-RU" sz="3600" b="1" dirty="0" smtClean="0"/>
              <a:t>или инструментальный ансамбль пяти участников.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КВИНТЕТ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Заключительный </a:t>
            </a:r>
            <a:r>
              <a:rPr lang="ru-RU" sz="3600" b="1" dirty="0" smtClean="0"/>
              <a:t>раздел музыкального произведения, обычно энергичного, стремительного характера, утверждающий его основную идею, господствующий образ.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Автор </a:t>
            </a:r>
            <a:r>
              <a:rPr lang="ru-RU" sz="3600" b="1" dirty="0" smtClean="0"/>
              <a:t>музыкального произведения.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КОМПОЗИТОР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1. Музыкальное </a:t>
            </a:r>
            <a:r>
              <a:rPr lang="ru-RU" sz="3200" b="1" dirty="0" smtClean="0"/>
              <a:t>творчество, процесс создания музыкального </a:t>
            </a:r>
            <a:r>
              <a:rPr lang="ru-RU" sz="3200" b="1" dirty="0" smtClean="0"/>
              <a:t>произведения.</a:t>
            </a:r>
          </a:p>
          <a:p>
            <a:pPr marL="742950" indent="-742950">
              <a:buNone/>
            </a:pPr>
            <a:r>
              <a:rPr lang="ru-RU" sz="3200" b="1" dirty="0" smtClean="0"/>
              <a:t>2</a:t>
            </a:r>
            <a:r>
              <a:rPr lang="ru-RU" sz="3200" b="1" dirty="0" smtClean="0"/>
              <a:t>. Внутреннее строение музыкального произведения, то же, что музыкальная </a:t>
            </a:r>
            <a:r>
              <a:rPr lang="ru-RU" sz="3200" b="1" dirty="0" smtClean="0"/>
              <a:t>форма.</a:t>
            </a:r>
          </a:p>
          <a:p>
            <a:pPr marL="742950" indent="-742950">
              <a:buNone/>
            </a:pPr>
            <a:r>
              <a:rPr lang="ru-RU" sz="3200" b="1" dirty="0" smtClean="0"/>
              <a:t>3</a:t>
            </a:r>
            <a:r>
              <a:rPr lang="ru-RU" sz="3200" b="1" dirty="0" smtClean="0"/>
              <a:t>. Отдельное музыкальное произведение.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КОМПОЗИЦИЯ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285992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Перерыв между актами театрального представления или отделениями концерта. 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АНТРАКТ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Самый </a:t>
            </a:r>
            <a:r>
              <a:rPr lang="ru-RU" sz="3200" b="1" dirty="0" smtClean="0"/>
              <a:t>низкий женский голос, то же, что в хоре альт.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КОНТРАЛЬТО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060848"/>
            <a:ext cx="8229600" cy="27860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1. Публичное </a:t>
            </a:r>
            <a:r>
              <a:rPr lang="ru-RU" sz="2800" b="1" dirty="0" smtClean="0"/>
              <a:t>исполнение музыкальных </a:t>
            </a:r>
            <a:r>
              <a:rPr lang="ru-RU" sz="2800" b="1" dirty="0" smtClean="0"/>
              <a:t>произведений.</a:t>
            </a:r>
          </a:p>
          <a:p>
            <a:pPr marL="0" indent="0">
              <a:buNone/>
            </a:pPr>
            <a:r>
              <a:rPr lang="ru-RU" sz="2800" b="1" dirty="0" smtClean="0"/>
              <a:t>2</a:t>
            </a:r>
            <a:r>
              <a:rPr lang="ru-RU" sz="2800" b="1" dirty="0" smtClean="0"/>
              <a:t>. Большое, обычно трехчастное, произведение для солирующего </a:t>
            </a:r>
            <a:r>
              <a:rPr lang="ru-RU" sz="2800" b="1" dirty="0" smtClean="0"/>
              <a:t>инструмента </a:t>
            </a:r>
            <a:r>
              <a:rPr lang="ru-RU" sz="2800" b="1" dirty="0" smtClean="0"/>
              <a:t>с оркестром, блестящее, эффектное, обладающее развитыми элементами виртуозности, в некоторых случаях приближающееся по богатству и значительности идейно-художественного содержания к симфонии.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КОНЦЕРТ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Момент </a:t>
            </a:r>
            <a:r>
              <a:rPr lang="ru-RU" sz="3200" b="1" dirty="0" smtClean="0"/>
              <a:t>высшего напряжения в музыкальном развитии.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КУЛЬМИНАЦИЯ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Повторяемая </a:t>
            </a:r>
            <a:r>
              <a:rPr lang="ru-RU" sz="3200" b="1" dirty="0" smtClean="0"/>
              <a:t>часть песни</a:t>
            </a:r>
            <a:r>
              <a:rPr lang="ru-RU" sz="3200" b="1" dirty="0" smtClean="0"/>
              <a:t>.</a:t>
            </a:r>
            <a:endParaRPr lang="ru-RU" sz="3200" b="1" dirty="0" smtClean="0"/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КУПЛЕТ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Музыкальная </a:t>
            </a:r>
            <a:r>
              <a:rPr lang="ru-RU" sz="3200" b="1" dirty="0" smtClean="0"/>
              <a:t>мысль, мелодия, связанная в опере с определенным персонажем, воспоминанием, переживанием, явлением или отвлеченным понятием, возникающая в музыке при его появлении или упоминании в ходе сценического действия.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ЛЕЙТМОТИВ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Полный </a:t>
            </a:r>
            <a:r>
              <a:rPr lang="ru-RU" sz="3200" b="1" dirty="0" smtClean="0"/>
              <a:t>литературный текст оперы, оперетты; словесное изложение содержания балета.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ЛИБРЕТТО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Жанр</a:t>
            </a:r>
            <a:r>
              <a:rPr lang="ru-RU" sz="3200" b="1" dirty="0" smtClean="0"/>
              <a:t>, связанный с ритмом ходьбы, характеризуемый четким, размеренным, энергичным движением.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МАРШ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Основная </a:t>
            </a:r>
            <a:r>
              <a:rPr lang="ru-RU" sz="3200" b="1" dirty="0" smtClean="0"/>
              <a:t>мысль музыкального произведения, выраженная одноголосным напевом, важнейшее средство музыкальной выразительности.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МЕЛОДИЯ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Крупное </a:t>
            </a:r>
            <a:r>
              <a:rPr lang="ru-RU" sz="3200" b="1" dirty="0" smtClean="0"/>
              <a:t>многочастное произведение для хора с инструментальным сопровождением, иногда с участием певцов-солистов, написанное на религиозный латинский текст.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МЕССА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Женский </a:t>
            </a:r>
            <a:r>
              <a:rPr lang="ru-RU" sz="3200" b="1" dirty="0" smtClean="0"/>
              <a:t>голос, по регистру занимающий промежуточное положение между сопрано и контральто.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МЕЦЦО-СОПРАНО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285992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Развитой вокальный эпизод в опере, оратории или кантате, исполняемый одним певцом в сопровождении оркестра, обладающий широкораспевной мелодией и завершенностью музыкальной формы. 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АРИЯ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Синтетический </a:t>
            </a:r>
            <a:r>
              <a:rPr lang="ru-RU" sz="3200" b="1" dirty="0" smtClean="0"/>
              <a:t>жанр музыкального искусства, включающий драматическое действие, пение и танцы, сопровождаемые оркестровой музыкой, а также живописно-декоративное оформление.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3200" b="1" dirty="0" smtClean="0"/>
              <a:t>Театральное </a:t>
            </a:r>
            <a:r>
              <a:rPr lang="ru-RU" sz="3200" b="1" dirty="0" smtClean="0"/>
              <a:t>представление, сочетающее пение и танцы в сопровождении оркестра с разговорными </a:t>
            </a:r>
            <a:r>
              <a:rPr lang="ru-RU" sz="3200" b="1" dirty="0" smtClean="0"/>
              <a:t>сценами. Музыкальная комедия.</a:t>
            </a:r>
            <a:endParaRPr lang="ru-RU" sz="3200" b="1" dirty="0" smtClean="0"/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ОПЕРЕТТА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2800" b="1" dirty="0" smtClean="0"/>
              <a:t>Самый </a:t>
            </a:r>
            <a:r>
              <a:rPr lang="ru-RU" sz="2800" b="1" dirty="0" smtClean="0"/>
              <a:t>крупный из современных музыкальных инструментов, существовавший и совершенствовавшийся на протяжении многих веков. П</a:t>
            </a:r>
            <a:r>
              <a:rPr lang="ru-RU" sz="2800" b="1" dirty="0" smtClean="0"/>
              <a:t>редставляет </a:t>
            </a:r>
            <a:r>
              <a:rPr lang="ru-RU" sz="2800" b="1" dirty="0" smtClean="0"/>
              <a:t>собой систему труб, звучащих благодаря вдуванию в них струи воздуха, производимому механическим способом.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285992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Совокупность форм и результатов человеческой деятельности, закрепившихся в общественной практике и  передаваемых из поколения в поколение.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1357290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Управляющая кнопка: настраиваемая 9">
            <a:hlinkClick r:id="" action="ppaction://hlinkshowjump?jump=endshow" highlightClick="1"/>
          </p:cNvPr>
          <p:cNvSpPr/>
          <p:nvPr/>
        </p:nvSpPr>
        <p:spPr>
          <a:xfrm>
            <a:off x="4357686" y="5572140"/>
            <a:ext cx="1428760" cy="642942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Выйти из тренажера</a:t>
            </a:r>
          </a:p>
        </p:txBody>
      </p:sp>
      <p:sp>
        <p:nvSpPr>
          <p:cNvPr id="11" name="Управляющая кнопка: настраиваемая 10">
            <a:hlinkClick r:id="" action="ppaction://hlinkshowjump?jump=firstslide" highlightClick="1"/>
          </p:cNvPr>
          <p:cNvSpPr/>
          <p:nvPr/>
        </p:nvSpPr>
        <p:spPr>
          <a:xfrm>
            <a:off x="6143636" y="5572140"/>
            <a:ext cx="2143140" cy="642942"/>
          </a:xfrm>
          <a:prstGeom prst="actionButtonBlank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Тренироваться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ещё раз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071678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Крупный музыкально-хореографический жанр, в котором основным художественным средством является танец, а также пантомима, представляемые на театральной сцене в живописном декоративном оформлении в сопровождении оркестровой музыки. 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БАЛЕТ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285992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С начала </a:t>
            </a:r>
            <a:r>
              <a:rPr lang="ru-RU" sz="3600" b="1" dirty="0" err="1" smtClean="0"/>
              <a:t>XIXв</a:t>
            </a:r>
            <a:r>
              <a:rPr lang="ru-RU" sz="3600" b="1" dirty="0" smtClean="0"/>
              <a:t>. — обозначение вокальных и инструментальных пьес повествовательного склада.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БАЛЛАДА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285992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Мужской голос среднего между басом и тенором регистра.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БАРИТОН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Род песни, распространенный в Венеции, а также название вокальных и инструментальных пьес созерцательного певучего характера с плавным, покачивающимся аккомпанементом; размер 6/8. 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БАРКАРОЛА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cjjgencq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200000">
            <a:off x="4848237" y="1438275"/>
            <a:ext cx="5619750" cy="27432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3116"/>
            <a:ext cx="8229600" cy="27860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Самый низкий мужской голос. </a:t>
            </a:r>
          </a:p>
        </p:txBody>
      </p:sp>
      <p:sp>
        <p:nvSpPr>
          <p:cNvPr id="6" name="Прямоугольник 8"/>
          <p:cNvSpPr/>
          <p:nvPr/>
        </p:nvSpPr>
        <p:spPr>
          <a:xfrm>
            <a:off x="571472" y="642918"/>
            <a:ext cx="8429684" cy="1214446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БАС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ЛЮЧЕВАЯ БУКВА 8"/>
          <p:cNvSpPr/>
          <p:nvPr/>
        </p:nvSpPr>
        <p:spPr>
          <a:xfrm>
            <a:off x="5572132" y="5572140"/>
            <a:ext cx="2357454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357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Интерактивное методическое пособие «Знаток искусства»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572248"/>
            <a:ext cx="9144000" cy="285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EA66A"/>
                </a:solidFill>
              </a:rPr>
              <a:t>Автор-составитель </a:t>
            </a:r>
            <a:r>
              <a:rPr lang="ru-RU" sz="1400" b="1" dirty="0" err="1" smtClean="0">
                <a:solidFill>
                  <a:srgbClr val="FEA66A"/>
                </a:solidFill>
              </a:rPr>
              <a:t>Бабяк</a:t>
            </a:r>
            <a:r>
              <a:rPr lang="ru-RU" sz="1400" b="1" dirty="0" smtClean="0">
                <a:solidFill>
                  <a:srgbClr val="FEA66A"/>
                </a:solidFill>
              </a:rPr>
              <a:t> Диана Сергеевна, учитель музыки г.Прохладный КБР.</a:t>
            </a:r>
            <a:endParaRPr lang="ru-RU" sz="1400" b="1" dirty="0">
              <a:solidFill>
                <a:srgbClr val="FEA66A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899592" cy="504056"/>
          </a:xfrm>
          <a:prstGeom prst="actionButtonForwardNex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387</TotalTime>
  <Words>1543</Words>
  <Application>Microsoft Office PowerPoint</Application>
  <PresentationFormat>Экран (4:3)</PresentationFormat>
  <Paragraphs>222</Paragraphs>
  <Slides>43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  <vt:variant>
        <vt:lpstr>Произвольные показы</vt:lpstr>
      </vt:variant>
      <vt:variant>
        <vt:i4>1</vt:i4>
      </vt:variant>
    </vt:vector>
  </HeadingPairs>
  <TitlesOfParts>
    <vt:vector size="45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ВВП, ВНП, ВНД…</dc:title>
  <dc:creator>Бабяк Диана Сергеевна</dc:creator>
  <cp:lastModifiedBy>учитель</cp:lastModifiedBy>
  <cp:revision>83</cp:revision>
  <dcterms:created xsi:type="dcterms:W3CDTF">2017-09-09T15:18:02Z</dcterms:created>
  <dcterms:modified xsi:type="dcterms:W3CDTF">2017-12-08T09:49:27Z</dcterms:modified>
</cp:coreProperties>
</file>