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302" r:id="rId2"/>
    <p:sldId id="317" r:id="rId3"/>
    <p:sldId id="314" r:id="rId4"/>
    <p:sldId id="311" r:id="rId5"/>
    <p:sldId id="316" r:id="rId6"/>
    <p:sldId id="336" r:id="rId7"/>
    <p:sldId id="315" r:id="rId8"/>
    <p:sldId id="319" r:id="rId9"/>
    <p:sldId id="324" r:id="rId10"/>
    <p:sldId id="337" r:id="rId11"/>
    <p:sldId id="328" r:id="rId12"/>
    <p:sldId id="325" r:id="rId13"/>
    <p:sldId id="329" r:id="rId14"/>
    <p:sldId id="333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616DA210-FB5B-4158-B5E0-FEB733F419BA}" styleName="Светлый стиль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2A488322-F2BA-4B5B-9748-0D474271808F}" styleName="Средний стиль 3 - акцент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9D7B26C5-4107-4FEC-AEDC-1716B250A1EF}" styleName="Светлый стиль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Светлый стиль 1 - акцент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8D230F3-CF80-4859-8CE7-A43EE81993B5}" styleName="Светлый стиль 1 - акцент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E8B1032C-EA38-4F05-BA0D-38AFFFC7BED3}" styleName="Светлый стиль 3 - акцент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700" autoAdjust="0"/>
    <p:restoredTop sz="94660"/>
  </p:normalViewPr>
  <p:slideViewPr>
    <p:cSldViewPr>
      <p:cViewPr varScale="1">
        <p:scale>
          <a:sx n="86" d="100"/>
          <a:sy n="86" d="100"/>
        </p:scale>
        <p:origin x="90" y="6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26.03.2022</a:t>
            </a:fld>
            <a:endParaRPr lang="ru-RU" dirty="0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  <p:transition spd="slow">
    <p:wedg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26.03.2022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wedg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26.03.2022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wedg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8E9D60DC-D629-4DD5-BF34-0A1DF2BA913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26.03.2022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wedg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26.03.2022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  <p:transition spd="slow">
    <p:wedg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26.03.2022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wedg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26.03.2022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wedg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26.03.2022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wedg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26.03.2022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  <p:transition spd="slow">
    <p:wedg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26.03.2022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wedg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26.03.2022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/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 spd="slow">
    <p:wedg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26.03.2022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 dirty="0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</p:sldLayoutIdLst>
  <p:transition spd="slow">
    <p:wedge/>
  </p:transition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5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3" descr="D:\6 СЕНТЯБРЯ\7! КРАСИВЫЕ ФОНЫ ФОТОШОП\Fon_Dlya_Ramok\k-4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548680"/>
            <a:ext cx="8100392" cy="6309320"/>
          </a:xfrm>
          <a:prstGeom prst="rect">
            <a:avLst/>
          </a:prstGeom>
          <a:noFill/>
        </p:spPr>
      </p:pic>
      <p:sp>
        <p:nvSpPr>
          <p:cNvPr id="11" name="Заголовок 1"/>
          <p:cNvSpPr>
            <a:spLocks noGrp="1"/>
          </p:cNvSpPr>
          <p:nvPr>
            <p:ph idx="1"/>
          </p:nvPr>
        </p:nvSpPr>
        <p:spPr>
          <a:xfrm>
            <a:off x="1259632" y="1844824"/>
            <a:ext cx="7498080" cy="2808312"/>
          </a:xfrm>
          <a:noFill/>
          <a:ln w="38100">
            <a:noFill/>
          </a:ln>
        </p:spPr>
        <p:txBody>
          <a:bodyPr>
            <a:noAutofit/>
          </a:bodyPr>
          <a:lstStyle/>
          <a:p>
            <a:pPr algn="ctr">
              <a:buClr>
                <a:srgbClr val="002060"/>
              </a:buClr>
              <a:buSzPct val="200000"/>
              <a:buNone/>
            </a:pPr>
            <a:endParaRPr lang="ru-RU" sz="36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Clr>
                <a:srgbClr val="002060"/>
              </a:buClr>
              <a:buSzPct val="200000"/>
              <a:buNone/>
            </a:pPr>
            <a:endParaRPr lang="ru-RU" sz="36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Clr>
                <a:srgbClr val="002060"/>
              </a:buClr>
              <a:buSzPct val="200000"/>
              <a:buNone/>
            </a:pPr>
            <a:endParaRPr lang="ru-RU" sz="36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Clr>
                <a:srgbClr val="002060"/>
              </a:buClr>
              <a:buSzPct val="200000"/>
              <a:buNone/>
            </a:pPr>
            <a:endParaRPr lang="ru-RU" sz="36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Clr>
                <a:srgbClr val="002060"/>
              </a:buClr>
              <a:buSzPct val="200000"/>
              <a:buNone/>
            </a:pPr>
            <a:endParaRPr lang="ru-RU" sz="36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Clr>
                <a:srgbClr val="002060"/>
              </a:buClr>
              <a:buSzPct val="200000"/>
              <a:buNone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Использование </a:t>
            </a:r>
            <a:r>
              <a:rPr lang="ru-RU" sz="3600" b="1" dirty="0" err="1" smtClean="0">
                <a:latin typeface="Times New Roman" pitchFamily="18" charset="0"/>
                <a:cs typeface="Times New Roman" pitchFamily="18" charset="0"/>
              </a:rPr>
              <a:t>сказкотерапии</a:t>
            </a: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для развития речи детей дошкольного возраста </a:t>
            </a:r>
            <a:endParaRPr lang="ru-RU" sz="3600" b="1" dirty="0">
              <a:ln w="6350">
                <a:solidFill>
                  <a:schemeClr val="accent3">
                    <a:lumMod val="75000"/>
                  </a:schemeClr>
                </a:solidFill>
                <a:prstDash val="solid"/>
              </a:ln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259632" y="273422"/>
            <a:ext cx="244827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Родина Ю.Ю.</a:t>
            </a:r>
          </a:p>
          <a:p>
            <a:r>
              <a:rPr lang="ru-RU" dirty="0" smtClean="0"/>
              <a:t>Воспитатель МДОУ ДС №17 «Березка»</a:t>
            </a:r>
            <a:endParaRPr lang="ru-RU" dirty="0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124886"/>
          </a:xfrm>
        </p:spPr>
        <p:txBody>
          <a:bodyPr>
            <a:normAutofit/>
          </a:bodyPr>
          <a:lstStyle/>
          <a:p>
            <a:r>
              <a:rPr lang="ru-RU" sz="2800" i="1" dirty="0"/>
              <a:t>П</a:t>
            </a:r>
            <a:r>
              <a:rPr lang="ru-RU" sz="2800" i="1" dirty="0" smtClean="0"/>
              <a:t>риемы</a:t>
            </a:r>
            <a:r>
              <a:rPr lang="ru-RU" sz="2800" i="1" dirty="0"/>
              <a:t>, которые помогут Вам творчески подойти к написанию собственных </a:t>
            </a:r>
            <a:r>
              <a:rPr lang="ru-RU" sz="2800" i="1" dirty="0" smtClean="0"/>
              <a:t>сказок.</a:t>
            </a:r>
            <a:endParaRPr lang="ru-RU" sz="2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4747288"/>
          </a:xfrm>
        </p:spPr>
        <p:txBody>
          <a:bodyPr>
            <a:normAutofit fontScale="62500" lnSpcReduction="20000"/>
          </a:bodyPr>
          <a:lstStyle/>
          <a:p>
            <a:endParaRPr lang="ru-RU" dirty="0"/>
          </a:p>
          <a:p>
            <a:pPr lvl="0"/>
            <a:r>
              <a:rPr lang="ru-RU" b="1" dirty="0"/>
              <a:t>Бином фантазии</a:t>
            </a:r>
            <a:r>
              <a:rPr lang="ru-RU" dirty="0"/>
              <a:t>. Предложите малышу задумать что-нибудь живое, а сами придумайте слово, обозначающее неживой предмет, а затем придумайте историю используя эти слова.</a:t>
            </a:r>
          </a:p>
          <a:p>
            <a:pPr lvl="0"/>
            <a:r>
              <a:rPr lang="ru-RU" dirty="0"/>
              <a:t>Ввести уже в известную ребенку сказку комического персонажа или придумать продолжение.</a:t>
            </a:r>
          </a:p>
          <a:p>
            <a:pPr lvl="0"/>
            <a:r>
              <a:rPr lang="ru-RU" b="1" dirty="0"/>
              <a:t>Игра - наоборот</a:t>
            </a:r>
            <a:r>
              <a:rPr lang="ru-RU" dirty="0"/>
              <a:t>. Несоответствие характера образу, например как в известном мультике «Погода была прекрасная, принцесса была ужасная ….»</a:t>
            </a:r>
          </a:p>
          <a:p>
            <a:pPr lvl="0"/>
            <a:r>
              <a:rPr lang="ru-RU" b="1" dirty="0"/>
              <a:t>Встреча персонажей из разных сказок.</a:t>
            </a:r>
            <a:r>
              <a:rPr lang="ru-RU" dirty="0"/>
              <a:t> Например, Баба-Яга вышла замуж за принца, Колобок как-то раз увидел </a:t>
            </a:r>
            <a:r>
              <a:rPr lang="ru-RU" dirty="0" err="1"/>
              <a:t>Карлсона</a:t>
            </a:r>
            <a:r>
              <a:rPr lang="ru-RU" dirty="0"/>
              <a:t> и т.п.</a:t>
            </a:r>
          </a:p>
          <a:p>
            <a:pPr lvl="0"/>
            <a:r>
              <a:rPr lang="ru-RU" b="1" dirty="0"/>
              <a:t>Исчезновение предмета</a:t>
            </a:r>
            <a:r>
              <a:rPr lang="ru-RU" dirty="0"/>
              <a:t>, который в контексте истории крайне необходим. Например, пропало Солнце, бумага, ветер и что же произошло дальше?</a:t>
            </a:r>
          </a:p>
          <a:p>
            <a:pPr lvl="0"/>
            <a:r>
              <a:rPr lang="ru-RU" b="1" dirty="0"/>
              <a:t>Необычный герой</a:t>
            </a:r>
            <a:r>
              <a:rPr lang="ru-RU" dirty="0"/>
              <a:t> – предмет, который оживает, или существо, которое вообще не существует в природе и придумано Вами.</a:t>
            </a:r>
          </a:p>
          <a:p>
            <a:pPr lvl="0"/>
            <a:r>
              <a:rPr lang="ru-RU" b="1" dirty="0"/>
              <a:t>Сказка, где Ваш ребенок является главным действующим персонажем. </a:t>
            </a:r>
            <a:r>
              <a:rPr lang="ru-RU" dirty="0"/>
              <a:t>Здесь важно, чтобы он выглядел как можно более сильным, умелым, справляющимся со всеми сложностями на пути (даже если в жизни он неуверенный, робкий, застенчивый). Так родители могут передать своему ребенку надежду на успех авансом.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8305037"/>
      </p:ext>
    </p:extLst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908720"/>
            <a:ext cx="7498080" cy="5616624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20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Чтение  сказки  и её анализ</a:t>
            </a:r>
          </a:p>
          <a:p>
            <a:pPr algn="just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Цель — осознание, интерпретация того, что стоит за каждой</a:t>
            </a:r>
          </a:p>
          <a:p>
            <a:pPr algn="just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сказочной ситуацией, за конструкцией сюжета, за поведением героев. </a:t>
            </a:r>
          </a:p>
          <a:p>
            <a:pPr algn="just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После прослушивания детьми сказки им задается ряд вопросов:</a:t>
            </a:r>
          </a:p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О чём сказка?</a:t>
            </a:r>
          </a:p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Что запомнилось больше всего?</a:t>
            </a:r>
          </a:p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Какие герои запомнились? Почему?</a:t>
            </a:r>
          </a:p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Что случилось с тем или иным персонажем?</a:t>
            </a:r>
          </a:p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Какие чувства возникали во время чтения? В какие моменты было радостно? В какие грустно? Было ли жалко кого-нибудь?</a:t>
            </a:r>
          </a:p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Какие чувства, какое настроение после сказки?</a:t>
            </a:r>
          </a:p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Случается ли такое в жизни, по-настоящему?</a:t>
            </a:r>
          </a:p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Случались ли у тебя похожие ситуации?</a:t>
            </a:r>
          </a:p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Чему мы можем научиться у этой сказки?</a:t>
            </a:r>
          </a:p>
          <a:p>
            <a:pPr>
              <a:buNone/>
            </a:pP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56207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b="1" dirty="0" smtClean="0">
                <a:solidFill>
                  <a:srgbClr val="CC3300"/>
                </a:solidFill>
              </a:rPr>
              <a:t>Приёмы  работы  </a:t>
            </a:r>
            <a:r>
              <a:rPr lang="ru-RU" sz="3200" b="1" dirty="0" smtClean="0">
                <a:solidFill>
                  <a:srgbClr val="CC3300"/>
                </a:solidFill>
              </a:rPr>
              <a:t>с готовыми сказками:</a:t>
            </a:r>
            <a:endParaRPr lang="ru-RU" sz="3200" dirty="0"/>
          </a:p>
        </p:txBody>
      </p:sp>
      <p:pic>
        <p:nvPicPr>
          <p:cNvPr id="5" name="Picture 2" descr="D:\6 СЕНТЯБРЯ\5! КЛИП-АРТЫ\КЛИПАРТЫ ДЕТСКИЕ ))))\Klipart_Masha_i_Medved\10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44208" y="4077072"/>
            <a:ext cx="2880320" cy="3204592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188640"/>
            <a:ext cx="7498080" cy="50405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b="1" dirty="0" smtClean="0">
                <a:solidFill>
                  <a:srgbClr val="CC3300"/>
                </a:solidFill>
              </a:rPr>
              <a:t>Приёмы  работы  со сказкой: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43608" y="692696"/>
            <a:ext cx="7890080" cy="5832648"/>
          </a:xfrm>
        </p:spPr>
        <p:txBody>
          <a:bodyPr>
            <a:noAutofit/>
          </a:bodyPr>
          <a:lstStyle/>
          <a:p>
            <a:pPr lvl="0" algn="ctr">
              <a:buNone/>
            </a:pPr>
            <a:r>
              <a:rPr lang="ru-RU" sz="18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Рассказывание сказок</a:t>
            </a:r>
            <a:r>
              <a:rPr lang="ru-RU" sz="16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>
              <a:buFont typeface="Wingdings" pitchFamily="2" charset="2"/>
              <a:buChar char="ü"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Рассказывание сказки  от первого  или  третьего  лица</a:t>
            </a:r>
            <a:r>
              <a:rPr lang="ru-RU" sz="1800" i="1" dirty="0" smtClean="0">
                <a:latin typeface="Times New Roman" pitchFamily="18" charset="0"/>
                <a:cs typeface="Times New Roman" pitchFamily="18" charset="0"/>
              </a:rPr>
              <a:t>. </a:t>
            </a:r>
          </a:p>
          <a:p>
            <a:pPr algn="just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    Можно предложить ребенку рассказать сказку от имени других  действующих лиц, участвующих или не участвующих в сказке. Например, как сказку о Колобке рассказала бы Лиса, Баба-Яга или Василиса Премудрая. «Давайте попробуем рассказать историю Колобка глазами Бабы-Яги, Лисы, Василисы Премудрой или  пенька, на котором сидел Колобок».</a:t>
            </a:r>
          </a:p>
          <a:p>
            <a:pPr>
              <a:buFont typeface="Wingdings" pitchFamily="2" charset="2"/>
              <a:buChar char="ü"/>
            </a:pPr>
            <a:r>
              <a:rPr lang="ru-RU" sz="1800" i="1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Групповое рассказывание сказок. Каждый  из группы детей по очереди </a:t>
            </a:r>
          </a:p>
          <a:p>
            <a:pPr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     рассказывает маленький кусочек известной всем сказки.</a:t>
            </a:r>
          </a:p>
          <a:p>
            <a:pPr>
              <a:buFont typeface="Wingdings" pitchFamily="2" charset="2"/>
              <a:buChar char="ü"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Рассказывание известной сказки и придумывание к ней продолжения. </a:t>
            </a:r>
          </a:p>
          <a:p>
            <a:pPr>
              <a:buFont typeface="Wingdings" pitchFamily="2" charset="2"/>
              <a:buChar char="ü"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Групповое придумывание сказки. Первый ребенок  говорит первую фразу: «В   некотором царстве, в некотором государстве…», следующий ребенок присоединяет  к сказочной фразе одну или две фразы и т.д. Этот прием помогает развивать  произвольную память; фантазию и воображение; умение выражать свои мысли; умение слушать.</a:t>
            </a:r>
          </a:p>
          <a:p>
            <a:pPr>
              <a:buFont typeface="Wingdings" pitchFamily="2" charset="2"/>
              <a:buChar char="ü"/>
            </a:pP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ctr">
              <a:buNone/>
            </a:pP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> </a:t>
            </a:r>
          </a:p>
          <a:p>
            <a:endParaRPr lang="ru-RU" sz="1800" dirty="0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764704"/>
            <a:ext cx="7498080" cy="5483696"/>
          </a:xfrm>
        </p:spPr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ru-RU" sz="16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Проигрывание эпизодов сказки, драматизация</a:t>
            </a:r>
          </a:p>
          <a:p>
            <a:pPr algn="just"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Проигрывание эпизодов дает возможность ребенку почувствовать некоторые</a:t>
            </a:r>
          </a:p>
          <a:p>
            <a:pPr algn="just"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эмоционально значимые ситуации и проиграть эмоции, проигрывание сказки в</a:t>
            </a:r>
          </a:p>
          <a:p>
            <a:pPr algn="just"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ролях. Ребенок интуитивно выбирает для себя "исцеляющую" роль. И здесь надо</a:t>
            </a:r>
          </a:p>
          <a:p>
            <a:pPr algn="just"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отдавать роль сценариста самому ребенку, тогда проблемные моменты точно</a:t>
            </a:r>
          </a:p>
          <a:p>
            <a:pPr algn="just"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будут проиграны.</a:t>
            </a:r>
            <a:endParaRPr lang="ru-RU" sz="1600" b="1" dirty="0" smtClean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16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Постановка сказок с помощью кукол</a:t>
            </a:r>
          </a:p>
          <a:p>
            <a:pPr algn="just"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Работая с куклой, ребенок видит, что каждое его действие немедленно отражается </a:t>
            </a:r>
          </a:p>
          <a:p>
            <a:pPr algn="just"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на поведении куклы. Это помогает ему самостоятельно корректировать свои </a:t>
            </a:r>
          </a:p>
          <a:p>
            <a:pPr algn="just"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движения и делать поведение куклы максимально выразительным. Работа с </a:t>
            </a:r>
          </a:p>
          <a:p>
            <a:pPr algn="just"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куклами позволяет совершенствовать и проявлять через куклу те эмоции, которые </a:t>
            </a:r>
          </a:p>
          <a:p>
            <a:pPr algn="just"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обычно ребенок по каким-то причинам не может себе позволить проявить.</a:t>
            </a:r>
          </a:p>
          <a:p>
            <a:pPr algn="ctr">
              <a:buNone/>
            </a:pPr>
            <a:r>
              <a:rPr lang="ru-RU" sz="16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Рисование по мотивам сказки</a:t>
            </a:r>
          </a:p>
          <a:p>
            <a:pPr algn="just">
              <a:buNone/>
            </a:pPr>
            <a:r>
              <a:rPr lang="ru-RU" sz="1600" dirty="0" smtClean="0"/>
              <a:t>-    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рисунок наиболее значимого для ребенка отрывка;</a:t>
            </a:r>
          </a:p>
          <a:p>
            <a:pPr algn="just">
              <a:buFontTx/>
              <a:buChar char="-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любимого сказочного героя, </a:t>
            </a:r>
          </a:p>
          <a:p>
            <a:pPr algn="just">
              <a:buFontTx/>
              <a:buChar char="-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сказочной страны</a:t>
            </a:r>
          </a:p>
          <a:p>
            <a:pPr algn="just">
              <a:buFontTx/>
              <a:buChar char="-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Рисуя или работая с различными материалами ребенок воплощает все, что его волнует, чувства и мысли, освобождаясь от тревоги или </a:t>
            </a:r>
          </a:p>
          <a:p>
            <a:pPr algn="just"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    другого чувства, которое беспокоило.</a:t>
            </a:r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1435608" y="188640"/>
            <a:ext cx="7498080" cy="57606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b="1" dirty="0" smtClean="0">
                <a:solidFill>
                  <a:srgbClr val="CC3300"/>
                </a:solidFill>
              </a:rPr>
              <a:t>Приёмы  работы  со сказкой:</a:t>
            </a:r>
            <a:endParaRPr lang="ru-RU" sz="3200" dirty="0"/>
          </a:p>
        </p:txBody>
      </p:sp>
      <p:pic>
        <p:nvPicPr>
          <p:cNvPr id="5" name="Picture 4" descr="05_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7164288" y="4581128"/>
            <a:ext cx="1679688" cy="216024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4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9525"/>
            <a:ext cx="9144000" cy="686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1" name="Picture 3" descr="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396552" y="-315416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2" name="Picture 4" descr="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1674813" cy="1684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3" name="Rectangle 7"/>
          <p:cNvSpPr>
            <a:spLocks noChangeArrowheads="1"/>
          </p:cNvSpPr>
          <p:nvPr/>
        </p:nvSpPr>
        <p:spPr bwMode="auto">
          <a:xfrm>
            <a:off x="1943200" y="1839187"/>
            <a:ext cx="4464496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Сказкотерапия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один из самых эффективных видов педагогических</a:t>
            </a:r>
          </a:p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здоровьесберегающих технологий, в процессе которого задействованы все компоненты здоровья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развития ребенка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Попробуйте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! Уверена, что этот прием понравится вашим воспитанникам и поможет Вам в работе!</a:t>
            </a:r>
          </a:p>
          <a:p>
            <a:pPr algn="ctr"/>
            <a:endParaRPr lang="ru-RU" sz="2000" b="1" dirty="0">
              <a:solidFill>
                <a:srgbClr val="0D0D0D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Grp="1" noChangeArrowheads="1"/>
          </p:cNvSpPr>
          <p:nvPr>
            <p:ph idx="1"/>
          </p:nvPr>
        </p:nvSpPr>
        <p:spPr>
          <a:xfrm>
            <a:off x="1403648" y="188640"/>
            <a:ext cx="7498080" cy="6336704"/>
          </a:xfrm>
        </p:spPr>
        <p:txBody>
          <a:bodyPr>
            <a:normAutofit fontScale="47500" lnSpcReduction="20000"/>
          </a:bodyPr>
          <a:lstStyle/>
          <a:p>
            <a:pPr algn="r" eaLnBrk="1" hangingPunct="1">
              <a:buNone/>
            </a:pPr>
            <a:endParaRPr lang="ru-RU" sz="3300" b="1" i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 eaLnBrk="1" hangingPunct="1">
              <a:buNone/>
            </a:pPr>
            <a:r>
              <a:rPr lang="ru-RU" sz="3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hr-HR" sz="3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Сказка - ложь, да в ней намек –</a:t>
            </a:r>
            <a:r>
              <a:rPr lang="ru-RU" sz="3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hr-HR" sz="3800" b="1" i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 eaLnBrk="1" hangingPunct="1">
              <a:buNone/>
            </a:pPr>
            <a:r>
              <a:rPr lang="ru-RU" sz="3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hr-HR" sz="3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обрым молодцам урок</a:t>
            </a:r>
            <a:r>
              <a:rPr lang="ru-RU" sz="3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pPr algn="just">
              <a:buNone/>
            </a:pP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Сказка - это один из первых видов художественного творчества, с</a:t>
            </a:r>
          </a:p>
          <a:p>
            <a:pPr algn="just">
              <a:buNone/>
            </a:pP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которым знакомится ребенок. Наверное, нет ни одного малыша,</a:t>
            </a:r>
          </a:p>
          <a:p>
            <a:pPr algn="just">
              <a:buNone/>
            </a:pP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который был бы равнодушен к сказке. </a:t>
            </a:r>
          </a:p>
          <a:p>
            <a:pPr algn="just">
              <a:buNone/>
            </a:pP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Ведь сказки полны народной мудрости, они помогают научиться</a:t>
            </a:r>
          </a:p>
          <a:p>
            <a:pPr algn="just">
              <a:buNone/>
            </a:pP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слушать другого человека, учат видеть добро и зло. Сказка помогает</a:t>
            </a:r>
          </a:p>
          <a:p>
            <a:pPr algn="just">
              <a:buNone/>
            </a:pP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ребенку учиться справляться с трудностями и учит находить разные </a:t>
            </a:r>
          </a:p>
          <a:p>
            <a:pPr algn="just">
              <a:buNone/>
            </a:pP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способы   выхода из затруднительных положений. </a:t>
            </a:r>
          </a:p>
          <a:p>
            <a:pPr algn="just">
              <a:buNone/>
            </a:pP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Вовремя рассказанная сказка может помочь малышу решить свою</a:t>
            </a:r>
          </a:p>
          <a:p>
            <a:pPr algn="just">
              <a:buNone/>
            </a:pP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детскую проблему, обрести уверенность в себе, излечить детские страхи.</a:t>
            </a:r>
          </a:p>
          <a:p>
            <a:pPr algn="just">
              <a:buNone/>
            </a:pP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В конце концов, сказки могут направить энергию ребенка в правильное</a:t>
            </a:r>
          </a:p>
          <a:p>
            <a:pPr algn="just">
              <a:buNone/>
            </a:pP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русло - русло самопознания и безграничного творчества.</a:t>
            </a:r>
          </a:p>
          <a:p>
            <a:pPr algn="just">
              <a:buNone/>
            </a:pP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>
              <a:buNone/>
            </a:pPr>
            <a:r>
              <a:rPr lang="ru-RU" sz="33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«Сказки могут помочь воспитать ум, дать ключи для того,</a:t>
            </a:r>
          </a:p>
          <a:p>
            <a:pPr>
              <a:buNone/>
            </a:pPr>
            <a:r>
              <a:rPr lang="ru-RU" sz="33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чтобы  войти   в действительность новыми путями, может</a:t>
            </a:r>
          </a:p>
          <a:p>
            <a:pPr>
              <a:buNone/>
            </a:pPr>
            <a:r>
              <a:rPr lang="ru-RU" sz="33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помочь ребёнку узнать мир  и одарить его воображение»</a:t>
            </a:r>
          </a:p>
          <a:p>
            <a:pPr>
              <a:buNone/>
            </a:pPr>
            <a:r>
              <a:rPr lang="ru-RU" sz="33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Д. Родари</a:t>
            </a:r>
          </a:p>
          <a:p>
            <a:pPr>
              <a:buNone/>
            </a:pPr>
            <a:r>
              <a:rPr lang="ru-RU" sz="2000" dirty="0" smtClean="0"/>
              <a:t/>
            </a:r>
            <a:br>
              <a:rPr lang="ru-RU" sz="2000" dirty="0" smtClean="0"/>
            </a:br>
            <a:endParaRPr lang="hr-HR" sz="1900" b="1" i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3" descr="D:\6 СЕНТЯБРЯ\5! КЛИП-АРТЫ\КЛИПАРТЫ ДЕТСКИЕ ))))\Klipart_Masha_i_Medved\3.png"/>
          <p:cNvPicPr>
            <a:picLocks noChangeAspect="1" noChangeArrowheads="1"/>
          </p:cNvPicPr>
          <p:nvPr/>
        </p:nvPicPr>
        <p:blipFill rotWithShape="1">
          <a:blip r:embed="rId2" cstate="print"/>
          <a:srcRect r="5337" b="15478"/>
          <a:stretch/>
        </p:blipFill>
        <p:spPr bwMode="auto">
          <a:xfrm>
            <a:off x="6948264" y="4293096"/>
            <a:ext cx="2304256" cy="232792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9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1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55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4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6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4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9525"/>
            <a:ext cx="9144000" cy="6867525"/>
          </a:xfrm>
          <a:prstGeom prst="rect">
            <a:avLst/>
          </a:prstGeom>
          <a:noFill/>
        </p:spPr>
      </p:pic>
      <p:pic>
        <p:nvPicPr>
          <p:cNvPr id="4109" name="Picture 13" descr="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4112" name="Picture 16" descr="1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87450" y="188913"/>
            <a:ext cx="6945313" cy="1439862"/>
          </a:xfrm>
          <a:prstGeom prst="rect">
            <a:avLst/>
          </a:prstGeom>
          <a:noFill/>
        </p:spPr>
      </p:pic>
      <p:pic>
        <p:nvPicPr>
          <p:cNvPr id="4111" name="Picture 15" descr="1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187450" y="260351"/>
            <a:ext cx="7037388" cy="648370"/>
          </a:xfrm>
          <a:prstGeom prst="rect">
            <a:avLst/>
          </a:prstGeom>
          <a:noFill/>
        </p:spPr>
      </p:pic>
      <p:sp>
        <p:nvSpPr>
          <p:cNvPr id="4114" name="Rectangle 18"/>
          <p:cNvSpPr>
            <a:spLocks noGrp="1" noChangeArrowheads="1"/>
          </p:cNvSpPr>
          <p:nvPr>
            <p:ph type="body" idx="1"/>
          </p:nvPr>
        </p:nvSpPr>
        <p:spPr>
          <a:xfrm>
            <a:off x="900113" y="1600200"/>
            <a:ext cx="7343775" cy="4525963"/>
          </a:xfrm>
        </p:spPr>
        <p:txBody>
          <a:bodyPr/>
          <a:lstStyle/>
          <a:p>
            <a:pPr>
              <a:buFontTx/>
              <a:buNone/>
            </a:pPr>
            <a:r>
              <a:rPr lang="ru-RU" dirty="0" smtClean="0"/>
              <a:t> </a:t>
            </a:r>
          </a:p>
          <a:p>
            <a:pPr>
              <a:buFontTx/>
              <a:buNone/>
            </a:pPr>
            <a:r>
              <a:rPr lang="ru-RU" dirty="0" smtClean="0"/>
              <a:t> </a:t>
            </a:r>
            <a:endParaRPr lang="ru-RU" dirty="0"/>
          </a:p>
          <a:p>
            <a:pPr>
              <a:buFontTx/>
              <a:buNone/>
            </a:pPr>
            <a:r>
              <a:rPr lang="ru-RU" dirty="0"/>
              <a:t> </a:t>
            </a:r>
          </a:p>
          <a:p>
            <a:pPr>
              <a:buFontTx/>
              <a:buNone/>
            </a:pPr>
            <a:r>
              <a:rPr lang="ru-RU" dirty="0"/>
              <a:t> </a:t>
            </a:r>
          </a:p>
          <a:p>
            <a:pPr>
              <a:buFontTx/>
              <a:buNone/>
            </a:pPr>
            <a:endParaRPr lang="ru-RU" dirty="0"/>
          </a:p>
        </p:txBody>
      </p:sp>
      <p:sp>
        <p:nvSpPr>
          <p:cNvPr id="4118" name="WordArt 22"/>
          <p:cNvSpPr>
            <a:spLocks noChangeArrowheads="1" noChangeShapeType="1" noTextEdit="1"/>
          </p:cNvSpPr>
          <p:nvPr/>
        </p:nvSpPr>
        <p:spPr bwMode="auto">
          <a:xfrm>
            <a:off x="2987675" y="620713"/>
            <a:ext cx="3457575" cy="1143000"/>
          </a:xfrm>
          <a:prstGeom prst="rect">
            <a:avLst/>
          </a:prstGeom>
        </p:spPr>
        <p:txBody>
          <a:bodyPr spcFirstLastPara="1" wrap="none" fromWordArt="1">
            <a:prstTxWarp prst="textArchUp">
              <a:avLst>
                <a:gd name="adj" fmla="val 10800000"/>
              </a:avLst>
            </a:prstTxWarp>
          </a:bodyPr>
          <a:lstStyle/>
          <a:p>
            <a:pPr algn="ctr"/>
            <a:r>
              <a:rPr lang="ru-RU" sz="40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800080"/>
                </a:solidFill>
                <a:latin typeface="Arial"/>
                <a:cs typeface="Arial"/>
              </a:rPr>
              <a:t>Сказкотерапия</a:t>
            </a:r>
          </a:p>
        </p:txBody>
      </p:sp>
      <p:sp>
        <p:nvSpPr>
          <p:cNvPr id="4119" name="Rectangle 23"/>
          <p:cNvSpPr>
            <a:spLocks noChangeArrowheads="1"/>
          </p:cNvSpPr>
          <p:nvPr/>
        </p:nvSpPr>
        <p:spPr bwMode="auto">
          <a:xfrm>
            <a:off x="467544" y="1340768"/>
            <a:ext cx="7276728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eaLnBrk="0" hangingPunct="0">
              <a:spcBef>
                <a:spcPct val="20000"/>
              </a:spcBef>
              <a:buSzPct val="60000"/>
              <a:buFont typeface="Wingdings" pitchFamily="2" charset="2"/>
              <a:buNone/>
            </a:pPr>
            <a:endParaRPr lang="ru-RU" sz="2000" b="1" dirty="0" smtClean="0">
              <a:solidFill>
                <a:srgbClr val="0D0D0D"/>
              </a:solidFill>
            </a:endParaRPr>
          </a:p>
          <a:p>
            <a:pPr algn="ctr" eaLnBrk="0" hangingPunct="0">
              <a:spcBef>
                <a:spcPct val="20000"/>
              </a:spcBef>
              <a:buSzPct val="60000"/>
              <a:buFont typeface="Wingdings" pitchFamily="2" charset="2"/>
              <a:buNone/>
            </a:pPr>
            <a:endParaRPr lang="ru-RU" sz="2000" b="1" dirty="0" smtClean="0">
              <a:solidFill>
                <a:srgbClr val="0D0D0D"/>
              </a:solidFill>
            </a:endParaRPr>
          </a:p>
        </p:txBody>
      </p:sp>
      <p:sp>
        <p:nvSpPr>
          <p:cNvPr id="9" name="Содержимое 2"/>
          <p:cNvSpPr txBox="1">
            <a:spLocks/>
          </p:cNvSpPr>
          <p:nvPr/>
        </p:nvSpPr>
        <p:spPr>
          <a:xfrm>
            <a:off x="827584" y="1124744"/>
            <a:ext cx="8106104" cy="5123656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65760" marR="0" lvl="0" indent="-283464" algn="just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endParaRPr kumimoji="0" lang="ru-RU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365760" marR="0" lvl="0" indent="-283464" algn="just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ru-RU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Сказкотерапия – один из видов</a:t>
            </a:r>
            <a:r>
              <a:rPr kumimoji="0" lang="ru-RU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 </a:t>
            </a:r>
            <a:r>
              <a:rPr kumimoji="0" lang="ru-RU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здоровьесберегающих технологий.</a:t>
            </a:r>
          </a:p>
          <a:p>
            <a:pPr marL="365760" marR="0" lvl="0" indent="-283464" algn="just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ru-RU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Является инновационным методом в работе с</a:t>
            </a:r>
            <a:r>
              <a:rPr kumimoji="0" lang="ru-RU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r>
              <a:rPr kumimoji="0" lang="ru-RU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детьми, который, позволяет</a:t>
            </a:r>
          </a:p>
          <a:p>
            <a:pPr marL="365760" marR="0" lvl="0" indent="-283464" algn="just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ru-RU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мягко и</a:t>
            </a:r>
            <a:r>
              <a:rPr kumimoji="0" lang="ru-RU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r>
              <a:rPr kumimoji="0" lang="ru-RU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ненавязчиво воздействовать на ребенка при</a:t>
            </a:r>
            <a:r>
              <a:rPr kumimoji="0" lang="ru-RU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r>
              <a:rPr kumimoji="0" lang="ru-RU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помощи сказки, решая</a:t>
            </a:r>
          </a:p>
          <a:p>
            <a:pPr marL="365760" marR="0" lvl="0" indent="-283464" algn="just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ru-RU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при этом самые разные</a:t>
            </a:r>
            <a:r>
              <a:rPr kumimoji="0" lang="ru-RU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r>
              <a:rPr kumimoji="0" lang="ru-RU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задачи. Сказка  является наиболее</a:t>
            </a:r>
            <a:r>
              <a:rPr kumimoji="0" lang="ru-RU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r>
              <a:rPr kumimoji="0" lang="ru-RU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эффективным </a:t>
            </a:r>
          </a:p>
          <a:p>
            <a:pPr marL="365760" marR="0" lvl="0" indent="-283464" algn="just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ru-RU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и проверенным способом и</a:t>
            </a:r>
            <a:r>
              <a:rPr kumimoji="0" lang="ru-RU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 </a:t>
            </a:r>
            <a:r>
              <a:rPr kumimoji="0" lang="ru-RU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средством воспитания и</a:t>
            </a:r>
            <a:r>
              <a:rPr kumimoji="0" lang="ru-RU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r>
              <a:rPr kumimoji="0" lang="ru-RU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обучения  детей, а также</a:t>
            </a:r>
          </a:p>
          <a:p>
            <a:pPr marL="365760" marR="0" lvl="0" indent="-283464" algn="just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ru-RU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одним </a:t>
            </a:r>
            <a:r>
              <a:rPr lang="ru-RU" dirty="0" smtClean="0">
                <a:solidFill>
                  <a:srgbClr val="0D0D0D"/>
                </a:solidFill>
                <a:latin typeface="Times New Roman" pitchFamily="18" charset="0"/>
                <a:cs typeface="Times New Roman" pitchFamily="18" charset="0"/>
              </a:rPr>
              <a:t> из эффективных методов работы с детьми, испытывающими те или</a:t>
            </a:r>
          </a:p>
          <a:p>
            <a:pPr marL="365760" marR="0" lvl="0" indent="-283464" algn="just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lang="ru-RU" dirty="0" smtClean="0">
                <a:solidFill>
                  <a:srgbClr val="0D0D0D"/>
                </a:solidFill>
                <a:latin typeface="Times New Roman" pitchFamily="18" charset="0"/>
                <a:cs typeface="Times New Roman" pitchFamily="18" charset="0"/>
              </a:rPr>
              <a:t> иные эмоциональные и поведенческие затруднения. </a:t>
            </a:r>
            <a:endParaRPr kumimoji="0" lang="ru-RU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365760" marR="0" lvl="0" indent="-283464" algn="just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ru-RU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В каких случаях уместно “лечение сказкой”? Оно необходимо, если у</a:t>
            </a:r>
          </a:p>
          <a:p>
            <a:pPr marL="365760" marR="0" lvl="0" indent="-283464" algn="just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ru-RU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ребёнка наблюдаются эмоционально-личностные и поведенческие</a:t>
            </a:r>
          </a:p>
          <a:p>
            <a:pPr marL="365760" marR="0" lvl="0" indent="-283464" algn="just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ru-RU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проблемы: агрессивность, тревожность, страхи, капризность,</a:t>
            </a:r>
            <a:r>
              <a:rPr kumimoji="0" lang="ru-RU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r>
              <a:rPr kumimoji="0" lang="ru-RU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застенчивость</a:t>
            </a:r>
          </a:p>
          <a:p>
            <a:pPr marL="365760" marR="0" lvl="0" indent="-283464" algn="just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ru-RU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и неуверенность в себе. </a:t>
            </a:r>
          </a:p>
          <a:p>
            <a:pPr marL="365760" marR="0" lvl="0" indent="-283464" algn="just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Сказка  позволяет ребенку актуализировать,  осознать свои проблемы, и</a:t>
            </a:r>
          </a:p>
          <a:p>
            <a:pPr marL="365760" marR="0" lvl="0" indent="-283464" algn="just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увидеть различные пути   их решения. </a:t>
            </a:r>
          </a:p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333375"/>
            <a:ext cx="8206680" cy="719361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b="1" i="1" dirty="0" smtClean="0">
                <a:solidFill>
                  <a:srgbClr val="CC3300"/>
                </a:solidFill>
              </a:rPr>
              <a:t>                 Виды  сказок </a:t>
            </a:r>
            <a:br>
              <a:rPr lang="ru-RU" sz="3200" b="1" i="1" dirty="0" smtClean="0">
                <a:solidFill>
                  <a:srgbClr val="CC3300"/>
                </a:solidFill>
              </a:rPr>
            </a:br>
            <a:r>
              <a:rPr lang="ru-RU" sz="3200" b="1" i="1" dirty="0" smtClean="0">
                <a:solidFill>
                  <a:srgbClr val="CC3300"/>
                </a:solidFill>
              </a:rPr>
              <a:t>(классификация   Зинкевич  - Евстигнеевой):</a:t>
            </a:r>
            <a:endParaRPr lang="ru-RU" sz="3200" b="1" i="1" dirty="0">
              <a:solidFill>
                <a:srgbClr val="CC3300"/>
              </a:solidFill>
            </a:endParaRPr>
          </a:p>
        </p:txBody>
      </p:sp>
      <p:pic>
        <p:nvPicPr>
          <p:cNvPr id="2052" name="Picture 4" descr="5 cka3ok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1196752"/>
            <a:ext cx="7416800" cy="53285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На\Desktop\1344598613_x_7f281fc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80312" y="952907"/>
            <a:ext cx="1368152" cy="963925"/>
          </a:xfrm>
          <a:prstGeom prst="rect">
            <a:avLst/>
          </a:prstGeom>
          <a:noFill/>
        </p:spPr>
      </p:pic>
      <p:sp>
        <p:nvSpPr>
          <p:cNvPr id="2" name="Текст 1"/>
          <p:cNvSpPr>
            <a:spLocks noGrp="1"/>
          </p:cNvSpPr>
          <p:nvPr>
            <p:ph type="body" sz="half" idx="1"/>
          </p:nvPr>
        </p:nvSpPr>
        <p:spPr>
          <a:xfrm>
            <a:off x="179512" y="1916832"/>
            <a:ext cx="8507288" cy="4392488"/>
          </a:xfrm>
        </p:spPr>
        <p:txBody>
          <a:bodyPr>
            <a:normAutofit fontScale="70000" lnSpcReduction="20000"/>
          </a:bodyPr>
          <a:lstStyle/>
          <a:p>
            <a:r>
              <a:rPr lang="ru-RU" dirty="0"/>
              <a:t>•	Малышей от 3 до 5 лет заинтересуют сказки, героями которых будут животные. Именно в этом возрасте дети хорошо воспринимают эти сказки, так как часто представляются себя, а значит, идентифицируют, с каким-нибудь любимым животным.</a:t>
            </a:r>
          </a:p>
          <a:p>
            <a:r>
              <a:rPr lang="ru-RU" dirty="0"/>
              <a:t>•	Примерно с 4 лет полезно ориентироваться на пол, индивидуальные особенности ребенка. Например, девочке необходимы сказки, где к принцессе после трудных испытаний приезжает принц на белом коне и все заканчивается свадьбой. Мальчику, для того чтобы в его сознании сформировался образ настоящего мужчины, полезны истории про богатырей или рыцарей, но никак не про роботов или монстров.</a:t>
            </a:r>
          </a:p>
          <a:p>
            <a:r>
              <a:rPr lang="ru-RU" dirty="0"/>
              <a:t>•	Дети 6-7 лет с удовольствием слушают волшебные сказки, где герои используют магические предметы. В волшебной сказке возможно всё, а значит все события без критики принимаются слушателем и работают на более глубинном уровне.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/>
              <a:t>При создании сказки учитывайте возрастные особенности маленького слушателя</a:t>
            </a: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56207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dirty="0" smtClean="0"/>
              <a:t>Структура   сказкотерапевтического</a:t>
            </a:r>
            <a:br>
              <a:rPr lang="ru-RU" sz="2800" dirty="0" smtClean="0"/>
            </a:br>
            <a:r>
              <a:rPr lang="ru-RU" sz="2800" dirty="0" smtClean="0"/>
              <a:t> занятия   содержит: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1052736"/>
            <a:ext cx="7498080" cy="5195664"/>
          </a:xfrm>
        </p:spPr>
        <p:txBody>
          <a:bodyPr>
            <a:normAutofit fontScale="85000" lnSpcReduction="10000"/>
          </a:bodyPr>
          <a:lstStyle/>
          <a:p>
            <a:pPr algn="just"/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Ритуал «входа в сказку»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(настрой на совместную работу).</a:t>
            </a:r>
          </a:p>
          <a:p>
            <a:pPr algn="just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Например, передача волшебного  клубочка по кругу, проход через волшебный обруч,</a:t>
            </a:r>
          </a:p>
          <a:p>
            <a:pPr algn="just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ритуальная присказка: «Добрая волшебница в гости пригласила, двери в сказку нам тихонько</a:t>
            </a:r>
          </a:p>
          <a:p>
            <a:pPr algn="just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приоткрыла».</a:t>
            </a:r>
            <a:r>
              <a:rPr lang="ru-RU" sz="1800" dirty="0" smtClean="0"/>
              <a:t>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"Сказка в гости к нам пришла, нам встречать ее пора!"</a:t>
            </a:r>
            <a:r>
              <a:rPr lang="ru-RU" sz="1800" dirty="0" smtClean="0"/>
              <a:t> </a:t>
            </a:r>
          </a:p>
          <a:p>
            <a:pPr algn="just">
              <a:buFont typeface="Arial" pitchFamily="34" charset="0"/>
              <a:buChar char="•"/>
            </a:pP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Основную часть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, где педагог  рассказывает детям новую сказку, использует</a:t>
            </a:r>
          </a:p>
          <a:p>
            <a:pPr algn="just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разнообразные   приемы работы со сказкой (обсуждение, вопросы к детям, инсценирование </a:t>
            </a:r>
          </a:p>
          <a:p>
            <a:pPr algn="just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сказки, рисование сказки)  Педагог обсуждает и анализирует вместе с детьми, в каких</a:t>
            </a:r>
          </a:p>
          <a:p>
            <a:pPr algn="just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ситуациях их жизни  они могут использовать тот опыт, что приобрели  сегодня.</a:t>
            </a:r>
          </a:p>
          <a:p>
            <a:pPr>
              <a:buFont typeface="Arial" pitchFamily="34" charset="0"/>
              <a:buChar char="•"/>
            </a:pP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Резюмирование</a:t>
            </a: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Обобщить приобретенный опыт связать его с уже имеющимся  опытом. Воспитатель</a:t>
            </a:r>
          </a:p>
          <a:p>
            <a:pPr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подводит итоги занятия. Четко проговаривает последовательность происходившего на</a:t>
            </a:r>
          </a:p>
          <a:p>
            <a:pPr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занятиях, отмечает отдельных детей за их заслуги, подчеркивает значимость</a:t>
            </a:r>
          </a:p>
          <a:p>
            <a:pPr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приобретенного опыта, проговаривает конкретные ситуации реальной жизни, в</a:t>
            </a:r>
          </a:p>
          <a:p>
            <a:pPr algn="just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которых дети могут использовать опыт, что приобрели  сегодня.</a:t>
            </a:r>
          </a:p>
          <a:p>
            <a:pPr>
              <a:buFont typeface="Arial" pitchFamily="34" charset="0"/>
              <a:buChar char="•"/>
            </a:pP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Ритуал «выхода из сказки». 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 Дети, стоя в кругу, проговаривают: «Мы берём с </a:t>
            </a:r>
          </a:p>
          <a:p>
            <a:pPr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собой  всё важное, что было сегодня с нами, всё, чему мы  научились». 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На\Desktop\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4465794"/>
            <a:ext cx="2808312" cy="2592288"/>
          </a:xfrm>
          <a:prstGeom prst="rect">
            <a:avLst/>
          </a:prstGeom>
          <a:noFill/>
        </p:spPr>
      </p:pic>
      <p:pic>
        <p:nvPicPr>
          <p:cNvPr id="2051" name="Picture 3" descr="C:\Users\На\Desktop\77769609_12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00192" y="4586748"/>
            <a:ext cx="2952328" cy="2271252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771800" y="116632"/>
            <a:ext cx="7498080" cy="1143000"/>
          </a:xfrm>
        </p:spPr>
        <p:txBody>
          <a:bodyPr/>
          <a:lstStyle/>
          <a:p>
            <a:r>
              <a:rPr lang="ru-RU" dirty="0" smtClean="0"/>
              <a:t>Структура сказки </a:t>
            </a: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1635652" y="1158996"/>
            <a:ext cx="7096832" cy="3709392"/>
          </a:xfrm>
        </p:spPr>
        <p:txBody>
          <a:bodyPr/>
          <a:lstStyle/>
          <a:p>
            <a:r>
              <a:rPr lang="ru-RU" b="1" dirty="0"/>
              <a:t>1. Зачин. (“В некотором царстве, в некотором государстве жили-были…”).</a:t>
            </a:r>
            <a:endParaRPr lang="ru-RU" dirty="0"/>
          </a:p>
          <a:p>
            <a:r>
              <a:rPr lang="ru-RU" b="1" dirty="0"/>
              <a:t>2. Основная часть.</a:t>
            </a:r>
            <a:endParaRPr lang="ru-RU" dirty="0"/>
          </a:p>
          <a:p>
            <a:r>
              <a:rPr lang="ru-RU" b="1" dirty="0"/>
              <a:t>3. Концовка. (“Стали они жить – поживать и добра наживать” или “Устроили они пир на весь мир…”).</a:t>
            </a:r>
            <a:endParaRPr lang="ru-RU" dirty="0"/>
          </a:p>
          <a:p>
            <a:endParaRPr lang="ru-RU" dirty="0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D:\6 СЕНТЯБРЯ\5! КЛИП-АРТЫ\КЛИПАРТЫ ДЕТСКИЕ ))))\Klipart_Masha_i_Medved\10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32240" y="4149080"/>
            <a:ext cx="2880320" cy="3348608"/>
          </a:xfrm>
          <a:prstGeom prst="rect">
            <a:avLst/>
          </a:prstGeom>
          <a:noFill/>
        </p:spPr>
      </p:pic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1581524" y="2060848"/>
            <a:ext cx="5150716" cy="4488532"/>
          </a:xfrm>
        </p:spPr>
        <p:txBody>
          <a:bodyPr>
            <a:normAutofit fontScale="77500" lnSpcReduction="20000"/>
          </a:bodyPr>
          <a:lstStyle/>
          <a:p>
            <a:pPr marL="82296" indent="0">
              <a:buNone/>
            </a:pPr>
            <a:r>
              <a:rPr lang="ru-RU" dirty="0"/>
              <a:t>слова-маркеры </a:t>
            </a:r>
          </a:p>
          <a:p>
            <a:r>
              <a:rPr lang="ru-RU" dirty="0"/>
              <a:t>- жила-была...(представление героев);</a:t>
            </a:r>
          </a:p>
          <a:p>
            <a:r>
              <a:rPr lang="ru-RU" dirty="0"/>
              <a:t>- и вот однажды...(описание проблемы);</a:t>
            </a:r>
          </a:p>
          <a:p>
            <a:r>
              <a:rPr lang="ru-RU" dirty="0"/>
              <a:t>- из-за этого...(почему это проблема);</a:t>
            </a:r>
          </a:p>
          <a:p>
            <a:r>
              <a:rPr lang="ru-RU" dirty="0"/>
              <a:t>- и тогда... (решение);</a:t>
            </a:r>
          </a:p>
          <a:p>
            <a:r>
              <a:rPr lang="ru-RU" dirty="0"/>
              <a:t>- теперь... (как изменилась жизнь);</a:t>
            </a:r>
          </a:p>
          <a:p>
            <a:r>
              <a:rPr lang="ru-RU" dirty="0"/>
              <a:t>- стали они жить-поживать (мораль).</a:t>
            </a:r>
          </a:p>
          <a:p>
            <a:endParaRPr lang="ru-RU" dirty="0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/>
              <a:t>Для более простого написания сказки можно использовать готовый алгоритм.</a:t>
            </a: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Содержимое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94699201"/>
              </p:ext>
            </p:extLst>
          </p:nvPr>
        </p:nvGraphicFramePr>
        <p:xfrm>
          <a:off x="1259632" y="1268760"/>
          <a:ext cx="7776864" cy="5317516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205286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72400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3204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Жили – были…</a:t>
                      </a:r>
                      <a:endParaRPr lang="ru-RU" sz="16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/>
                      <a:r>
                        <a:rPr kumimoji="0" lang="ru-RU" sz="16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Начало сказки, встреча с ее героями.</a:t>
                      </a:r>
                      <a:r>
                        <a:rPr kumimoji="0" lang="ru-RU" sz="16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ru-RU" sz="16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4327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 pitchFamily="18" charset="0"/>
                          <a:cs typeface="Times New Roman" pitchFamily="18" charset="0"/>
                        </a:rPr>
                        <a:t>И вдруг однажды…</a:t>
                      </a:r>
                      <a:endParaRPr lang="ru-RU" sz="16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6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Герой сталкивается с какой-то проблемой, конфликтом, совпадающей с проблемой ребенка. Описать жизнь героя в сказочной стране так, чтобы ребенок нашел сходство со своей жизнью, и приписать герою все переживания ребенка. </a:t>
                      </a:r>
                      <a:endParaRPr lang="ru-RU" sz="16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1097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 pitchFamily="18" charset="0"/>
                          <a:cs typeface="Times New Roman" pitchFamily="18" charset="0"/>
                        </a:rPr>
                        <a:t>Из – за этого….</a:t>
                      </a:r>
                      <a:endParaRPr lang="ru-RU" sz="16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6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Показано в чем состоит решение проблемы, и как это делают герои сказки</a:t>
                      </a:r>
                      <a:r>
                        <a:rPr kumimoji="0" lang="ru-RU" sz="16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.</a:t>
                      </a:r>
                      <a:r>
                        <a:rPr kumimoji="0" lang="ru-RU" sz="1800" b="1" u="sng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ru-RU" sz="16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Создаем образы друзей и помощников, а также врагов или препятствий на пути к цели.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1600" kern="1200" dirty="0" smtClean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92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 pitchFamily="18" charset="0"/>
                          <a:cs typeface="Times New Roman" pitchFamily="18" charset="0"/>
                        </a:rPr>
                        <a:t>Кульминация</a:t>
                      </a:r>
                      <a:endParaRPr lang="ru-RU" sz="16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Герои сказки справляются с трудностями</a:t>
                      </a:r>
                      <a:endParaRPr lang="ru-RU" sz="16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30943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 pitchFamily="18" charset="0"/>
                          <a:cs typeface="Times New Roman" pitchFamily="18" charset="0"/>
                        </a:rPr>
                        <a:t>Развязка                                               </a:t>
                      </a:r>
                      <a:endParaRPr lang="ru-RU" sz="16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Результат действий героев сказки: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«-» — герой, совершивший плохой поступок, наказан;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«+» — герой, который проходит через все испытания, проявляет свои лучшие качества, вознагражден.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Развязка </a:t>
                      </a:r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 коррекционной  </a:t>
                      </a:r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сказки должна </a:t>
                      </a:r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быть</a:t>
                      </a:r>
                      <a:r>
                        <a:rPr lang="ru-RU" sz="16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позитивной</a:t>
                      </a:r>
                      <a:endParaRPr lang="ru-RU" sz="16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94707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 pitchFamily="18" charset="0"/>
                          <a:cs typeface="Times New Roman" pitchFamily="18" charset="0"/>
                        </a:rPr>
                        <a:t>Мораль сей сказки </a:t>
                      </a:r>
                      <a:r>
                        <a:rPr lang="ru-RU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такова…</a:t>
                      </a:r>
                      <a:endParaRPr lang="ru-RU" sz="16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Герои сказки извлекают уроки из своих действий,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их жизнь радикально изменяется</a:t>
                      </a:r>
                      <a:endParaRPr lang="ru-RU" sz="16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971600" y="0"/>
            <a:ext cx="8172400" cy="764704"/>
          </a:xfrm>
        </p:spPr>
        <p:txBody>
          <a:bodyPr>
            <a:normAutofit fontScale="90000"/>
          </a:bodyPr>
          <a:lstStyle/>
          <a:p>
            <a:pPr lvl="0" algn="ctr"/>
            <a:r>
              <a:rPr lang="ru-RU" sz="16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Сочинение сказок</a:t>
            </a:r>
            <a:br>
              <a:rPr lang="ru-RU" sz="18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Для того чтобы сказка или история обрела силу и оказала помощь, необходимо, чтобы сказочный сюжет должен разворачиваться в определенной последовательности: </a:t>
            </a: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> </a:t>
            </a:r>
            <a:endParaRPr lang="ru-RU" dirty="0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1666</TotalTime>
  <Words>1021</Words>
  <Application>Microsoft Office PowerPoint</Application>
  <PresentationFormat>Экран (4:3)</PresentationFormat>
  <Paragraphs>155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23" baseType="lpstr">
      <vt:lpstr>Arial</vt:lpstr>
      <vt:lpstr>Calibri</vt:lpstr>
      <vt:lpstr>Corbel</vt:lpstr>
      <vt:lpstr>Gill Sans MT</vt:lpstr>
      <vt:lpstr>Times New Roman</vt:lpstr>
      <vt:lpstr>Verdana</vt:lpstr>
      <vt:lpstr>Wingdings</vt:lpstr>
      <vt:lpstr>Wingdings 2</vt:lpstr>
      <vt:lpstr>Солнцестояние</vt:lpstr>
      <vt:lpstr>Презентация PowerPoint</vt:lpstr>
      <vt:lpstr>Презентация PowerPoint</vt:lpstr>
      <vt:lpstr>Презентация PowerPoint</vt:lpstr>
      <vt:lpstr>                 Виды  сказок  (классификация   Зинкевич  - Евстигнеевой):</vt:lpstr>
      <vt:lpstr>При создании сказки учитывайте возрастные особенности маленького слушателя</vt:lpstr>
      <vt:lpstr>Структура   сказкотерапевтического  занятия   содержит:</vt:lpstr>
      <vt:lpstr>Структура сказки </vt:lpstr>
      <vt:lpstr>Для более простого написания сказки можно использовать готовый алгоритм.</vt:lpstr>
      <vt:lpstr>   Сочинение сказок Для того чтобы сказка или история обрела силу и оказала помощь, необходимо, чтобы сказочный сюжет должен разворачиваться в определенной последовательности:   </vt:lpstr>
      <vt:lpstr>Приемы, которые помогут Вам творчески подойти к написанию собственных сказок.</vt:lpstr>
      <vt:lpstr>Приёмы  работы  с готовыми сказками:</vt:lpstr>
      <vt:lpstr>Приёмы  работы  со сказкой:</vt:lpstr>
      <vt:lpstr>Приёмы  работы  со сказкой: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Роль сказки                               в   работе  с дошкольниками</dc:title>
  <dc:creator>Vidar</dc:creator>
  <cp:lastModifiedBy>Vidar</cp:lastModifiedBy>
  <cp:revision>268</cp:revision>
  <dcterms:modified xsi:type="dcterms:W3CDTF">2022-03-26T12:12:09Z</dcterms:modified>
</cp:coreProperties>
</file>