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59" r:id="rId9"/>
    <p:sldId id="264" r:id="rId10"/>
    <p:sldId id="265" r:id="rId11"/>
    <p:sldId id="266" r:id="rId12"/>
    <p:sldId id="267" r:id="rId13"/>
    <p:sldId id="268" r:id="rId14"/>
    <p:sldId id="271" r:id="rId15"/>
    <p:sldId id="274" r:id="rId16"/>
    <p:sldId id="273"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4833175-1E94-4517-8E66-DAB5BB887AEC}" type="datetimeFigureOut">
              <a:rPr lang="ru-RU" smtClean="0"/>
              <a:t>15.02.2022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86582C-F647-4CC3-A5E1-340F61FDB64B}" type="slidenum">
              <a:rPr lang="ru-RU" smtClean="0"/>
              <a:t>‹#›</a:t>
            </a:fld>
            <a:endParaRPr lang="ru-RU"/>
          </a:p>
        </p:txBody>
      </p:sp>
    </p:spTree>
    <p:extLst>
      <p:ext uri="{BB962C8B-B14F-4D97-AF65-F5344CB8AC3E}">
        <p14:creationId xmlns:p14="http://schemas.microsoft.com/office/powerpoint/2010/main" val="4050578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833175-1E94-4517-8E66-DAB5BB887AEC}" type="datetimeFigureOut">
              <a:rPr lang="ru-RU" smtClean="0"/>
              <a:t>15.02.2022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86582C-F647-4CC3-A5E1-340F61FDB64B}" type="slidenum">
              <a:rPr lang="ru-RU" smtClean="0"/>
              <a:t>‹#›</a:t>
            </a:fld>
            <a:endParaRPr lang="ru-RU"/>
          </a:p>
        </p:txBody>
      </p:sp>
    </p:spTree>
    <p:extLst>
      <p:ext uri="{BB962C8B-B14F-4D97-AF65-F5344CB8AC3E}">
        <p14:creationId xmlns:p14="http://schemas.microsoft.com/office/powerpoint/2010/main" val="3635420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833175-1E94-4517-8E66-DAB5BB887AEC}" type="datetimeFigureOut">
              <a:rPr lang="ru-RU" smtClean="0"/>
              <a:t>15.02.2022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86582C-F647-4CC3-A5E1-340F61FDB64B}" type="slidenum">
              <a:rPr lang="ru-RU" smtClean="0"/>
              <a:t>‹#›</a:t>
            </a:fld>
            <a:endParaRPr lang="ru-RU"/>
          </a:p>
        </p:txBody>
      </p:sp>
    </p:spTree>
    <p:extLst>
      <p:ext uri="{BB962C8B-B14F-4D97-AF65-F5344CB8AC3E}">
        <p14:creationId xmlns:p14="http://schemas.microsoft.com/office/powerpoint/2010/main" val="4208352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833175-1E94-4517-8E66-DAB5BB887AEC}" type="datetimeFigureOut">
              <a:rPr lang="ru-RU" smtClean="0"/>
              <a:t>15.02.2022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86582C-F647-4CC3-A5E1-340F61FDB64B}" type="slidenum">
              <a:rPr lang="ru-RU" smtClean="0"/>
              <a:t>‹#›</a:t>
            </a:fld>
            <a:endParaRPr lang="ru-RU"/>
          </a:p>
        </p:txBody>
      </p:sp>
    </p:spTree>
    <p:extLst>
      <p:ext uri="{BB962C8B-B14F-4D97-AF65-F5344CB8AC3E}">
        <p14:creationId xmlns:p14="http://schemas.microsoft.com/office/powerpoint/2010/main" val="2870078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4833175-1E94-4517-8E66-DAB5BB887AEC}" type="datetimeFigureOut">
              <a:rPr lang="ru-RU" smtClean="0"/>
              <a:t>15.02.2022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86582C-F647-4CC3-A5E1-340F61FDB64B}" type="slidenum">
              <a:rPr lang="ru-RU" smtClean="0"/>
              <a:t>‹#›</a:t>
            </a:fld>
            <a:endParaRPr lang="ru-RU"/>
          </a:p>
        </p:txBody>
      </p:sp>
    </p:spTree>
    <p:extLst>
      <p:ext uri="{BB962C8B-B14F-4D97-AF65-F5344CB8AC3E}">
        <p14:creationId xmlns:p14="http://schemas.microsoft.com/office/powerpoint/2010/main" val="2792426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4833175-1E94-4517-8E66-DAB5BB887AEC}" type="datetimeFigureOut">
              <a:rPr lang="ru-RU" smtClean="0"/>
              <a:t>15.02.2022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86582C-F647-4CC3-A5E1-340F61FDB64B}" type="slidenum">
              <a:rPr lang="ru-RU" smtClean="0"/>
              <a:t>‹#›</a:t>
            </a:fld>
            <a:endParaRPr lang="ru-RU"/>
          </a:p>
        </p:txBody>
      </p:sp>
    </p:spTree>
    <p:extLst>
      <p:ext uri="{BB962C8B-B14F-4D97-AF65-F5344CB8AC3E}">
        <p14:creationId xmlns:p14="http://schemas.microsoft.com/office/powerpoint/2010/main" val="3243574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4833175-1E94-4517-8E66-DAB5BB887AEC}" type="datetimeFigureOut">
              <a:rPr lang="ru-RU" smtClean="0"/>
              <a:t>15.02.2022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986582C-F647-4CC3-A5E1-340F61FDB64B}" type="slidenum">
              <a:rPr lang="ru-RU" smtClean="0"/>
              <a:t>‹#›</a:t>
            </a:fld>
            <a:endParaRPr lang="ru-RU"/>
          </a:p>
        </p:txBody>
      </p:sp>
    </p:spTree>
    <p:extLst>
      <p:ext uri="{BB962C8B-B14F-4D97-AF65-F5344CB8AC3E}">
        <p14:creationId xmlns:p14="http://schemas.microsoft.com/office/powerpoint/2010/main" val="3074930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4833175-1E94-4517-8E66-DAB5BB887AEC}" type="datetimeFigureOut">
              <a:rPr lang="ru-RU" smtClean="0"/>
              <a:t>15.02.2022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986582C-F647-4CC3-A5E1-340F61FDB64B}" type="slidenum">
              <a:rPr lang="ru-RU" smtClean="0"/>
              <a:t>‹#›</a:t>
            </a:fld>
            <a:endParaRPr lang="ru-RU"/>
          </a:p>
        </p:txBody>
      </p:sp>
    </p:spTree>
    <p:extLst>
      <p:ext uri="{BB962C8B-B14F-4D97-AF65-F5344CB8AC3E}">
        <p14:creationId xmlns:p14="http://schemas.microsoft.com/office/powerpoint/2010/main" val="2580926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4833175-1E94-4517-8E66-DAB5BB887AEC}" type="datetimeFigureOut">
              <a:rPr lang="ru-RU" smtClean="0"/>
              <a:t>15.02.2022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986582C-F647-4CC3-A5E1-340F61FDB64B}" type="slidenum">
              <a:rPr lang="ru-RU" smtClean="0"/>
              <a:t>‹#›</a:t>
            </a:fld>
            <a:endParaRPr lang="ru-RU"/>
          </a:p>
        </p:txBody>
      </p:sp>
    </p:spTree>
    <p:extLst>
      <p:ext uri="{BB962C8B-B14F-4D97-AF65-F5344CB8AC3E}">
        <p14:creationId xmlns:p14="http://schemas.microsoft.com/office/powerpoint/2010/main" val="3245500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4833175-1E94-4517-8E66-DAB5BB887AEC}" type="datetimeFigureOut">
              <a:rPr lang="ru-RU" smtClean="0"/>
              <a:t>15.02.2022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86582C-F647-4CC3-A5E1-340F61FDB64B}" type="slidenum">
              <a:rPr lang="ru-RU" smtClean="0"/>
              <a:t>‹#›</a:t>
            </a:fld>
            <a:endParaRPr lang="ru-RU"/>
          </a:p>
        </p:txBody>
      </p:sp>
    </p:spTree>
    <p:extLst>
      <p:ext uri="{BB962C8B-B14F-4D97-AF65-F5344CB8AC3E}">
        <p14:creationId xmlns:p14="http://schemas.microsoft.com/office/powerpoint/2010/main" val="3809358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4833175-1E94-4517-8E66-DAB5BB887AEC}" type="datetimeFigureOut">
              <a:rPr lang="ru-RU" smtClean="0"/>
              <a:t>15.02.2022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86582C-F647-4CC3-A5E1-340F61FDB64B}" type="slidenum">
              <a:rPr lang="ru-RU" smtClean="0"/>
              <a:t>‹#›</a:t>
            </a:fld>
            <a:endParaRPr lang="ru-RU"/>
          </a:p>
        </p:txBody>
      </p:sp>
    </p:spTree>
    <p:extLst>
      <p:ext uri="{BB962C8B-B14F-4D97-AF65-F5344CB8AC3E}">
        <p14:creationId xmlns:p14="http://schemas.microsoft.com/office/powerpoint/2010/main" val="28028537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833175-1E94-4517-8E66-DAB5BB887AEC}" type="datetimeFigureOut">
              <a:rPr lang="ru-RU" smtClean="0"/>
              <a:t>15.02.2022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86582C-F647-4CC3-A5E1-340F61FDB64B}" type="slidenum">
              <a:rPr lang="ru-RU" smtClean="0"/>
              <a:t>‹#›</a:t>
            </a:fld>
            <a:endParaRPr lang="ru-RU"/>
          </a:p>
        </p:txBody>
      </p:sp>
    </p:spTree>
    <p:extLst>
      <p:ext uri="{BB962C8B-B14F-4D97-AF65-F5344CB8AC3E}">
        <p14:creationId xmlns:p14="http://schemas.microsoft.com/office/powerpoint/2010/main" val="1006207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zooclub.ru/attach/12000/1273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7301" y="707231"/>
            <a:ext cx="10934700" cy="6150769"/>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452437" y="1800225"/>
            <a:ext cx="7148513" cy="1081088"/>
          </a:xfrm>
          <a:solidFill>
            <a:schemeClr val="bg1"/>
          </a:solidFill>
          <a:ln>
            <a:solidFill>
              <a:srgbClr val="0070C0"/>
            </a:solidFill>
          </a:ln>
        </p:spPr>
        <p:txBody>
          <a:bodyPr/>
          <a:lstStyle/>
          <a:p>
            <a:r>
              <a:rPr lang="en-US" b="1" dirty="0" smtClean="0"/>
              <a:t>A</a:t>
            </a:r>
            <a:r>
              <a:rPr lang="en-US" b="1" dirty="0"/>
              <a:t>nimals </a:t>
            </a:r>
            <a:r>
              <a:rPr lang="en-US" b="1" dirty="0" smtClean="0"/>
              <a:t>in life our </a:t>
            </a:r>
            <a:endParaRPr lang="ru-RU" b="1" dirty="0"/>
          </a:p>
        </p:txBody>
      </p:sp>
    </p:spTree>
    <p:extLst>
      <p:ext uri="{BB962C8B-B14F-4D97-AF65-F5344CB8AC3E}">
        <p14:creationId xmlns:p14="http://schemas.microsoft.com/office/powerpoint/2010/main" val="14974553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img.freepik.com/free-vector/a-scary-lion-and-a-bee_1308-18700.jpg?size=626&amp;ex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4592" y="-3726"/>
            <a:ext cx="7589116" cy="6861726"/>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5299364" y="3973080"/>
            <a:ext cx="3013363" cy="1056121"/>
          </a:xfrm>
        </p:spPr>
        <p:txBody>
          <a:bodyPr>
            <a:noAutofit/>
          </a:bodyPr>
          <a:lstStyle/>
          <a:p>
            <a:pPr marL="0" indent="0" algn="ctr">
              <a:buNone/>
            </a:pPr>
            <a:r>
              <a:rPr lang="en-US" b="1" dirty="0"/>
              <a:t>as busy as a </a:t>
            </a:r>
            <a:r>
              <a:rPr lang="en-US" b="1" dirty="0" smtClean="0"/>
              <a:t>bee</a:t>
            </a:r>
            <a:endParaRPr lang="ru-RU" b="1" dirty="0" smtClean="0"/>
          </a:p>
          <a:p>
            <a:pPr marL="0" indent="0" algn="ctr">
              <a:buNone/>
            </a:pPr>
            <a:r>
              <a:rPr lang="en-US" b="1" dirty="0" smtClean="0"/>
              <a:t>as brave as a lion</a:t>
            </a:r>
            <a:endParaRPr lang="ru-RU" b="1" dirty="0"/>
          </a:p>
        </p:txBody>
      </p:sp>
    </p:spTree>
    <p:extLst>
      <p:ext uri="{BB962C8B-B14F-4D97-AF65-F5344CB8AC3E}">
        <p14:creationId xmlns:p14="http://schemas.microsoft.com/office/powerpoint/2010/main" val="14720763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s://catherineasquithgallery.com/uploads/posts/2021-03/1614567592_23-p-kartinki-zhivotnikh-na-belom-fone-3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5160" b="19783"/>
          <a:stretch/>
        </p:blipFill>
        <p:spPr bwMode="auto">
          <a:xfrm>
            <a:off x="4752366" y="-11186"/>
            <a:ext cx="6442107" cy="1995055"/>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en-US" b="1" dirty="0" smtClean="0"/>
              <a:t>Riddles</a:t>
            </a:r>
            <a:r>
              <a:rPr lang="en-US" b="1" dirty="0"/>
              <a:t> </a:t>
            </a:r>
            <a:endParaRPr lang="ru-RU" b="1" dirty="0"/>
          </a:p>
        </p:txBody>
      </p:sp>
      <p:sp>
        <p:nvSpPr>
          <p:cNvPr id="3" name="Объект 2"/>
          <p:cNvSpPr>
            <a:spLocks noGrp="1"/>
          </p:cNvSpPr>
          <p:nvPr>
            <p:ph idx="1"/>
          </p:nvPr>
        </p:nvSpPr>
        <p:spPr>
          <a:xfrm>
            <a:off x="838200" y="1983869"/>
            <a:ext cx="10515600" cy="4351338"/>
          </a:xfrm>
        </p:spPr>
        <p:txBody>
          <a:bodyPr>
            <a:normAutofit fontScale="77500" lnSpcReduction="20000"/>
          </a:bodyPr>
          <a:lstStyle/>
          <a:p>
            <a:r>
              <a:rPr lang="en-US" dirty="0"/>
              <a:t>This animal is very big. It is grey and sometimes white. It likes to eat leaves and grass. It has a very long nose. In lives in India and Africa. </a:t>
            </a:r>
            <a:endParaRPr lang="ru-RU" dirty="0"/>
          </a:p>
          <a:p>
            <a:r>
              <a:rPr lang="en-US" dirty="0" smtClean="0"/>
              <a:t>This animal can run, but can’t fly. It is very clever and friendly. It lives at home or in the street. It’s a man’s friend. </a:t>
            </a:r>
          </a:p>
          <a:p>
            <a:r>
              <a:rPr lang="en-US" dirty="0" smtClean="0"/>
              <a:t>This </a:t>
            </a:r>
            <a:r>
              <a:rPr lang="en-US" dirty="0"/>
              <a:t>animal isn’t big. It lives in the river or near the water. It can jump and swim, but it can’t run. It is green. </a:t>
            </a:r>
          </a:p>
          <a:p>
            <a:r>
              <a:rPr lang="en-US" dirty="0" err="1"/>
              <a:t>Gena</a:t>
            </a:r>
            <a:r>
              <a:rPr lang="en-US" dirty="0"/>
              <a:t> is not a boy. It is big, long and green. It is very clever. It can swim. It has a friend </a:t>
            </a:r>
            <a:r>
              <a:rPr lang="en-US" dirty="0" err="1"/>
              <a:t>Cheburashka</a:t>
            </a:r>
            <a:r>
              <a:rPr lang="en-US" dirty="0"/>
              <a:t>. </a:t>
            </a:r>
            <a:endParaRPr lang="ru-RU" dirty="0"/>
          </a:p>
          <a:p>
            <a:r>
              <a:rPr lang="en-US" dirty="0" smtClean="0"/>
              <a:t>It </a:t>
            </a:r>
            <a:r>
              <a:rPr lang="en-US" dirty="0"/>
              <a:t>can run, jump and walk. It is grey. It lives in the house. It is very small. It likes bread and cheese. </a:t>
            </a:r>
            <a:endParaRPr lang="ru-RU" dirty="0" smtClean="0"/>
          </a:p>
          <a:p>
            <a:r>
              <a:rPr lang="en-US" dirty="0" smtClean="0"/>
              <a:t>This </a:t>
            </a:r>
            <a:r>
              <a:rPr lang="en-US" dirty="0"/>
              <a:t>animal can be black, grey, white and red. In lives in the house. It can catch a grey mouse. It likes fish, meat and milk. It can run, jump. </a:t>
            </a:r>
          </a:p>
          <a:p>
            <a:r>
              <a:rPr lang="en-US" dirty="0"/>
              <a:t>He is brave and strong. He lives in the jungle with animals. He is the good friend of animals. They love him very much</a:t>
            </a:r>
            <a:r>
              <a:rPr lang="en-US" dirty="0" smtClean="0"/>
              <a:t>.</a:t>
            </a:r>
            <a:endParaRPr lang="en-US" dirty="0"/>
          </a:p>
          <a:p>
            <a:endParaRPr lang="ru-RU" dirty="0"/>
          </a:p>
        </p:txBody>
      </p:sp>
    </p:spTree>
    <p:extLst>
      <p:ext uri="{BB962C8B-B14F-4D97-AF65-F5344CB8AC3E}">
        <p14:creationId xmlns:p14="http://schemas.microsoft.com/office/powerpoint/2010/main" val="10765315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s://s3.nat-geo.ru/images/2019/8/30/8e961811883249f09f380fd9f357ba37.max-1200x8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4365" y="992911"/>
            <a:ext cx="8797636" cy="586509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0273" y="329333"/>
            <a:ext cx="6144490" cy="4755285"/>
          </a:xfrm>
          <a:solidFill>
            <a:schemeClr val="bg1"/>
          </a:solidFill>
          <a:ln w="38100">
            <a:solidFill>
              <a:srgbClr val="FFC000"/>
            </a:solidFill>
          </a:ln>
        </p:spPr>
        <p:txBody>
          <a:bodyPr>
            <a:normAutofit/>
          </a:bodyPr>
          <a:lstStyle/>
          <a:p>
            <a:pPr marL="0" indent="0">
              <a:buNone/>
            </a:pPr>
            <a:r>
              <a:rPr lang="en-US" b="1" dirty="0"/>
              <a:t>Wild Animals’ Parks</a:t>
            </a:r>
            <a:r>
              <a:rPr lang="en-US" dirty="0"/>
              <a:t>-</a:t>
            </a:r>
            <a:r>
              <a:rPr lang="ru-RU" dirty="0"/>
              <a:t>заповедники диких животных; </a:t>
            </a:r>
            <a:endParaRPr lang="ru-RU" dirty="0" smtClean="0"/>
          </a:p>
          <a:p>
            <a:pPr marL="0" indent="0">
              <a:buNone/>
            </a:pPr>
            <a:r>
              <a:rPr lang="en-US" b="1" dirty="0" smtClean="0"/>
              <a:t>Zoological </a:t>
            </a:r>
            <a:r>
              <a:rPr lang="en-US" b="1" dirty="0"/>
              <a:t>Society</a:t>
            </a:r>
            <a:r>
              <a:rPr lang="en-US" dirty="0"/>
              <a:t>-</a:t>
            </a:r>
            <a:r>
              <a:rPr lang="ru-RU" dirty="0"/>
              <a:t>зоологическое общество; </a:t>
            </a:r>
            <a:endParaRPr lang="ru-RU" dirty="0" smtClean="0"/>
          </a:p>
          <a:p>
            <a:pPr marL="0" indent="0">
              <a:buNone/>
            </a:pPr>
            <a:r>
              <a:rPr lang="en-US" b="1" dirty="0" smtClean="0"/>
              <a:t>to </a:t>
            </a:r>
            <a:r>
              <a:rPr lang="en-US" b="1" dirty="0"/>
              <a:t>harm</a:t>
            </a:r>
            <a:r>
              <a:rPr lang="en-US" dirty="0"/>
              <a:t>-</a:t>
            </a:r>
            <a:r>
              <a:rPr lang="ru-RU" dirty="0"/>
              <a:t>вредить; </a:t>
            </a:r>
            <a:endParaRPr lang="ru-RU" dirty="0" smtClean="0"/>
          </a:p>
          <a:p>
            <a:pPr marL="0" indent="0">
              <a:buNone/>
            </a:pPr>
            <a:r>
              <a:rPr lang="en-US" b="1" dirty="0" smtClean="0"/>
              <a:t>to </a:t>
            </a:r>
            <a:r>
              <a:rPr lang="en-US" b="1" dirty="0"/>
              <a:t>hurt</a:t>
            </a:r>
            <a:r>
              <a:rPr lang="en-US" dirty="0"/>
              <a:t>-</a:t>
            </a:r>
            <a:r>
              <a:rPr lang="ru-RU" dirty="0"/>
              <a:t>делать больно; </a:t>
            </a:r>
            <a:endParaRPr lang="ru-RU" dirty="0" smtClean="0"/>
          </a:p>
          <a:p>
            <a:pPr marL="0" indent="0">
              <a:buNone/>
            </a:pPr>
            <a:r>
              <a:rPr lang="en-US" b="1" dirty="0" smtClean="0"/>
              <a:t>to </a:t>
            </a:r>
            <a:r>
              <a:rPr lang="en-US" b="1" dirty="0"/>
              <a:t>frighten</a:t>
            </a:r>
            <a:r>
              <a:rPr lang="en-US" dirty="0"/>
              <a:t>-</a:t>
            </a:r>
            <a:r>
              <a:rPr lang="ru-RU" dirty="0"/>
              <a:t>пугать; </a:t>
            </a:r>
            <a:endParaRPr lang="ru-RU" dirty="0" smtClean="0"/>
          </a:p>
          <a:p>
            <a:pPr marL="0" indent="0">
              <a:buNone/>
            </a:pPr>
            <a:r>
              <a:rPr lang="en-US" b="1" dirty="0" smtClean="0"/>
              <a:t>to </a:t>
            </a:r>
            <a:r>
              <a:rPr lang="en-US" b="1" dirty="0"/>
              <a:t>feel responsible for</a:t>
            </a:r>
            <a:r>
              <a:rPr lang="en-US" dirty="0"/>
              <a:t>-</a:t>
            </a:r>
            <a:r>
              <a:rPr lang="ru-RU" dirty="0"/>
              <a:t>чувствовать ответственность за кого-либо.</a:t>
            </a:r>
          </a:p>
        </p:txBody>
      </p:sp>
    </p:spTree>
    <p:extLst>
      <p:ext uri="{BB962C8B-B14F-4D97-AF65-F5344CB8AC3E}">
        <p14:creationId xmlns:p14="http://schemas.microsoft.com/office/powerpoint/2010/main" val="8511343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10490" y="440170"/>
            <a:ext cx="10515600" cy="6002194"/>
          </a:xfrm>
        </p:spPr>
        <p:txBody>
          <a:bodyPr>
            <a:normAutofit lnSpcReduction="10000"/>
          </a:bodyPr>
          <a:lstStyle/>
          <a:p>
            <a:pPr marL="0" indent="0" algn="ctr">
              <a:buNone/>
            </a:pPr>
            <a:r>
              <a:rPr lang="en-US" b="1" dirty="0"/>
              <a:t>Animals</a:t>
            </a:r>
            <a:endParaRPr lang="en-US" dirty="0"/>
          </a:p>
          <a:p>
            <a:pPr marL="0" indent="0">
              <a:buNone/>
            </a:pPr>
            <a:r>
              <a:rPr lang="en-US" dirty="0"/>
              <a:t>There are a lot of animals on our planet. Animals play a very important role in our life. They give us milk, meat and clothes. Animals can be wild and domestic. We like to watch them in parks and Zoos. We can also see them in the circus or in the street. We keep animals in our houses as pets. A lot of people love animals. They feed animals and take care of them.</a:t>
            </a:r>
          </a:p>
          <a:p>
            <a:pPr marL="0" indent="0">
              <a:buNone/>
            </a:pPr>
            <a:r>
              <a:rPr lang="en-US" dirty="0"/>
              <a:t>But millions of animals die every year because of bad ecology, because cruel people don’t feel responsible for animals. They frighten animals, hurt and harm them. They kill animals. These people have forgotten that every living thing has the right to live.</a:t>
            </a:r>
          </a:p>
          <a:p>
            <a:pPr marL="0" indent="0">
              <a:buNone/>
            </a:pPr>
            <a:r>
              <a:rPr lang="en-US" dirty="0"/>
              <a:t>Nowadays, all over the world many kind people are trying to save animals, birds and fish from the death. They organize Wild Animals’ Parks, The Zoological Societies and other organizations to help animals, to fight for endangered animals. Animals can be friends for people and they really need their help. Be friendly with animals.</a:t>
            </a:r>
          </a:p>
          <a:p>
            <a:pPr marL="0" indent="0">
              <a:buNone/>
            </a:pPr>
            <a:endParaRPr lang="ru-RU" dirty="0"/>
          </a:p>
        </p:txBody>
      </p:sp>
    </p:spTree>
    <p:extLst>
      <p:ext uri="{BB962C8B-B14F-4D97-AF65-F5344CB8AC3E}">
        <p14:creationId xmlns:p14="http://schemas.microsoft.com/office/powerpoint/2010/main" val="3521191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8091055" cy="6858000"/>
          </a:xfrm>
        </p:spPr>
        <p:txBody>
          <a:bodyPr>
            <a:normAutofit fontScale="92500" lnSpcReduction="10000"/>
          </a:bodyPr>
          <a:lstStyle/>
          <a:p>
            <a:pPr marL="0" indent="0" algn="ctr">
              <a:buNone/>
            </a:pPr>
            <a:r>
              <a:rPr lang="en-US" b="1" dirty="0"/>
              <a:t>Animals</a:t>
            </a:r>
            <a:endParaRPr lang="en-US" dirty="0"/>
          </a:p>
          <a:p>
            <a:pPr marL="0" indent="0">
              <a:buNone/>
            </a:pPr>
            <a:r>
              <a:rPr lang="en-US" dirty="0"/>
              <a:t>There are a lot of animals on our planet. Animals play a very important role in our life. They give us milk, meat and clothes. Animals can be wild and domestic. We like to watch them in parks and Zoos. We can also see them in the circus or in the street. We keep animals in our houses as pets. A lot of people love animals. They feed animals and take care of them.</a:t>
            </a:r>
          </a:p>
          <a:p>
            <a:pPr marL="0" indent="0">
              <a:buNone/>
            </a:pPr>
            <a:r>
              <a:rPr lang="en-US" dirty="0"/>
              <a:t>But millions of animals die every year because of bad ecology, because cruel people don’t feel responsible for animals. They frighten animals, hurt and harm them. They kill animals. These people have forgotten that every living thing has the right to live.</a:t>
            </a:r>
          </a:p>
          <a:p>
            <a:pPr marL="0" indent="0">
              <a:buNone/>
            </a:pPr>
            <a:r>
              <a:rPr lang="en-US" dirty="0"/>
              <a:t>Nowadays, all over the world many kind people are trying to save animals, birds and fish from the death. They organize Wild Animals’ Parks, The Zoological Societies and other organizations to help animals, to fight for endangered animals. Animals can be friends for people and they really need their help. Be friendly with animals.</a:t>
            </a:r>
          </a:p>
          <a:p>
            <a:pPr marL="0" indent="0">
              <a:buNone/>
            </a:pPr>
            <a:endParaRPr lang="ru-RU" dirty="0"/>
          </a:p>
        </p:txBody>
      </p:sp>
      <p:sp>
        <p:nvSpPr>
          <p:cNvPr id="2" name="Прямоугольник 1"/>
          <p:cNvSpPr/>
          <p:nvPr/>
        </p:nvSpPr>
        <p:spPr>
          <a:xfrm>
            <a:off x="8091055" y="379304"/>
            <a:ext cx="3574473" cy="2585323"/>
          </a:xfrm>
          <a:prstGeom prst="rect">
            <a:avLst/>
          </a:prstGeom>
        </p:spPr>
        <p:txBody>
          <a:bodyPr wrap="square">
            <a:spAutoFit/>
          </a:bodyPr>
          <a:lstStyle/>
          <a:p>
            <a:r>
              <a:rPr lang="en-US" dirty="0" smtClean="0"/>
              <a:t>1) What role do animals play in our life?</a:t>
            </a:r>
          </a:p>
          <a:p>
            <a:r>
              <a:rPr lang="en-US" dirty="0" smtClean="0"/>
              <a:t>2) What do animals give for people?</a:t>
            </a:r>
          </a:p>
          <a:p>
            <a:r>
              <a:rPr lang="en-US" dirty="0" smtClean="0"/>
              <a:t>3) Where can we see animals?</a:t>
            </a:r>
          </a:p>
          <a:p>
            <a:r>
              <a:rPr lang="en-US" dirty="0" smtClean="0"/>
              <a:t>4) Should people take care of animals?</a:t>
            </a:r>
          </a:p>
          <a:p>
            <a:r>
              <a:rPr lang="en-US" dirty="0" smtClean="0"/>
              <a:t>5) What are people trying to do for animals?</a:t>
            </a:r>
          </a:p>
          <a:p>
            <a:r>
              <a:rPr lang="en-US" dirty="0" smtClean="0"/>
              <a:t>6) How can we help them?</a:t>
            </a:r>
            <a:endParaRPr lang="en-US" dirty="0"/>
          </a:p>
        </p:txBody>
      </p:sp>
      <p:pic>
        <p:nvPicPr>
          <p:cNvPr id="13314" name="Picture 2" descr="https://i.pinimg.com/originals/16/43/35/164335e4fe265fa04f3b8e2ab13ccfc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1055" y="3127642"/>
            <a:ext cx="3791992" cy="33293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75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8091055" cy="6858000"/>
          </a:xfrm>
        </p:spPr>
        <p:txBody>
          <a:bodyPr>
            <a:normAutofit fontScale="92500" lnSpcReduction="10000"/>
          </a:bodyPr>
          <a:lstStyle/>
          <a:p>
            <a:pPr marL="0" indent="0" algn="ctr">
              <a:buNone/>
            </a:pPr>
            <a:r>
              <a:rPr lang="en-US" b="1" dirty="0"/>
              <a:t>Animals</a:t>
            </a:r>
            <a:endParaRPr lang="en-US" dirty="0"/>
          </a:p>
          <a:p>
            <a:pPr marL="0" indent="0">
              <a:buNone/>
            </a:pPr>
            <a:r>
              <a:rPr lang="en-US" dirty="0"/>
              <a:t>There are a lot of animals on our planet. Animals play a very important role in our life. They give us milk, meat and clothes. Animals can be wild and domestic. We like to watch them in parks and Zoos. We can also see them in the circus or in the street. We keep animals in our houses as pets. A lot of people love animals. They feed animals and take care of them.</a:t>
            </a:r>
          </a:p>
          <a:p>
            <a:pPr marL="0" indent="0">
              <a:buNone/>
            </a:pPr>
            <a:r>
              <a:rPr lang="en-US" dirty="0"/>
              <a:t>But millions of animals die every year because of bad ecology, because cruel people don’t feel responsible for animals. They frighten animals, hurt and harm them. They kill animals. These people have forgotten that every living thing has the right to live.</a:t>
            </a:r>
          </a:p>
          <a:p>
            <a:pPr marL="0" indent="0">
              <a:buNone/>
            </a:pPr>
            <a:r>
              <a:rPr lang="en-US" dirty="0"/>
              <a:t>Nowadays, all over the world many kind people are trying to save animals, birds and fish from the death. They organize Wild Animals’ Parks, The Zoological Societies and other organizations to help animals, to fight for endangered animals. Animals can be friends for people and they really need their help. Be friendly with animals.</a:t>
            </a:r>
          </a:p>
          <a:p>
            <a:pPr marL="0" indent="0">
              <a:buNone/>
            </a:pPr>
            <a:endParaRPr lang="ru-RU" dirty="0"/>
          </a:p>
        </p:txBody>
      </p:sp>
      <p:sp>
        <p:nvSpPr>
          <p:cNvPr id="2" name="Прямоугольник 1"/>
          <p:cNvSpPr/>
          <p:nvPr/>
        </p:nvSpPr>
        <p:spPr>
          <a:xfrm>
            <a:off x="8091055" y="289679"/>
            <a:ext cx="3574473" cy="3139321"/>
          </a:xfrm>
          <a:prstGeom prst="rect">
            <a:avLst/>
          </a:prstGeom>
        </p:spPr>
        <p:txBody>
          <a:bodyPr wrap="square">
            <a:spAutoFit/>
          </a:bodyPr>
          <a:lstStyle/>
          <a:p>
            <a:r>
              <a:rPr lang="ru-RU" b="1" i="0" dirty="0" smtClean="0">
                <a:solidFill>
                  <a:srgbClr val="181818"/>
                </a:solidFill>
                <a:effectLst/>
                <a:latin typeface="Times New Roman, serif"/>
              </a:rPr>
              <a:t>1.Find </a:t>
            </a:r>
            <a:r>
              <a:rPr lang="ru-RU" b="1" i="0" dirty="0" err="1" smtClean="0">
                <a:solidFill>
                  <a:srgbClr val="181818"/>
                </a:solidFill>
                <a:effectLst/>
                <a:latin typeface="Times New Roman, serif"/>
              </a:rPr>
              <a:t>the</a:t>
            </a:r>
            <a:r>
              <a:rPr lang="ru-RU" b="1" i="0" dirty="0" smtClean="0">
                <a:solidFill>
                  <a:srgbClr val="181818"/>
                </a:solidFill>
                <a:effectLst/>
                <a:latin typeface="Times New Roman, serif"/>
              </a:rPr>
              <a:t> </a:t>
            </a:r>
            <a:r>
              <a:rPr lang="ru-RU" b="1" i="0" dirty="0" err="1" smtClean="0">
                <a:solidFill>
                  <a:srgbClr val="181818"/>
                </a:solidFill>
                <a:effectLst/>
                <a:latin typeface="Times New Roman, serif"/>
              </a:rPr>
              <a:t>English</a:t>
            </a:r>
            <a:r>
              <a:rPr lang="ru-RU" b="1" i="0" dirty="0" smtClean="0">
                <a:solidFill>
                  <a:srgbClr val="181818"/>
                </a:solidFill>
                <a:effectLst/>
                <a:latin typeface="Times New Roman, serif"/>
              </a:rPr>
              <a:t> </a:t>
            </a:r>
            <a:r>
              <a:rPr lang="ru-RU" b="1" i="0" dirty="0" err="1" smtClean="0">
                <a:solidFill>
                  <a:srgbClr val="181818"/>
                </a:solidFill>
                <a:effectLst/>
                <a:latin typeface="Times New Roman, serif"/>
              </a:rPr>
              <a:t>equivalents</a:t>
            </a:r>
            <a:r>
              <a:rPr lang="ru-RU" b="1" i="0" dirty="0" smtClean="0">
                <a:solidFill>
                  <a:srgbClr val="181818"/>
                </a:solidFill>
                <a:effectLst/>
                <a:latin typeface="Times New Roman, serif"/>
              </a:rPr>
              <a:t> </a:t>
            </a:r>
            <a:r>
              <a:rPr lang="ru-RU" b="1" i="0" dirty="0" err="1" smtClean="0">
                <a:solidFill>
                  <a:srgbClr val="181818"/>
                </a:solidFill>
                <a:effectLst/>
                <a:latin typeface="Times New Roman, serif"/>
              </a:rPr>
              <a:t>to</a:t>
            </a:r>
            <a:r>
              <a:rPr lang="ru-RU" b="1" i="0" dirty="0" smtClean="0">
                <a:solidFill>
                  <a:srgbClr val="181818"/>
                </a:solidFill>
                <a:effectLst/>
                <a:latin typeface="Times New Roman, serif"/>
              </a:rPr>
              <a:t> </a:t>
            </a:r>
            <a:r>
              <a:rPr lang="ru-RU" b="1" i="0" dirty="0" err="1" smtClean="0">
                <a:solidFill>
                  <a:srgbClr val="181818"/>
                </a:solidFill>
                <a:effectLst/>
                <a:latin typeface="Times New Roman, serif"/>
              </a:rPr>
              <a:t>the</a:t>
            </a:r>
            <a:r>
              <a:rPr lang="ru-RU" b="1" i="0" dirty="0" smtClean="0">
                <a:solidFill>
                  <a:srgbClr val="181818"/>
                </a:solidFill>
                <a:effectLst/>
                <a:latin typeface="Times New Roman, serif"/>
              </a:rPr>
              <a:t> </a:t>
            </a:r>
            <a:r>
              <a:rPr lang="ru-RU" b="1" i="0" dirty="0" err="1" smtClean="0">
                <a:solidFill>
                  <a:srgbClr val="181818"/>
                </a:solidFill>
                <a:effectLst/>
                <a:latin typeface="Times New Roman, serif"/>
              </a:rPr>
              <a:t>Russian</a:t>
            </a:r>
            <a:r>
              <a:rPr lang="ru-RU" b="1" i="0" dirty="0" smtClean="0">
                <a:solidFill>
                  <a:srgbClr val="181818"/>
                </a:solidFill>
                <a:effectLst/>
                <a:latin typeface="Times New Roman, serif"/>
              </a:rPr>
              <a:t> </a:t>
            </a:r>
            <a:r>
              <a:rPr lang="ru-RU" b="1" i="0" dirty="0" err="1" smtClean="0">
                <a:solidFill>
                  <a:srgbClr val="181818"/>
                </a:solidFill>
                <a:effectLst/>
                <a:latin typeface="Times New Roman, serif"/>
              </a:rPr>
              <a:t>phrases</a:t>
            </a:r>
            <a:r>
              <a:rPr lang="ru-RU" b="1" i="0" dirty="0" smtClean="0">
                <a:solidFill>
                  <a:srgbClr val="181818"/>
                </a:solidFill>
                <a:effectLst/>
                <a:latin typeface="Times New Roman, serif"/>
              </a:rPr>
              <a:t>:</a:t>
            </a:r>
            <a:endParaRPr lang="ru-RU" b="0" i="0" dirty="0" smtClean="0">
              <a:solidFill>
                <a:srgbClr val="181818"/>
              </a:solidFill>
              <a:effectLst/>
              <a:latin typeface="Open Sans"/>
            </a:endParaRPr>
          </a:p>
          <a:p>
            <a:r>
              <a:rPr lang="ru-RU" b="0" i="0" dirty="0" smtClean="0">
                <a:solidFill>
                  <a:srgbClr val="181818"/>
                </a:solidFill>
                <a:effectLst/>
                <a:latin typeface="Times New Roman, serif"/>
              </a:rPr>
              <a:t>1) очень важный</a:t>
            </a:r>
            <a:endParaRPr lang="ru-RU" b="0" i="0" dirty="0" smtClean="0">
              <a:solidFill>
                <a:srgbClr val="181818"/>
              </a:solidFill>
              <a:effectLst/>
              <a:latin typeface="Open Sans"/>
            </a:endParaRPr>
          </a:p>
          <a:p>
            <a:r>
              <a:rPr lang="ru-RU" b="0" i="0" dirty="0" smtClean="0">
                <a:solidFill>
                  <a:srgbClr val="181818"/>
                </a:solidFill>
                <a:effectLst/>
                <a:latin typeface="Times New Roman, serif"/>
              </a:rPr>
              <a:t>2) держать животных в доме</a:t>
            </a:r>
            <a:endParaRPr lang="ru-RU" b="0" i="0" dirty="0" smtClean="0">
              <a:solidFill>
                <a:srgbClr val="181818"/>
              </a:solidFill>
              <a:effectLst/>
              <a:latin typeface="Open Sans"/>
            </a:endParaRPr>
          </a:p>
          <a:p>
            <a:r>
              <a:rPr lang="ru-RU" b="0" i="0" dirty="0" smtClean="0">
                <a:solidFill>
                  <a:srgbClr val="181818"/>
                </a:solidFill>
                <a:effectLst/>
                <a:latin typeface="Times New Roman, serif"/>
              </a:rPr>
              <a:t>3) каждое живое существо</a:t>
            </a:r>
            <a:endParaRPr lang="ru-RU" b="0" i="0" dirty="0" smtClean="0">
              <a:solidFill>
                <a:srgbClr val="181818"/>
              </a:solidFill>
              <a:effectLst/>
              <a:latin typeface="Open Sans"/>
            </a:endParaRPr>
          </a:p>
          <a:p>
            <a:r>
              <a:rPr lang="ru-RU" b="0" i="0" dirty="0" smtClean="0">
                <a:solidFill>
                  <a:srgbClr val="181818"/>
                </a:solidFill>
                <a:effectLst/>
                <a:latin typeface="Times New Roman, serif"/>
              </a:rPr>
              <a:t>4) по всему свету</a:t>
            </a:r>
            <a:endParaRPr lang="ru-RU" b="0" i="0" dirty="0" smtClean="0">
              <a:solidFill>
                <a:srgbClr val="181818"/>
              </a:solidFill>
              <a:effectLst/>
              <a:latin typeface="Open Sans"/>
            </a:endParaRPr>
          </a:p>
          <a:p>
            <a:r>
              <a:rPr lang="ru-RU" b="0" i="0" dirty="0" smtClean="0">
                <a:solidFill>
                  <a:srgbClr val="181818"/>
                </a:solidFill>
                <a:effectLst/>
                <a:latin typeface="Times New Roman, serif"/>
              </a:rPr>
              <a:t>5) спасать животных, которые находятся под угрозой вымирания</a:t>
            </a:r>
            <a:endParaRPr lang="ru-RU" b="0" i="0" dirty="0" smtClean="0">
              <a:solidFill>
                <a:srgbClr val="181818"/>
              </a:solidFill>
              <a:effectLst/>
              <a:latin typeface="Open Sans"/>
            </a:endParaRPr>
          </a:p>
          <a:p>
            <a:r>
              <a:rPr lang="ru-RU" b="0" i="0" dirty="0" smtClean="0">
                <a:solidFill>
                  <a:srgbClr val="181818"/>
                </a:solidFill>
                <a:effectLst/>
                <a:latin typeface="Times New Roman, serif"/>
              </a:rPr>
              <a:t>6) умирать каждый день</a:t>
            </a:r>
            <a:endParaRPr lang="ru-RU" b="0" i="0" dirty="0" smtClean="0">
              <a:solidFill>
                <a:srgbClr val="181818"/>
              </a:solidFill>
              <a:effectLst/>
              <a:latin typeface="Open Sans"/>
            </a:endParaRPr>
          </a:p>
          <a:p>
            <a:r>
              <a:rPr lang="ru-RU" b="0" i="0" dirty="0" smtClean="0">
                <a:solidFill>
                  <a:srgbClr val="181818"/>
                </a:solidFill>
                <a:effectLst/>
                <a:latin typeface="Times New Roman, serif"/>
              </a:rPr>
              <a:t>7) заботиться о ком-либо</a:t>
            </a:r>
            <a:endParaRPr lang="ru-RU" b="0" i="0" dirty="0">
              <a:solidFill>
                <a:srgbClr val="181818"/>
              </a:solidFill>
              <a:effectLst/>
              <a:latin typeface="Open Sans"/>
            </a:endParaRPr>
          </a:p>
        </p:txBody>
      </p:sp>
      <p:pic>
        <p:nvPicPr>
          <p:cNvPr id="14338" name="Picture 2" descr="https://i.pinimg.com/originals/1d/82/fa/1d82faefd62513a22dc0ef57acc67d9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82348" y="3429000"/>
            <a:ext cx="2583180" cy="32289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7215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8091055" cy="6858000"/>
          </a:xfrm>
        </p:spPr>
        <p:txBody>
          <a:bodyPr>
            <a:normAutofit fontScale="92500" lnSpcReduction="10000"/>
          </a:bodyPr>
          <a:lstStyle/>
          <a:p>
            <a:pPr marL="0" indent="0" algn="ctr">
              <a:buNone/>
            </a:pPr>
            <a:r>
              <a:rPr lang="en-US" b="1" dirty="0"/>
              <a:t>Animals</a:t>
            </a:r>
            <a:endParaRPr lang="en-US" dirty="0"/>
          </a:p>
          <a:p>
            <a:pPr marL="0" indent="0">
              <a:buNone/>
            </a:pPr>
            <a:r>
              <a:rPr lang="en-US" dirty="0"/>
              <a:t>There are a lot of animals on our planet. Animals play a very important role in our life. They give us milk, meat and clothes. Animals can be wild and domestic. We like to watch them in parks and Zoos. We can also see them in the circus or in the street. We keep animals in our houses as pets. A lot of people love animals. They feed animals and take care of them.</a:t>
            </a:r>
          </a:p>
          <a:p>
            <a:pPr marL="0" indent="0">
              <a:buNone/>
            </a:pPr>
            <a:r>
              <a:rPr lang="en-US" dirty="0"/>
              <a:t>But millions of animals die every year because of bad ecology, because cruel people don’t feel responsible for animals. They frighten animals, hurt and harm them. They kill animals. These people have forgotten that every living thing has the right to live.</a:t>
            </a:r>
          </a:p>
          <a:p>
            <a:pPr marL="0" indent="0">
              <a:buNone/>
            </a:pPr>
            <a:r>
              <a:rPr lang="en-US" dirty="0"/>
              <a:t>Nowadays, all over the world many kind people are trying to save animals, birds and fish from the death. They organize Wild Animals’ Parks, The Zoological Societies and other organizations to help animals, to fight for endangered animals. Animals can be friends for people and they really need their help. Be friendly with animals.</a:t>
            </a:r>
          </a:p>
          <a:p>
            <a:pPr marL="0" indent="0">
              <a:buNone/>
            </a:pPr>
            <a:endParaRPr lang="ru-RU" dirty="0"/>
          </a:p>
        </p:txBody>
      </p:sp>
      <p:sp>
        <p:nvSpPr>
          <p:cNvPr id="2" name="Прямоугольник 1"/>
          <p:cNvSpPr/>
          <p:nvPr/>
        </p:nvSpPr>
        <p:spPr>
          <a:xfrm>
            <a:off x="8091055" y="141330"/>
            <a:ext cx="3574473" cy="2585323"/>
          </a:xfrm>
          <a:prstGeom prst="rect">
            <a:avLst/>
          </a:prstGeom>
        </p:spPr>
        <p:txBody>
          <a:bodyPr wrap="square">
            <a:spAutoFit/>
          </a:bodyPr>
          <a:lstStyle/>
          <a:p>
            <a:r>
              <a:rPr lang="en-US" b="1" dirty="0"/>
              <a:t>2.</a:t>
            </a:r>
            <a:r>
              <a:rPr lang="en-US" dirty="0"/>
              <a:t> </a:t>
            </a:r>
            <a:r>
              <a:rPr lang="en-US" b="1" dirty="0"/>
              <a:t>Find the Russian equivalents to the English phrases:</a:t>
            </a:r>
            <a:endParaRPr lang="en-US" dirty="0"/>
          </a:p>
          <a:p>
            <a:r>
              <a:rPr lang="en-US" dirty="0"/>
              <a:t>1) to be friendly with…</a:t>
            </a:r>
          </a:p>
          <a:p>
            <a:r>
              <a:rPr lang="en-US" dirty="0"/>
              <a:t>2) to feel responsible for…</a:t>
            </a:r>
          </a:p>
          <a:p>
            <a:r>
              <a:rPr lang="en-US" dirty="0"/>
              <a:t>3) to be friends for…</a:t>
            </a:r>
          </a:p>
          <a:p>
            <a:r>
              <a:rPr lang="en-US" dirty="0"/>
              <a:t>4) to kill</a:t>
            </a:r>
          </a:p>
          <a:p>
            <a:r>
              <a:rPr lang="en-US" dirty="0"/>
              <a:t>5) to hurt and to harm</a:t>
            </a:r>
          </a:p>
          <a:p>
            <a:r>
              <a:rPr lang="en-US" dirty="0"/>
              <a:t>6) to fight for…</a:t>
            </a:r>
          </a:p>
          <a:p>
            <a:r>
              <a:rPr lang="en-US" dirty="0"/>
              <a:t>7) to save from the death</a:t>
            </a:r>
          </a:p>
        </p:txBody>
      </p:sp>
      <p:pic>
        <p:nvPicPr>
          <p:cNvPr id="15362" name="Picture 2" descr="https://kudatumen.ru/uploads/6f9a629d6774b5a621b188bb3ec870a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91055" y="3800474"/>
            <a:ext cx="3598943" cy="269920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4712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fotovmire.ru/wp-content/uploads/2019/06/18674/kavkazskaja-ovcharka-vygljadyvaet-iz-voler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1638" y="940296"/>
            <a:ext cx="10520362" cy="5917704"/>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714375" y="596900"/>
            <a:ext cx="6391275" cy="2732088"/>
          </a:xfrm>
          <a:solidFill>
            <a:schemeClr val="bg1"/>
          </a:solidFill>
          <a:ln>
            <a:solidFill>
              <a:schemeClr val="tx1"/>
            </a:solidFill>
          </a:ln>
        </p:spPr>
        <p:txBody>
          <a:bodyPr/>
          <a:lstStyle/>
          <a:p>
            <a:pPr marL="0" indent="0">
              <a:buNone/>
            </a:pPr>
            <a:r>
              <a:rPr lang="en-US" b="1" dirty="0"/>
              <a:t>[æ] </a:t>
            </a:r>
            <a:r>
              <a:rPr lang="en-US" dirty="0"/>
              <a:t>cat, habit, panda, catch, camel, animal</a:t>
            </a:r>
          </a:p>
          <a:p>
            <a:pPr marL="0" indent="0">
              <a:buNone/>
            </a:pPr>
            <a:r>
              <a:rPr lang="en-US" b="1" dirty="0"/>
              <a:t>[</a:t>
            </a:r>
            <a:r>
              <a:rPr lang="en-US" b="1" dirty="0" err="1"/>
              <a:t>ai</a:t>
            </a:r>
            <a:r>
              <a:rPr lang="en-US" b="1" dirty="0"/>
              <a:t>] </a:t>
            </a:r>
            <a:r>
              <a:rPr lang="en-US" dirty="0"/>
              <a:t>rhino, kind, wild, right, fight</a:t>
            </a:r>
          </a:p>
          <a:p>
            <a:pPr marL="0" indent="0">
              <a:buNone/>
            </a:pPr>
            <a:r>
              <a:rPr lang="en-US" b="1" dirty="0"/>
              <a:t>[</a:t>
            </a:r>
            <a:r>
              <a:rPr lang="ru-RU" b="1" dirty="0"/>
              <a:t>з:] </a:t>
            </a:r>
            <a:r>
              <a:rPr lang="en-US" dirty="0"/>
              <a:t>bird, world, word, work</a:t>
            </a:r>
          </a:p>
          <a:p>
            <a:pPr marL="0" indent="0">
              <a:buNone/>
            </a:pPr>
            <a:r>
              <a:rPr lang="en-US" b="1" dirty="0"/>
              <a:t>[</a:t>
            </a:r>
            <a:r>
              <a:rPr lang="en-US" b="1" dirty="0" err="1"/>
              <a:t>ei</a:t>
            </a:r>
            <a:r>
              <a:rPr lang="en-US" b="1" dirty="0"/>
              <a:t>] </a:t>
            </a:r>
            <a:r>
              <a:rPr lang="en-US" dirty="0"/>
              <a:t>cage, endangered, save, brave</a:t>
            </a:r>
          </a:p>
          <a:p>
            <a:pPr marL="0" indent="0">
              <a:buNone/>
            </a:pPr>
            <a:r>
              <a:rPr lang="en-US" b="1" dirty="0"/>
              <a:t>[o] </a:t>
            </a:r>
            <a:r>
              <a:rPr lang="en-US" dirty="0"/>
              <a:t>watchdog, join, project, frog</a:t>
            </a:r>
          </a:p>
          <a:p>
            <a:pPr marL="0" indent="0">
              <a:buNone/>
            </a:pPr>
            <a:endParaRPr lang="ru-RU" dirty="0"/>
          </a:p>
        </p:txBody>
      </p:sp>
    </p:spTree>
    <p:extLst>
      <p:ext uri="{BB962C8B-B14F-4D97-AF65-F5344CB8AC3E}">
        <p14:creationId xmlns:p14="http://schemas.microsoft.com/office/powerpoint/2010/main" val="3472549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top10a.ru/wp-content/uploads/2020/02/1-5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2050" y="2166937"/>
            <a:ext cx="7036595" cy="4691063"/>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509588" y="400050"/>
            <a:ext cx="4319587" cy="5776913"/>
          </a:xfrm>
          <a:ln w="38100">
            <a:solidFill>
              <a:srgbClr val="00B050"/>
            </a:solidFill>
          </a:ln>
        </p:spPr>
        <p:txBody>
          <a:bodyPr>
            <a:normAutofit fontScale="92500" lnSpcReduction="20000"/>
          </a:bodyPr>
          <a:lstStyle/>
          <a:p>
            <a:pPr marL="0" indent="0" algn="ctr">
              <a:buNone/>
            </a:pPr>
            <a:r>
              <a:rPr lang="en-US" b="1" dirty="0"/>
              <a:t>My Dream</a:t>
            </a:r>
          </a:p>
          <a:p>
            <a:pPr marL="0" indent="0">
              <a:buNone/>
            </a:pPr>
            <a:r>
              <a:rPr lang="en-US" dirty="0"/>
              <a:t>I love all kinds of animals</a:t>
            </a:r>
          </a:p>
          <a:p>
            <a:pPr marL="0" indent="0">
              <a:buNone/>
            </a:pPr>
            <a:r>
              <a:rPr lang="en-US" dirty="0"/>
              <a:t>Dogs and cats and rabbits.</a:t>
            </a:r>
          </a:p>
          <a:p>
            <a:pPr marL="0" indent="0">
              <a:buNone/>
            </a:pPr>
            <a:r>
              <a:rPr lang="en-US" dirty="0"/>
              <a:t>I love all kinds of animals,</a:t>
            </a:r>
          </a:p>
          <a:p>
            <a:pPr marL="0" indent="0">
              <a:buNone/>
            </a:pPr>
            <a:r>
              <a:rPr lang="en-US" dirty="0"/>
              <a:t>Despite their little habits.</a:t>
            </a:r>
          </a:p>
          <a:p>
            <a:pPr marL="0" indent="0">
              <a:buNone/>
            </a:pPr>
            <a:r>
              <a:rPr lang="en-US" dirty="0"/>
              <a:t>If I had tons of money,</a:t>
            </a:r>
          </a:p>
          <a:p>
            <a:pPr marL="0" indent="0">
              <a:buNone/>
            </a:pPr>
            <a:r>
              <a:rPr lang="en-US" dirty="0" err="1"/>
              <a:t>D’you</a:t>
            </a:r>
            <a:r>
              <a:rPr lang="en-US" dirty="0"/>
              <a:t> know what I would do?</a:t>
            </a:r>
          </a:p>
          <a:p>
            <a:pPr marL="0" indent="0">
              <a:buNone/>
            </a:pPr>
            <a:r>
              <a:rPr lang="en-US" dirty="0"/>
              <a:t>I would buy lots of animals</a:t>
            </a:r>
          </a:p>
          <a:p>
            <a:pPr marL="0" indent="0">
              <a:buNone/>
            </a:pPr>
            <a:r>
              <a:rPr lang="en-US" dirty="0"/>
              <a:t>And have my own zoo.</a:t>
            </a:r>
          </a:p>
          <a:p>
            <a:pPr marL="0" indent="0">
              <a:buNone/>
            </a:pPr>
            <a:r>
              <a:rPr lang="en-US" dirty="0"/>
              <a:t>But they wouldn’t be in cages,</a:t>
            </a:r>
          </a:p>
          <a:p>
            <a:pPr marL="0" indent="0">
              <a:buNone/>
            </a:pPr>
            <a:r>
              <a:rPr lang="en-US" dirty="0"/>
              <a:t>They would be free to run around.</a:t>
            </a:r>
          </a:p>
          <a:p>
            <a:pPr marL="0" indent="0">
              <a:buNone/>
            </a:pPr>
            <a:r>
              <a:rPr lang="en-US" dirty="0"/>
              <a:t>And there’s one thing they would feel</a:t>
            </a:r>
          </a:p>
          <a:p>
            <a:pPr marL="0" indent="0">
              <a:buNone/>
            </a:pPr>
            <a:r>
              <a:rPr lang="en-US" dirty="0"/>
              <a:t>And that is safe and sound.</a:t>
            </a:r>
          </a:p>
          <a:p>
            <a:endParaRPr lang="ru-RU" dirty="0"/>
          </a:p>
        </p:txBody>
      </p:sp>
      <p:sp>
        <p:nvSpPr>
          <p:cNvPr id="4" name="Прямоугольник 3"/>
          <p:cNvSpPr/>
          <p:nvPr/>
        </p:nvSpPr>
        <p:spPr>
          <a:xfrm>
            <a:off x="6662738" y="400050"/>
            <a:ext cx="4795838" cy="2308324"/>
          </a:xfrm>
          <a:prstGeom prst="rect">
            <a:avLst/>
          </a:prstGeom>
          <a:solidFill>
            <a:schemeClr val="accent3">
              <a:lumMod val="20000"/>
              <a:lumOff val="80000"/>
            </a:schemeClr>
          </a:solidFill>
        </p:spPr>
        <p:txBody>
          <a:bodyPr wrap="square">
            <a:spAutoFit/>
          </a:bodyPr>
          <a:lstStyle/>
          <a:p>
            <a:r>
              <a:rPr lang="en-US" sz="2400" b="1" i="0" dirty="0" smtClean="0">
                <a:solidFill>
                  <a:srgbClr val="181818"/>
                </a:solidFill>
                <a:effectLst/>
                <a:latin typeface="Times New Roman, serif"/>
              </a:rPr>
              <a:t>- What is this poem about?</a:t>
            </a:r>
            <a:endParaRPr lang="en-US" sz="2400" b="1" i="0" dirty="0" smtClean="0">
              <a:solidFill>
                <a:srgbClr val="181818"/>
              </a:solidFill>
              <a:effectLst/>
              <a:latin typeface="Open Sans"/>
            </a:endParaRPr>
          </a:p>
          <a:p>
            <a:r>
              <a:rPr lang="en-US" sz="2400" b="1" i="0" dirty="0" smtClean="0">
                <a:solidFill>
                  <a:srgbClr val="181818"/>
                </a:solidFill>
                <a:effectLst/>
                <a:latin typeface="Times New Roman, serif"/>
              </a:rPr>
              <a:t>-Have you liked this poem?</a:t>
            </a:r>
            <a:endParaRPr lang="en-US" sz="2400" b="1" i="0" dirty="0" smtClean="0">
              <a:solidFill>
                <a:srgbClr val="181818"/>
              </a:solidFill>
              <a:effectLst/>
              <a:latin typeface="Open Sans"/>
            </a:endParaRPr>
          </a:p>
          <a:p>
            <a:r>
              <a:rPr lang="en-US" sz="2400" b="1" i="0" dirty="0" smtClean="0">
                <a:solidFill>
                  <a:srgbClr val="181818"/>
                </a:solidFill>
                <a:effectLst/>
                <a:latin typeface="Times New Roman, serif"/>
              </a:rPr>
              <a:t>-What would you do if you had tons of money?</a:t>
            </a:r>
            <a:endParaRPr lang="en-US" sz="2400" b="1" i="0" dirty="0" smtClean="0">
              <a:solidFill>
                <a:srgbClr val="181818"/>
              </a:solidFill>
              <a:effectLst/>
              <a:latin typeface="Open Sans"/>
            </a:endParaRPr>
          </a:p>
          <a:p>
            <a:r>
              <a:rPr lang="en-US" sz="2400" b="1" i="0" dirty="0" smtClean="0">
                <a:solidFill>
                  <a:srgbClr val="181818"/>
                </a:solidFill>
                <a:effectLst/>
                <a:latin typeface="Times New Roman, serif"/>
              </a:rPr>
              <a:t>-Do you like animals?</a:t>
            </a:r>
            <a:endParaRPr lang="en-US" sz="2400" b="1" i="0" dirty="0" smtClean="0">
              <a:solidFill>
                <a:srgbClr val="181818"/>
              </a:solidFill>
              <a:effectLst/>
              <a:latin typeface="Open Sans"/>
            </a:endParaRPr>
          </a:p>
          <a:p>
            <a:r>
              <a:rPr lang="en-US" sz="2400" b="1" i="0" dirty="0" smtClean="0">
                <a:solidFill>
                  <a:srgbClr val="181818"/>
                </a:solidFill>
                <a:effectLst/>
                <a:latin typeface="Times New Roman, serif"/>
              </a:rPr>
              <a:t>-Do you have any pet at home?</a:t>
            </a:r>
            <a:endParaRPr lang="en-US" sz="2400" b="1" i="0" dirty="0">
              <a:solidFill>
                <a:srgbClr val="181818"/>
              </a:solidFill>
              <a:effectLst/>
              <a:latin typeface="Open Sans"/>
            </a:endParaRPr>
          </a:p>
        </p:txBody>
      </p:sp>
    </p:spTree>
    <p:extLst>
      <p:ext uri="{BB962C8B-B14F-4D97-AF65-F5344CB8AC3E}">
        <p14:creationId xmlns:p14="http://schemas.microsoft.com/office/powerpoint/2010/main" val="27646458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09638" y="5572125"/>
            <a:ext cx="10515600" cy="947738"/>
          </a:xfrm>
        </p:spPr>
        <p:txBody>
          <a:bodyPr/>
          <a:lstStyle/>
          <a:p>
            <a:pPr marL="0" indent="0" algn="ctr">
              <a:buNone/>
            </a:pPr>
            <a:r>
              <a:rPr lang="en-US" dirty="0"/>
              <a:t>cunning; clever; domestic; funny; kind; brave; big; full of fun; friendly; cruel; stupid; strong; independent; hard-working; angry; wild</a:t>
            </a:r>
            <a:endParaRPr lang="ru-RU" dirty="0"/>
          </a:p>
        </p:txBody>
      </p:sp>
      <p:pic>
        <p:nvPicPr>
          <p:cNvPr id="5122" name="Picture 2" descr="https://avatars.mds.yandex.net/get-zen_doc/1652143/pub_5d8cce0bdf944400c523d6e0_5d8cd46b2beb4900ad81c8a5/scale_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7022" y="233396"/>
            <a:ext cx="7745123" cy="5148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99583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09638" y="5572125"/>
            <a:ext cx="10515600" cy="947738"/>
          </a:xfrm>
        </p:spPr>
        <p:txBody>
          <a:bodyPr/>
          <a:lstStyle/>
          <a:p>
            <a:pPr marL="0" indent="0" algn="ctr">
              <a:buNone/>
            </a:pPr>
            <a:r>
              <a:rPr lang="en-US" dirty="0"/>
              <a:t>cunning; clever; domestic; funny; kind; brave; big; full of fun; friendly; cruel; stupid; strong; independent; hard-working; angry; wild</a:t>
            </a:r>
            <a:endParaRPr lang="ru-RU" dirty="0"/>
          </a:p>
        </p:txBody>
      </p:sp>
      <p:pic>
        <p:nvPicPr>
          <p:cNvPr id="6146" name="Picture 2" descr="https://phonoteka.org/uploads/posts/2021-06/1624083385_38-phonoteka_org-p-lev-oboi-krasivo-4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2872" y="378361"/>
            <a:ext cx="7730837" cy="4933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38631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09638" y="5572125"/>
            <a:ext cx="10515600" cy="947738"/>
          </a:xfrm>
        </p:spPr>
        <p:txBody>
          <a:bodyPr/>
          <a:lstStyle/>
          <a:p>
            <a:pPr marL="0" indent="0" algn="ctr">
              <a:buNone/>
            </a:pPr>
            <a:r>
              <a:rPr lang="en-US" dirty="0"/>
              <a:t>cunning; clever; domestic; funny; kind; brave; big; full of fun; friendly; cruel; stupid; strong; independent; hard-working; angry; wild</a:t>
            </a:r>
            <a:endParaRPr lang="ru-RU" dirty="0"/>
          </a:p>
        </p:txBody>
      </p:sp>
      <p:pic>
        <p:nvPicPr>
          <p:cNvPr id="7170" name="Picture 2" descr="https://www.topnews.ru/wp-content/uploads/2022/02/000029_1644148612_483207_big-1024x76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7619" y="152400"/>
            <a:ext cx="7019637" cy="5264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092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09638" y="5572125"/>
            <a:ext cx="10515600" cy="947738"/>
          </a:xfrm>
        </p:spPr>
        <p:txBody>
          <a:bodyPr/>
          <a:lstStyle/>
          <a:p>
            <a:pPr marL="0" indent="0" algn="ctr">
              <a:buNone/>
            </a:pPr>
            <a:r>
              <a:rPr lang="en-US" dirty="0"/>
              <a:t>cunning; clever; domestic; funny; kind; brave; big; full of fun; friendly; cruel; stupid; strong; independent; hard-working; angry; wild</a:t>
            </a:r>
            <a:endParaRPr lang="ru-RU" dirty="0"/>
          </a:p>
        </p:txBody>
      </p:sp>
      <p:pic>
        <p:nvPicPr>
          <p:cNvPr id="8196" name="Picture 4" descr="https://fotosky.ru/thumbnails/gallery/resize_900x900/36abb1b7e94b1359aa9ddc6a98f7f90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8335" y="263236"/>
            <a:ext cx="7698206" cy="51235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2642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09638" y="5572125"/>
            <a:ext cx="10515600" cy="947738"/>
          </a:xfrm>
        </p:spPr>
        <p:txBody>
          <a:bodyPr/>
          <a:lstStyle/>
          <a:p>
            <a:pPr marL="0" indent="0" algn="ctr">
              <a:buNone/>
            </a:pPr>
            <a:r>
              <a:rPr lang="en-US" dirty="0"/>
              <a:t>cunning; clever; domestic; funny; kind; brave; big; full of fun; friendly; cruel; stupid; strong; independent; hard-working; angry; wild</a:t>
            </a:r>
            <a:endParaRPr lang="ru-RU" dirty="0"/>
          </a:p>
        </p:txBody>
      </p:sp>
      <p:pic>
        <p:nvPicPr>
          <p:cNvPr id="4098" name="Picture 2" descr="https://4tololo.ru/sites/default/files/images/20161004120939_0.jpg?itok=ZVMYhG1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9638" y="197364"/>
            <a:ext cx="5663334" cy="5213269"/>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https://1000prikolov.com/uploads/posts/2015-11/1447064627_i-carve-mugs-with-dogs-images-to-show-their-unique-characters__88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6" descr="https://1000prikolov.com/uploads/posts/2015-11/1447064627_i-carve-mugs-with-dogs-images-to-show-their-unique-characters__880.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4104" name="Picture 8" descr="https://i.pinimg.com/originals/eb/87/50/eb87505809ce399b51ba9c7f99e382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7215" y="197364"/>
            <a:ext cx="4170615" cy="52132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87614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09638" y="5572125"/>
            <a:ext cx="10515600" cy="947738"/>
          </a:xfrm>
        </p:spPr>
        <p:txBody>
          <a:bodyPr/>
          <a:lstStyle/>
          <a:p>
            <a:pPr marL="0" indent="0" algn="ctr">
              <a:buNone/>
            </a:pPr>
            <a:r>
              <a:rPr lang="en-US" dirty="0"/>
              <a:t>cunning; clever; domestic; funny; kind; brave; big; full of fun; friendly; cruel; stupid; strong; independent; hard-working; angry; wild</a:t>
            </a:r>
            <a:endParaRPr lang="ru-RU" dirty="0"/>
          </a:p>
        </p:txBody>
      </p:sp>
      <p:pic>
        <p:nvPicPr>
          <p:cNvPr id="8194" name="Picture 2" descr="https://i.ytimg.com/vi/qx8Id9RvZb4/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4679" y="253331"/>
            <a:ext cx="9265517" cy="5211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541037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1454</Words>
  <Application>Microsoft Office PowerPoint</Application>
  <PresentationFormat>Широкоэкранный</PresentationFormat>
  <Paragraphs>84</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Calibri</vt:lpstr>
      <vt:lpstr>Calibri Light</vt:lpstr>
      <vt:lpstr>Open Sans</vt:lpstr>
      <vt:lpstr>Times New Roman, serif</vt:lpstr>
      <vt:lpstr>Тема Office</vt:lpstr>
      <vt:lpstr>Animals in life our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Riddles </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animals, life, our, in</dc:title>
  <dc:creator>Пользователь Windows</dc:creator>
  <cp:lastModifiedBy>Ларина</cp:lastModifiedBy>
  <cp:revision>6</cp:revision>
  <dcterms:created xsi:type="dcterms:W3CDTF">2022-02-10T19:55:17Z</dcterms:created>
  <dcterms:modified xsi:type="dcterms:W3CDTF">2022-02-15T12:00:14Z</dcterms:modified>
</cp:coreProperties>
</file>