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44" r:id="rId2"/>
    <p:sldMasterId id="2147483804" r:id="rId3"/>
  </p:sldMasterIdLst>
  <p:sldIdLst>
    <p:sldId id="267" r:id="rId4"/>
    <p:sldId id="281" r:id="rId5"/>
    <p:sldId id="274" r:id="rId6"/>
    <p:sldId id="275" r:id="rId7"/>
    <p:sldId id="276" r:id="rId8"/>
    <p:sldId id="277" r:id="rId9"/>
    <p:sldId id="271" r:id="rId10"/>
    <p:sldId id="270" r:id="rId11"/>
    <p:sldId id="263" r:id="rId12"/>
    <p:sldId id="256" r:id="rId13"/>
    <p:sldId id="257" r:id="rId14"/>
    <p:sldId id="260" r:id="rId15"/>
    <p:sldId id="261" r:id="rId16"/>
    <p:sldId id="262" r:id="rId17"/>
    <p:sldId id="264" r:id="rId18"/>
    <p:sldId id="265" r:id="rId19"/>
    <p:sldId id="266" r:id="rId20"/>
    <p:sldId id="269" r:id="rId21"/>
    <p:sldId id="279" r:id="rId22"/>
    <p:sldId id="278" r:id="rId23"/>
    <p:sldId id="273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CC66"/>
    <a:srgbClr val="CC3399"/>
    <a:srgbClr val="FF33CC"/>
    <a:srgbClr val="FF3300"/>
    <a:srgbClr val="ED7B09"/>
    <a:srgbClr val="FF9900"/>
    <a:srgbClr val="F09F3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72" autoAdjust="0"/>
    <p:restoredTop sz="94707" autoAdjust="0"/>
  </p:normalViewPr>
  <p:slideViewPr>
    <p:cSldViewPr>
      <p:cViewPr varScale="1">
        <p:scale>
          <a:sx n="66" d="100"/>
          <a:sy n="66" d="100"/>
        </p:scale>
        <p:origin x="-45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0BB1A-2453-4726-9AE5-628DEEC6DA71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34343-E4C6-43BA-839C-B7D5A8377D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82458-C373-40BB-B813-56275A07E509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DD8B0-800F-4546-91EB-450451DF0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B21E9-5DEB-4996-B48E-09E810FD82EF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2889D-8136-4B61-8101-F770A287B7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A53A2-EF76-4A73-AE5D-6BEEC8336354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E277C-F425-406D-8712-EE159F8F1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7A8B5-AA2B-4A1C-B6D5-FA867183FD75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A92B7-5C98-47D0-AF33-7C234C513F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6BE1C-6966-4BFE-9643-62B64E8D6C24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06386-AB5B-430C-988B-27F878DA5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6FE5A-9DB6-4EAC-A9EE-CA31C3C114DE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280B5-2C23-4789-B5C5-3ABCDA52D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0DA17-7958-4B79-B0CF-C6CA4AA5FC45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21AA1-B1AF-45C9-8EA0-6799C691D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8467B-1A68-485B-9B7C-5B0D2448FB5F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E8855-CBDC-49BD-B8D3-D9DEFE64E3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C5C7B-0CEB-4AFC-88AB-AE2F76984991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F5194-0720-444C-948B-FEBB48A55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4DEA6-56A4-483F-9D49-50D034954025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9B05-F37D-46A8-BEF7-77A9B5E07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53B70-97D4-4E97-B551-BE13C5DACB18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C5955-E242-4138-A20C-B3EC252758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3FB6A-2804-4312-84E1-5E6F5620E4E7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683C4-24E0-4845-849E-68CBE1288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3D73A-1CA7-45AD-A2B8-462579C9EFF0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40137-74CC-4D1E-8002-D27FC01EA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63648-37B3-4AFF-8DFA-E2450322AFF0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AE38C-A3B5-407D-B390-5F3712145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2DD10A-2422-430F-956A-5851FB6AC71E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5C2981-6568-43D7-A637-AF5863582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E4D6E-4778-49CB-938B-C2C8C89FEE09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0EE60-8188-44B9-8B6F-C2DF1B9F6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E35C56-89ED-456D-B015-C412981807A3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8F8281-3AC7-4801-9827-F0B4E683DC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DB7D0-A194-48C0-9290-ED06605A40AC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0106B-2C95-42C2-BED3-48F046764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1DD96-0E34-4481-8CBD-E60892AE706E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21C1A-7CB3-481E-BEAE-BB74188BC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F5BDE-4F64-48BC-A192-E9D9FF7AD290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1245C-0A37-4D99-8E39-426B7DF37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33209B-EEB2-4F04-88B1-14FCCBFCE897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B1EF5D-0B36-40A8-B403-C1BE6CB4F7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A3569-11DB-4254-BE25-A4FD02E24340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D5FFB-2D50-4931-A3AC-2B70634FD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47090-7F50-467E-BE95-6E63BD3EA5DC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CE6BD-BB75-453D-8824-F8C412C76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594D54-CDF5-4D1D-90B2-FEE2319CDA71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803BEC-0D9F-40BB-B146-B7C3551EA3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5B5DC-194B-4657-B23A-60490E3FC825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BB177-6CB0-4BFF-995D-11A441821E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BC33B-1BD0-40B4-827F-4A1FE3DC7B5D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D60BA-0AF2-4B67-96DD-B644ACE0C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49928-4094-472E-A5AB-A5AA210C72CB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FC4B8-1449-430A-9855-E0B21869A0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272C-2848-4861-BB48-0B4CB015458B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FA4CF-483E-4A5D-8509-A2951A024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270BA-2972-44A4-8231-CF9A1409506E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5CE1D-32BD-4FEE-8DA7-779CDE51AE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548A3-6DF5-4784-B822-3D4EE666BB6E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D0F17-5D0B-4748-9CE6-A26A8F898E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8C933-4206-47D7-8022-7FBB4CD6D499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93ECD-CD51-4C63-B42C-D1274307A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C5C18-E2AF-4013-A298-772B074F2376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2FC65-20AF-4BD0-80BF-2EC78CBA76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ADBFE9-2974-471E-A8D9-BA81D4B0FE70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206FB00-1569-4791-85EA-A40CDA5B1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3" r:id="rId2"/>
    <p:sldLayoutId id="2147483822" r:id="rId3"/>
    <p:sldLayoutId id="2147483821" r:id="rId4"/>
    <p:sldLayoutId id="2147483820" r:id="rId5"/>
    <p:sldLayoutId id="2147483819" r:id="rId6"/>
    <p:sldLayoutId id="2147483818" r:id="rId7"/>
    <p:sldLayoutId id="2147483817" r:id="rId8"/>
    <p:sldLayoutId id="2147483849" r:id="rId9"/>
    <p:sldLayoutId id="2147483816" r:id="rId10"/>
    <p:sldLayoutId id="214748381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45C03E-367D-408B-BAE8-8E09BF5909D3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F7F3E3-C569-419C-AE1E-A8D6FAC41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4" r:id="rId2"/>
    <p:sldLayoutId id="2147483833" r:id="rId3"/>
    <p:sldLayoutId id="2147483832" r:id="rId4"/>
    <p:sldLayoutId id="2147483831" r:id="rId5"/>
    <p:sldLayoutId id="2147483830" r:id="rId6"/>
    <p:sldLayoutId id="2147483829" r:id="rId7"/>
    <p:sldLayoutId id="2147483828" r:id="rId8"/>
    <p:sldLayoutId id="2147483827" r:id="rId9"/>
    <p:sldLayoutId id="2147483826" r:id="rId10"/>
    <p:sldLayoutId id="214748382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7895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3EEC582-2FE2-45AD-978E-EA64505FB1C7}" type="datetimeFigureOut">
              <a:rPr lang="ru-RU"/>
              <a:pPr>
                <a:defRPr/>
              </a:pPr>
              <a:t>13.10.2017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611CF32-C6E6-4C92-8A4C-CF7AF16CBF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48" r:id="rId2"/>
    <p:sldLayoutId id="2147483856" r:id="rId3"/>
    <p:sldLayoutId id="2147483847" r:id="rId4"/>
    <p:sldLayoutId id="2147483846" r:id="rId5"/>
    <p:sldLayoutId id="2147483845" r:id="rId6"/>
    <p:sldLayoutId id="2147483857" r:id="rId7"/>
    <p:sldLayoutId id="2147483844" r:id="rId8"/>
    <p:sldLayoutId id="2147483858" r:id="rId9"/>
    <p:sldLayoutId id="2147483843" r:id="rId10"/>
    <p:sldLayoutId id="214748384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312839" y="1271573"/>
            <a:ext cx="6567545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cap="all" dirty="0">
              <a:ln w="9000" cmpd="sng">
                <a:solidFill>
                  <a:srgbClr val="0066FF"/>
                </a:solidFill>
                <a:prstDash val="solid"/>
              </a:ln>
              <a:solidFill>
                <a:srgbClr val="FF0000"/>
              </a:solidFill>
              <a:effectLst>
                <a:glow rad="228600">
                  <a:srgbClr val="FFFF99"/>
                </a:glow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50178" name="TextBox 9"/>
          <p:cNvSpPr txBox="1">
            <a:spLocks noChangeArrowheads="1"/>
          </p:cNvSpPr>
          <p:nvPr/>
        </p:nvSpPr>
        <p:spPr bwMode="auto">
          <a:xfrm>
            <a:off x="4786314" y="6072206"/>
            <a:ext cx="38576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 i="1" dirty="0">
              <a:solidFill>
                <a:srgbClr val="FBFEDA"/>
              </a:solidFill>
              <a:latin typeface="Constant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83654" y="1142984"/>
            <a:ext cx="922765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Правописание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5400" b="1" i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проверяемых </a:t>
            </a:r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безударных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5400" b="1" i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гласных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 корне слова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9256" y="4929198"/>
            <a:ext cx="35004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Подготовила учитель начальных классов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МБОУ СШ №4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Вагентова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Л.А.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Прямоугольник 4"/>
          <p:cNvSpPr>
            <a:spLocks noChangeArrowheads="1"/>
          </p:cNvSpPr>
          <p:nvPr/>
        </p:nvSpPr>
        <p:spPr bwMode="auto">
          <a:xfrm>
            <a:off x="1000100" y="1000108"/>
            <a:ext cx="764386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Определи, в какой части слова пропущена безударная гласная (1. - в приставке, 2. - в корне, 3. - в суффиксе)</a:t>
            </a:r>
          </a:p>
        </p:txBody>
      </p:sp>
      <p:sp>
        <p:nvSpPr>
          <p:cNvPr id="59395" name="Прямоугольник 6"/>
          <p:cNvSpPr>
            <a:spLocks noChangeArrowheads="1"/>
          </p:cNvSpPr>
          <p:nvPr/>
        </p:nvSpPr>
        <p:spPr bwMode="auto">
          <a:xfrm>
            <a:off x="2643174" y="3429000"/>
            <a:ext cx="271463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н...писал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б...льница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ваз...чка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6" name="Прямоугольник 7"/>
          <p:cNvSpPr>
            <a:spLocks noChangeArrowheads="1"/>
          </p:cNvSpPr>
          <p:nvPr/>
        </p:nvSpPr>
        <p:spPr bwMode="auto">
          <a:xfrm>
            <a:off x="500034" y="3429000"/>
            <a:ext cx="285752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пр...читал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з...мовка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нав...рить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7" name="Прямоугольник 8"/>
          <p:cNvSpPr>
            <a:spLocks noChangeArrowheads="1"/>
          </p:cNvSpPr>
          <p:nvPr/>
        </p:nvSpPr>
        <p:spPr bwMode="auto">
          <a:xfrm>
            <a:off x="5715000" y="3429000"/>
            <a:ext cx="27860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ш...гает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п...садка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бел...нький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14678" y="428604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4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Прямоугольник 4"/>
          <p:cNvSpPr>
            <a:spLocks noChangeArrowheads="1"/>
          </p:cNvSpPr>
          <p:nvPr/>
        </p:nvSpPr>
        <p:spPr bwMode="auto">
          <a:xfrm>
            <a:off x="1214414" y="785794"/>
            <a:ext cx="70723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Укажи слова, в которых пропущенная гласная проверяется с помощью проверочного слова </a:t>
            </a:r>
          </a:p>
        </p:txBody>
      </p:sp>
      <p:sp>
        <p:nvSpPr>
          <p:cNvPr id="60418" name="Прямоугольник 5"/>
          <p:cNvSpPr>
            <a:spLocks noChangeArrowheads="1"/>
          </p:cNvSpPr>
          <p:nvPr/>
        </p:nvSpPr>
        <p:spPr bwMode="auto">
          <a:xfrm>
            <a:off x="357159" y="3571875"/>
            <a:ext cx="307184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с...довый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м...лыш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з...городный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Прямоугольник 6"/>
          <p:cNvSpPr>
            <a:spLocks noChangeArrowheads="1"/>
          </p:cNvSpPr>
          <p:nvPr/>
        </p:nvSpPr>
        <p:spPr bwMode="auto">
          <a:xfrm>
            <a:off x="2928926" y="3571876"/>
            <a:ext cx="27860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Calibri" pitchFamily="34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Нин...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чка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п...дарок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добр...нький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20" name="Прямоугольник 7"/>
          <p:cNvSpPr>
            <a:spLocks noChangeArrowheads="1"/>
          </p:cNvSpPr>
          <p:nvPr/>
        </p:nvSpPr>
        <p:spPr bwMode="auto">
          <a:xfrm>
            <a:off x="5786446" y="3643314"/>
            <a:ext cx="228600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в...рхушка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ст...яли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х...телось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214290"/>
            <a:ext cx="24304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5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Прямоугольник 4"/>
          <p:cNvSpPr>
            <a:spLocks noChangeArrowheads="1"/>
          </p:cNvSpPr>
          <p:nvPr/>
        </p:nvSpPr>
        <p:spPr bwMode="auto">
          <a:xfrm>
            <a:off x="500034" y="1428736"/>
            <a:ext cx="80010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Найди и исправь ошибки там, где они есть</a:t>
            </a:r>
          </a:p>
        </p:txBody>
      </p:sp>
      <p:sp>
        <p:nvSpPr>
          <p:cNvPr id="61442" name="Прямоугольник 6"/>
          <p:cNvSpPr>
            <a:spLocks noChangeArrowheads="1"/>
          </p:cNvSpPr>
          <p:nvPr/>
        </p:nvSpPr>
        <p:spPr bwMode="auto">
          <a:xfrm>
            <a:off x="1643063" y="2928938"/>
            <a:ext cx="61436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варенье,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тимно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полевать, больница, салил,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званок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косить, старик,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встричать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линивый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73919" y="500042"/>
            <a:ext cx="39556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6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785938" y="1928813"/>
            <a:ext cx="5786437" cy="371475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466" name="Прямоугольник 4"/>
          <p:cNvSpPr>
            <a:spLocks noChangeArrowheads="1"/>
          </p:cNvSpPr>
          <p:nvPr/>
        </p:nvSpPr>
        <p:spPr bwMode="auto">
          <a:xfrm>
            <a:off x="2571750" y="1785938"/>
            <a:ext cx="1928813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r>
              <a:rPr lang="ru-RU" sz="2800">
                <a:solidFill>
                  <a:srgbClr val="FF0000"/>
                </a:solidFill>
                <a:latin typeface="Calibri" pitchFamily="34" charset="0"/>
              </a:rPr>
              <a:t>С л о в а</a:t>
            </a:r>
          </a:p>
        </p:txBody>
      </p:sp>
      <p:sp>
        <p:nvSpPr>
          <p:cNvPr id="62467" name="Прямоугольник 5"/>
          <p:cNvSpPr>
            <a:spLocks noChangeArrowheads="1"/>
          </p:cNvSpPr>
          <p:nvPr/>
        </p:nvSpPr>
        <p:spPr bwMode="auto">
          <a:xfrm>
            <a:off x="2000250" y="3571875"/>
            <a:ext cx="21431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земл...ника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л...сник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опр...вдать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8" name="TextBox 7"/>
          <p:cNvSpPr txBox="1">
            <a:spLocks noChangeArrowheads="1"/>
          </p:cNvSpPr>
          <p:nvPr/>
        </p:nvSpPr>
        <p:spPr bwMode="auto">
          <a:xfrm>
            <a:off x="4857750" y="3429000"/>
            <a:ext cx="25717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       е        я </a:t>
            </a:r>
          </a:p>
          <a:p>
            <a:pPr algn="just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       е       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        о        а</a:t>
            </a:r>
          </a:p>
        </p:txBody>
      </p:sp>
      <p:sp>
        <p:nvSpPr>
          <p:cNvPr id="62469" name="Прямоугольник 8"/>
          <p:cNvSpPr>
            <a:spLocks noChangeArrowheads="1"/>
          </p:cNvSpPr>
          <p:nvPr/>
        </p:nvSpPr>
        <p:spPr bwMode="auto">
          <a:xfrm>
            <a:off x="4929188" y="2357438"/>
            <a:ext cx="280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1</a:t>
            </a:r>
          </a:p>
        </p:txBody>
      </p:sp>
      <p:sp>
        <p:nvSpPr>
          <p:cNvPr id="62470" name="Прямоугольник 9"/>
          <p:cNvSpPr>
            <a:spLocks noChangeArrowheads="1"/>
          </p:cNvSpPr>
          <p:nvPr/>
        </p:nvSpPr>
        <p:spPr bwMode="auto">
          <a:xfrm>
            <a:off x="5929313" y="2357438"/>
            <a:ext cx="333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2</a:t>
            </a:r>
          </a:p>
        </p:txBody>
      </p:sp>
      <p:sp>
        <p:nvSpPr>
          <p:cNvPr id="62471" name="Прямоугольник 10"/>
          <p:cNvSpPr>
            <a:spLocks noChangeArrowheads="1"/>
          </p:cNvSpPr>
          <p:nvPr/>
        </p:nvSpPr>
        <p:spPr bwMode="auto">
          <a:xfrm>
            <a:off x="6929438" y="2357438"/>
            <a:ext cx="3254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3</a:t>
            </a:r>
          </a:p>
        </p:txBody>
      </p:sp>
      <p:sp>
        <p:nvSpPr>
          <p:cNvPr id="62472" name="Прямоугольник 12"/>
          <p:cNvSpPr>
            <a:spLocks noChangeArrowheads="1"/>
          </p:cNvSpPr>
          <p:nvPr/>
        </p:nvSpPr>
        <p:spPr bwMode="auto">
          <a:xfrm>
            <a:off x="5143500" y="1857375"/>
            <a:ext cx="2000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Calibri" pitchFamily="34" charset="0"/>
              </a:rPr>
              <a:t>О т в е т ы</a:t>
            </a:r>
          </a:p>
        </p:txBody>
      </p:sp>
      <p:cxnSp>
        <p:nvCxnSpPr>
          <p:cNvPr id="16" name="Прямая соединительная линия 15"/>
          <p:cNvCxnSpPr>
            <a:stCxn id="14" idx="0"/>
          </p:cNvCxnSpPr>
          <p:nvPr/>
        </p:nvCxnSpPr>
        <p:spPr>
          <a:xfrm rot="16200000" flipH="1">
            <a:off x="2875757" y="3731419"/>
            <a:ext cx="3643312" cy="3810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785938" y="2857500"/>
            <a:ext cx="5786437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714875" y="2357438"/>
            <a:ext cx="2857500" cy="158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5322888" y="2606675"/>
            <a:ext cx="500062" cy="158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6394451" y="2606675"/>
            <a:ext cx="500062" cy="1587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478" name="TextBox 34"/>
          <p:cNvSpPr txBox="1">
            <a:spLocks noChangeArrowheads="1"/>
          </p:cNvSpPr>
          <p:nvPr/>
        </p:nvSpPr>
        <p:spPr bwMode="auto">
          <a:xfrm>
            <a:off x="642911" y="1285875"/>
            <a:ext cx="68580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Выбери правильный ответ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929058" y="642918"/>
            <a:ext cx="24304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7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Прямоугольник 5"/>
          <p:cNvSpPr>
            <a:spLocks noChangeArrowheads="1"/>
          </p:cNvSpPr>
          <p:nvPr/>
        </p:nvSpPr>
        <p:spPr bwMode="auto">
          <a:xfrm>
            <a:off x="1857375" y="1571625"/>
            <a:ext cx="52073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Установи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соответствия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0" name="TextBox 7"/>
          <p:cNvSpPr txBox="1">
            <a:spLocks noChangeArrowheads="1"/>
          </p:cNvSpPr>
          <p:nvPr/>
        </p:nvSpPr>
        <p:spPr bwMode="auto">
          <a:xfrm>
            <a:off x="1285875" y="2286000"/>
            <a:ext cx="642937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…лить                          а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п…щит                             о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см…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шной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и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с…лить                             я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р…бит                               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14810" y="642918"/>
            <a:ext cx="24304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8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Прямоугольник 3"/>
          <p:cNvSpPr>
            <a:spLocks noChangeArrowheads="1"/>
          </p:cNvSpPr>
          <p:nvPr/>
        </p:nvSpPr>
        <p:spPr bwMode="auto">
          <a:xfrm>
            <a:off x="214282" y="1785926"/>
            <a:ext cx="4000506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Безударная гласная - е - пишется в словах</a:t>
            </a:r>
          </a:p>
          <a:p>
            <a:pPr algn="ctr"/>
            <a:r>
              <a:rPr lang="ru-RU" sz="2400" dirty="0">
                <a:solidFill>
                  <a:srgbClr val="0066FF"/>
                </a:solidFill>
                <a:latin typeface="Calibri" pitchFamily="34" charset="0"/>
              </a:rPr>
              <a:t>          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2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оп...рение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расп...сание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пл...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чистый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осм...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лел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ч...тают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4514" name="Прямоугольник 4"/>
          <p:cNvSpPr>
            <a:spLocks noChangeArrowheads="1"/>
          </p:cNvSpPr>
          <p:nvPr/>
        </p:nvSpPr>
        <p:spPr bwMode="auto">
          <a:xfrm>
            <a:off x="4857750" y="1857375"/>
            <a:ext cx="400053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Безударная гласная - и - пишется 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словах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1.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ж...вой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2.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з...лёный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3.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св...стит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4.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л...сной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5.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п...щит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66FF"/>
              </a:solidFill>
              <a:latin typeface="Calibri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2607455" y="3178967"/>
            <a:ext cx="3643338" cy="1588"/>
          </a:xfrm>
          <a:prstGeom prst="lin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3929058" y="500042"/>
            <a:ext cx="24304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9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Прямоугольник 8"/>
          <p:cNvSpPr>
            <a:spLocks noChangeArrowheads="1"/>
          </p:cNvSpPr>
          <p:nvPr/>
        </p:nvSpPr>
        <p:spPr bwMode="auto">
          <a:xfrm>
            <a:off x="571472" y="2214563"/>
            <a:ext cx="807249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4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Рибята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шли полисной </a:t>
            </a:r>
            <a:r>
              <a:rPr lang="ru-RU" sz="4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трапинке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Пахло </a:t>
            </a:r>
            <a:r>
              <a:rPr lang="ru-RU" sz="4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гребами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лествой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Стайка </a:t>
            </a:r>
            <a:r>
              <a:rPr lang="ru-RU" sz="4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крекливых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драздов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слитела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4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ребины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 небе </a:t>
            </a:r>
            <a:r>
              <a:rPr lang="ru-RU" sz="4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лител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бальшой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косяк </a:t>
            </a:r>
            <a:r>
              <a:rPr lang="ru-RU" sz="4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журовлей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5538" name="Прямоугольник 9"/>
          <p:cNvSpPr>
            <a:spLocks noChangeArrowheads="1"/>
          </p:cNvSpPr>
          <p:nvPr/>
        </p:nvSpPr>
        <p:spPr bwMode="auto">
          <a:xfrm>
            <a:off x="2500313" y="1285875"/>
            <a:ext cx="38539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Исправь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ошибки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642918"/>
            <a:ext cx="26869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10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333685"/>
            <a:ext cx="8858280" cy="4524315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кормушка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близкий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прелестный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лепили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флажки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солнце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глядеть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жидкий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темнота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писать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ястреб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плечо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яростный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больной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ходить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лежать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шубка</a:t>
            </a:r>
          </a:p>
        </p:txBody>
      </p:sp>
      <p:sp>
        <p:nvSpPr>
          <p:cNvPr id="66562" name="Прямоугольник 4"/>
          <p:cNvSpPr>
            <a:spLocks noChangeArrowheads="1"/>
          </p:cNvSpPr>
          <p:nvPr/>
        </p:nvSpPr>
        <p:spPr bwMode="auto">
          <a:xfrm>
            <a:off x="1571604" y="1142984"/>
            <a:ext cx="678661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Найди слова с безударными гласными в корне.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428604"/>
            <a:ext cx="26586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11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Прямоугольник 3"/>
          <p:cNvSpPr>
            <a:spLocks noChangeArrowheads="1"/>
          </p:cNvSpPr>
          <p:nvPr/>
        </p:nvSpPr>
        <p:spPr bwMode="auto">
          <a:xfrm>
            <a:off x="285720" y="1143000"/>
            <a:ext cx="88582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Найди проверяемые безударные гласные в корне слова, подбери проверочные слова; выдели приставки</a:t>
            </a:r>
          </a:p>
        </p:txBody>
      </p:sp>
      <p:sp>
        <p:nvSpPr>
          <p:cNvPr id="67586" name="Прямоугольник 4"/>
          <p:cNvSpPr>
            <a:spLocks noChangeArrowheads="1"/>
          </p:cNvSpPr>
          <p:nvPr/>
        </p:nvSpPr>
        <p:spPr bwMode="auto">
          <a:xfrm>
            <a:off x="2286000" y="3071813"/>
            <a:ext cx="564356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заскрипеть, освещают, посинел, удивлять, погоревать, посмотрел, заплясать, похвалил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571480"/>
            <a:ext cx="26869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12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Прямоугольник 5"/>
          <p:cNvSpPr>
            <a:spLocks noChangeArrowheads="1"/>
          </p:cNvSpPr>
          <p:nvPr/>
        </p:nvSpPr>
        <p:spPr bwMode="auto">
          <a:xfrm>
            <a:off x="1928813" y="2286000"/>
            <a:ext cx="19842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…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вать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610" name="Прямоугольник 6"/>
          <p:cNvSpPr>
            <a:spLocks noChangeArrowheads="1"/>
          </p:cNvSpPr>
          <p:nvPr/>
        </p:nvSpPr>
        <p:spPr bwMode="auto">
          <a:xfrm>
            <a:off x="2071688" y="3786188"/>
            <a:ext cx="19857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 …</a:t>
            </a:r>
            <a:r>
              <a:rPr lang="ru-RU" sz="3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зать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611" name="Прямоугольник 7"/>
          <p:cNvSpPr>
            <a:spLocks noChangeArrowheads="1"/>
          </p:cNvSpPr>
          <p:nvPr/>
        </p:nvSpPr>
        <p:spPr bwMode="auto">
          <a:xfrm>
            <a:off x="4643438" y="2000250"/>
            <a:ext cx="25003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лекарство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песню</a:t>
            </a:r>
          </a:p>
        </p:txBody>
      </p:sp>
      <p:sp>
        <p:nvSpPr>
          <p:cNvPr id="68612" name="Прямоугольник 9"/>
          <p:cNvSpPr>
            <a:spLocks noChangeArrowheads="1"/>
          </p:cNvSpPr>
          <p:nvPr/>
        </p:nvSpPr>
        <p:spPr bwMode="auto">
          <a:xfrm>
            <a:off x="4643438" y="3571875"/>
            <a:ext cx="292893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сметану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забора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2786447" y="3357165"/>
            <a:ext cx="2857520" cy="794"/>
          </a:xfrm>
          <a:prstGeom prst="lin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643042" y="857232"/>
            <a:ext cx="6215107" cy="70788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Составь </a:t>
            </a:r>
            <a:r>
              <a:rPr lang="ru-RU" sz="40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словосочетания</a:t>
            </a:r>
            <a:endParaRPr lang="ru-RU" sz="400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357166"/>
            <a:ext cx="26869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13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142984"/>
            <a:ext cx="6608925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 буква гласная</a:t>
            </a:r>
          </a:p>
          <a:p>
            <a:pPr>
              <a:buNone/>
            </a:pP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Вызвала сомнение,</a:t>
            </a:r>
          </a:p>
          <a:p>
            <a:pPr>
              <a:buNone/>
            </a:pP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 её немедленно </a:t>
            </a:r>
          </a:p>
          <a:p>
            <a:pPr>
              <a:buNone/>
            </a:pP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Ставь под ударение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Прямоугольник 3"/>
          <p:cNvSpPr>
            <a:spLocks noChangeArrowheads="1"/>
          </p:cNvSpPr>
          <p:nvPr/>
        </p:nvSpPr>
        <p:spPr bwMode="auto">
          <a:xfrm>
            <a:off x="214282" y="2357430"/>
            <a:ext cx="400052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забл...стел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кр...кливый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по...вились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прит...илась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п...л...сатые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ок...зались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огл...делся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прин...сут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в...шневый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т...желый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9634" name="Прямоугольник 4"/>
          <p:cNvSpPr>
            <a:spLocks noChangeArrowheads="1"/>
          </p:cNvSpPr>
          <p:nvPr/>
        </p:nvSpPr>
        <p:spPr bwMode="auto">
          <a:xfrm>
            <a:off x="4500530" y="1841242"/>
            <a:ext cx="464347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заб...вляться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разд...ются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ц...почка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кл...вать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прож...вать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мясо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прож...вать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даче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сл...зать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забора </a:t>
            </a:r>
          </a:p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сл...зать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сметану</a:t>
            </a:r>
          </a:p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отв...рить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дверь </a:t>
            </a:r>
          </a:p>
          <a:p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отв...рить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картофель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714356"/>
            <a:ext cx="9144000" cy="120032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Вставь безударную гласную . Подбери проверочное слово (устно</a:t>
            </a:r>
            <a:r>
              <a:rPr lang="ru-RU" sz="360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00430" y="142852"/>
            <a:ext cx="26869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14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Прямоугольник 8"/>
          <p:cNvSpPr>
            <a:spLocks noChangeArrowheads="1"/>
          </p:cNvSpPr>
          <p:nvPr/>
        </p:nvSpPr>
        <p:spPr bwMode="auto">
          <a:xfrm>
            <a:off x="3786188" y="0"/>
            <a:ext cx="221971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1-й уровень</a:t>
            </a:r>
          </a:p>
        </p:txBody>
      </p:sp>
      <p:sp>
        <p:nvSpPr>
          <p:cNvPr id="70660" name="Прямоугольник 9"/>
          <p:cNvSpPr>
            <a:spLocks noChangeArrowheads="1"/>
          </p:cNvSpPr>
          <p:nvPr/>
        </p:nvSpPr>
        <p:spPr bwMode="auto">
          <a:xfrm>
            <a:off x="3714744" y="2643182"/>
            <a:ext cx="19223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2-й уровень</a:t>
            </a:r>
          </a:p>
        </p:txBody>
      </p:sp>
      <p:sp>
        <p:nvSpPr>
          <p:cNvPr id="70661" name="Прямоугольник 10"/>
          <p:cNvSpPr>
            <a:spLocks noChangeArrowheads="1"/>
          </p:cNvSpPr>
          <p:nvPr/>
        </p:nvSpPr>
        <p:spPr bwMode="auto">
          <a:xfrm>
            <a:off x="3643306" y="4857760"/>
            <a:ext cx="19223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3-й уровень</a:t>
            </a:r>
          </a:p>
        </p:txBody>
      </p:sp>
      <p:sp>
        <p:nvSpPr>
          <p:cNvPr id="70662" name="Прямоугольник 11"/>
          <p:cNvSpPr>
            <a:spLocks noChangeArrowheads="1"/>
          </p:cNvSpPr>
          <p:nvPr/>
        </p:nvSpPr>
        <p:spPr bwMode="auto">
          <a:xfrm>
            <a:off x="0" y="357188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Вставь пропущенную безударную гласную. Подчеркни проверочные слова.</a:t>
            </a:r>
          </a:p>
        </p:txBody>
      </p:sp>
      <p:sp>
        <p:nvSpPr>
          <p:cNvPr id="70663" name="Прямоугольник 12"/>
          <p:cNvSpPr>
            <a:spLocks noChangeArrowheads="1"/>
          </p:cNvSpPr>
          <p:nvPr/>
        </p:nvSpPr>
        <p:spPr bwMode="auto">
          <a:xfrm>
            <a:off x="0" y="3071810"/>
            <a:ext cx="871540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Спиши предложения, вставляя пропущенные безударные гласные. </a:t>
            </a:r>
          </a:p>
        </p:txBody>
      </p:sp>
      <p:sp>
        <p:nvSpPr>
          <p:cNvPr id="70664" name="Прямоугольник 13"/>
          <p:cNvSpPr>
            <a:spLocks noChangeArrowheads="1"/>
          </p:cNvSpPr>
          <p:nvPr/>
        </p:nvSpPr>
        <p:spPr bwMode="auto">
          <a:xfrm>
            <a:off x="357158" y="5286388"/>
            <a:ext cx="878684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Найди в словах безударную гласную в корне. Выдели её.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0665" name="Прямоугольник 14"/>
          <p:cNvSpPr>
            <a:spLocks noChangeArrowheads="1"/>
          </p:cNvSpPr>
          <p:nvPr/>
        </p:nvSpPr>
        <p:spPr bwMode="auto">
          <a:xfrm>
            <a:off x="214282" y="1357298"/>
            <a:ext cx="335758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белый -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б...леть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косит -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к...силка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ночь -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н...чной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66" name="Прямоугольник 15"/>
          <p:cNvSpPr>
            <a:spLocks noChangeArrowheads="1"/>
          </p:cNvSpPr>
          <p:nvPr/>
        </p:nvSpPr>
        <p:spPr bwMode="auto">
          <a:xfrm>
            <a:off x="4929188" y="928688"/>
            <a:ext cx="400053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спешка -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сп...шить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смотр -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см...треть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красный -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кр...снеть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67" name="Прямоугольник 16"/>
          <p:cNvSpPr>
            <a:spLocks noChangeArrowheads="1"/>
          </p:cNvSpPr>
          <p:nvPr/>
        </p:nvSpPr>
        <p:spPr bwMode="auto">
          <a:xfrm>
            <a:off x="500034" y="4000504"/>
            <a:ext cx="785815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р...кой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низко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скл...нились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ивы. Гибкие ветки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св...сают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над </a:t>
            </a:r>
            <a:r>
              <a:rPr lang="ru-RU" sz="32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в...дой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70668" name="Прямоугольник 17"/>
          <p:cNvSpPr>
            <a:spLocks noChangeArrowheads="1"/>
          </p:cNvSpPr>
          <p:nvPr/>
        </p:nvSpPr>
        <p:spPr bwMode="auto">
          <a:xfrm>
            <a:off x="357158" y="5903893"/>
            <a:ext cx="835818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Стайка воробьёв разместилась на верхушке сосны. Очень красивы деревья ранней осенью.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642910" y="642918"/>
            <a:ext cx="771525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dirty="0">
                <a:cs typeface="Times New Roman" pitchFamily="18" charset="0"/>
              </a:rPr>
              <a:t>	</a:t>
            </a:r>
            <a:r>
              <a:rPr lang="ru-RU" sz="4000" b="1" dirty="0">
                <a:solidFill>
                  <a:srgbClr val="00B0F0"/>
                </a:solidFill>
                <a:cs typeface="Times New Roman" pitchFamily="18" charset="0"/>
              </a:rPr>
              <a:t>             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Памятка №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Определи устно в слове ударную и безударную гласную,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которую надо проверить.</a:t>
            </a:r>
          </a:p>
          <a:p>
            <a:pPr eaLnBrk="0" hangingPunct="0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Подбери проверочное слово.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Делай это так: 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spc="-300" dirty="0" err="1" smtClean="0">
                <a:latin typeface="Times New Roman" pitchFamily="18" charset="0"/>
                <a:cs typeface="Times New Roman" pitchFamily="18" charset="0"/>
              </a:rPr>
              <a:t>ˊ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spc="-300" dirty="0" err="1" smtClean="0">
                <a:latin typeface="Times New Roman" pitchFamily="18" charset="0"/>
                <a:cs typeface="Times New Roman" pitchFamily="18" charset="0"/>
              </a:rPr>
              <a:t>рˊя</a:t>
            </a:r>
            <a:r>
              <a:rPr lang="ru-RU" sz="3200" i="1" spc="-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0" hangingPunct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Запомни! Безударная гласная пишется в словах так же, как и ударная.</a:t>
            </a:r>
          </a:p>
          <a:p>
            <a:pPr eaLnBrk="0" hangingPunct="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Проверь свою работу!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857250" y="1071563"/>
            <a:ext cx="7643813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cs typeface="Times New Roman" pitchFamily="18" charset="0"/>
              </a:rPr>
              <a:t>		</a:t>
            </a:r>
            <a:r>
              <a:rPr lang="ru-RU" sz="4000" b="1" dirty="0">
                <a:solidFill>
                  <a:srgbClr val="FF0000"/>
                </a:solidFill>
                <a:cs typeface="Times New Roman" pitchFamily="18" charset="0"/>
              </a:rPr>
              <a:t>    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Памятка №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Поставь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ударение.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Выдели корень и гласную, которую надо проверить.</a:t>
            </a:r>
          </a:p>
          <a:p>
            <a:pPr eaLnBrk="0" hangingPunct="0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Подбери несколько родственных слов.</a:t>
            </a:r>
          </a:p>
          <a:p>
            <a:pPr eaLnBrk="0" hangingPunct="0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32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Подбери проверочное слово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раˊ-г</a:t>
            </a:r>
            <a:r>
              <a:rPr lang="ru-RU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ˊрка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ˊры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ˊрный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0" hangingPunct="0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Проверь работу!</a:t>
            </a:r>
          </a:p>
          <a:p>
            <a:pPr eaLnBrk="0" hangingPunct="0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32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Помни! В проверяемом и проверочных словах пишется одна и та же гласная.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785786" y="285728"/>
            <a:ext cx="800103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cs typeface="Times New Roman" pitchFamily="18" charset="0"/>
              </a:rPr>
              <a:t>		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Памятка №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Поставь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ударение.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2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Выдели корень слова и гласные, которые надо проверить.</a:t>
            </a:r>
          </a:p>
          <a:p>
            <a:pPr eaLnBrk="0" hangingPunct="0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2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Подбери проверочное слово для первой безударной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гласной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доˊй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ˊлодость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Подбери проверочное слово для второй безударной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гласной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доˊй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мол</a:t>
            </a:r>
            <a:r>
              <a:rPr lang="ru-RU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ˊденький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Напиши соответствующие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гласные.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32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Проверь написанное.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642938" y="928688"/>
            <a:ext cx="8072437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cs typeface="Times New Roman" pitchFamily="18" charset="0"/>
              </a:rPr>
              <a:t>		        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Памятка  № 4</a:t>
            </a:r>
          </a:p>
          <a:p>
            <a:r>
              <a:rPr lang="ru-RU" sz="2800" b="1" dirty="0">
                <a:cs typeface="Times New Roman" pitchFamily="18" charset="0"/>
              </a:rPr>
              <a:t>   Способы проверки безударной гласной</a:t>
            </a:r>
            <a:endParaRPr lang="ru-RU" sz="2800" dirty="0"/>
          </a:p>
          <a:p>
            <a:pPr eaLnBrk="0" hangingPunct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1. Много: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ˊре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- м</a:t>
            </a: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ря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ˊ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2. Один: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ˊры-г</a:t>
            </a:r>
            <a:r>
              <a:rPr lang="ru-RU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ˊ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3. Из корня: </a:t>
            </a:r>
            <a:r>
              <a:rPr lang="ru-RU" sz="3200" i="1" dirty="0" err="1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2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i="1" dirty="0" err="1">
                <a:latin typeface="Times New Roman" pitchFamily="18" charset="0"/>
                <a:cs typeface="Times New Roman" pitchFamily="18" charset="0"/>
              </a:rPr>
              <a:t>жать-б</a:t>
            </a:r>
            <a:r>
              <a:rPr lang="ru-RU" sz="32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i="1" dirty="0" err="1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довый-с</a:t>
            </a:r>
            <a:r>
              <a:rPr lang="ru-RU"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4. Буквой ё: </a:t>
            </a:r>
            <a:r>
              <a:rPr lang="ru-RU" sz="3200" i="1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i="1" dirty="0" err="1">
                <a:latin typeface="Times New Roman" pitchFamily="18" charset="0"/>
                <a:cs typeface="Times New Roman" pitchFamily="18" charset="0"/>
              </a:rPr>
              <a:t>дро-в</a:t>
            </a:r>
            <a:r>
              <a:rPr lang="ru-RU" sz="32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sz="3200" i="1" dirty="0" err="1">
                <a:latin typeface="Times New Roman" pitchFamily="18" charset="0"/>
                <a:cs typeface="Times New Roman" pitchFamily="18" charset="0"/>
              </a:rPr>
              <a:t>дра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5. Ласкательное значение: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вёр-к</a:t>
            </a: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врик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6. На вопрос какой?: </a:t>
            </a:r>
            <a:r>
              <a:rPr lang="ru-RU" sz="3200" i="1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err="1">
                <a:latin typeface="Times New Roman" pitchFamily="18" charset="0"/>
                <a:cs typeface="Times New Roman" pitchFamily="18" charset="0"/>
              </a:rPr>
              <a:t>брота-д</a:t>
            </a:r>
            <a:r>
              <a:rPr lang="ru-RU" sz="32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i="1" dirty="0" err="1">
                <a:latin typeface="Times New Roman" pitchFamily="18" charset="0"/>
                <a:cs typeface="Times New Roman" pitchFamily="18" charset="0"/>
              </a:rPr>
              <a:t>брый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7. На вопрос  что делает?: </a:t>
            </a:r>
            <a:r>
              <a:rPr lang="ru-RU" sz="3200" i="1" dirty="0" err="1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2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i="1" dirty="0" err="1">
                <a:latin typeface="Times New Roman" pitchFamily="18" charset="0"/>
                <a:cs typeface="Times New Roman" pitchFamily="18" charset="0"/>
              </a:rPr>
              <a:t>щил-т</a:t>
            </a:r>
            <a:r>
              <a:rPr lang="ru-RU" sz="32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i="1" dirty="0" err="1">
                <a:latin typeface="Times New Roman" pitchFamily="18" charset="0"/>
                <a:cs typeface="Times New Roman" pitchFamily="18" charset="0"/>
              </a:rPr>
              <a:t>щит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i="1" dirty="0" err="1">
                <a:latin typeface="Times New Roman" pitchFamily="18" charset="0"/>
                <a:cs typeface="Times New Roman" pitchFamily="18" charset="0"/>
              </a:rPr>
              <a:t>сать-п</a:t>
            </a:r>
            <a:r>
              <a:rPr lang="ru-RU" sz="32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i="1" dirty="0" err="1">
                <a:latin typeface="Times New Roman" pitchFamily="18" charset="0"/>
                <a:cs typeface="Times New Roman" pitchFamily="18" charset="0"/>
              </a:rPr>
              <a:t>шет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Прямоугольник 3"/>
          <p:cNvSpPr>
            <a:spLocks noChangeArrowheads="1"/>
          </p:cNvSpPr>
          <p:nvPr/>
        </p:nvSpPr>
        <p:spPr bwMode="auto">
          <a:xfrm>
            <a:off x="357158" y="1214438"/>
            <a:ext cx="8786841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Запиши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сначала проверочные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слова.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Затем запиши те слова,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которых надо проверить безударную гласную.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Подчеркни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её. Выдели в словах корень.</a:t>
            </a:r>
          </a:p>
        </p:txBody>
      </p:sp>
      <p:sp>
        <p:nvSpPr>
          <p:cNvPr id="56322" name="Прямоугольник 4"/>
          <p:cNvSpPr>
            <a:spLocks noChangeArrowheads="1"/>
          </p:cNvSpPr>
          <p:nvPr/>
        </p:nvSpPr>
        <p:spPr bwMode="auto">
          <a:xfrm>
            <a:off x="714348" y="3929066"/>
            <a:ext cx="735809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Кормушка, кормить, корм,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Доброта, добрый, добро,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Бег, беготня, выбегают.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 idx="4294967295"/>
          </p:nvPr>
        </p:nvSpPr>
        <p:spPr>
          <a:xfrm>
            <a:off x="838200" y="285750"/>
            <a:ext cx="8305800" cy="1143000"/>
          </a:xfrm>
        </p:spPr>
        <p:txBody>
          <a:bodyPr/>
          <a:lstStyle/>
          <a:p>
            <a:pPr algn="ctr"/>
            <a:r>
              <a:rPr lang="ru-RU" sz="4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1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Прямоугольник 3"/>
          <p:cNvSpPr>
            <a:spLocks noChangeArrowheads="1"/>
          </p:cNvSpPr>
          <p:nvPr/>
        </p:nvSpPr>
        <p:spPr bwMode="auto">
          <a:xfrm>
            <a:off x="214282" y="3286124"/>
            <a:ext cx="864399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	чистый, очищать, чистота</a:t>
            </a:r>
          </a:p>
          <a:p>
            <a:r>
              <a:rPr lang="ru-RU" sz="36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	выстрел, стрелы, стрелок</a:t>
            </a:r>
          </a:p>
          <a:p>
            <a:r>
              <a:rPr lang="ru-RU" sz="36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	дворы, дворник, дворовый</a:t>
            </a:r>
          </a:p>
        </p:txBody>
      </p:sp>
      <p:sp>
        <p:nvSpPr>
          <p:cNvPr id="57346" name="Прямоугольник 4"/>
          <p:cNvSpPr>
            <a:spLocks noChangeArrowheads="1"/>
          </p:cNvSpPr>
          <p:nvPr/>
        </p:nvSpPr>
        <p:spPr bwMode="auto">
          <a:xfrm>
            <a:off x="0" y="1357298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Укажи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проверочное слово для подчёркнутой гласной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Выдели корень.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2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Прямоугольник 3"/>
          <p:cNvSpPr>
            <a:spLocks noChangeArrowheads="1"/>
          </p:cNvSpPr>
          <p:nvPr/>
        </p:nvSpPr>
        <p:spPr bwMode="auto">
          <a:xfrm>
            <a:off x="1714500" y="2143125"/>
            <a:ext cx="61436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З...мля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пч...ла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в...сна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л...сник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стр...на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з...ма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8370" name="TextBox 9"/>
          <p:cNvSpPr txBox="1">
            <a:spLocks noChangeArrowheads="1"/>
          </p:cNvSpPr>
          <p:nvPr/>
        </p:nvSpPr>
        <p:spPr bwMode="auto">
          <a:xfrm>
            <a:off x="1714500" y="1214438"/>
            <a:ext cx="60721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Вставь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безударную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гласную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00364" y="285728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3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502</TotalTime>
  <Words>622</Words>
  <Application>Microsoft Office PowerPoint</Application>
  <PresentationFormat>Экран (4:3)</PresentationFormat>
  <Paragraphs>172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Поток</vt:lpstr>
      <vt:lpstr>Тема Office</vt:lpstr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Задание 1</vt:lpstr>
      <vt:lpstr>Задание 2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Valeri</dc:creator>
  <cp:lastModifiedBy>Вагентова</cp:lastModifiedBy>
  <cp:revision>95</cp:revision>
  <dcterms:created xsi:type="dcterms:W3CDTF">2010-02-05T19:16:25Z</dcterms:created>
  <dcterms:modified xsi:type="dcterms:W3CDTF">2017-10-13T16:22:21Z</dcterms:modified>
</cp:coreProperties>
</file>