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4"/>
  </p:notesMasterIdLst>
  <p:sldIdLst>
    <p:sldId id="289" r:id="rId2"/>
    <p:sldId id="287" r:id="rId3"/>
    <p:sldId id="286" r:id="rId4"/>
    <p:sldId id="285" r:id="rId5"/>
    <p:sldId id="284" r:id="rId6"/>
    <p:sldId id="283" r:id="rId7"/>
    <p:sldId id="282" r:id="rId8"/>
    <p:sldId id="281" r:id="rId9"/>
    <p:sldId id="280" r:id="rId10"/>
    <p:sldId id="279" r:id="rId11"/>
    <p:sldId id="278" r:id="rId12"/>
    <p:sldId id="257" r:id="rId13"/>
    <p:sldId id="258" r:id="rId14"/>
    <p:sldId id="259" r:id="rId15"/>
    <p:sldId id="261" r:id="rId16"/>
    <p:sldId id="260" r:id="rId17"/>
    <p:sldId id="262" r:id="rId18"/>
    <p:sldId id="263" r:id="rId19"/>
    <p:sldId id="267" r:id="rId20"/>
    <p:sldId id="264" r:id="rId21"/>
    <p:sldId id="265" r:id="rId22"/>
    <p:sldId id="266" r:id="rId23"/>
    <p:sldId id="268" r:id="rId24"/>
    <p:sldId id="269" r:id="rId25"/>
    <p:sldId id="270" r:id="rId26"/>
    <p:sldId id="271" r:id="rId27"/>
    <p:sldId id="272" r:id="rId28"/>
    <p:sldId id="275" r:id="rId29"/>
    <p:sldId id="273" r:id="rId30"/>
    <p:sldId id="274" r:id="rId31"/>
    <p:sldId id="276" r:id="rId32"/>
    <p:sldId id="277" r:id="rId3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144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1C4B93C-093A-4CF2-AAE4-81E5554891DB}" type="datetimeFigureOut">
              <a:rPr lang="ru-RU" smtClean="0"/>
              <a:t>24.03.2022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46E479E-9146-4CF0-9B00-E5CDF5CFABD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34393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Образ слайда 1">
            <a:extLst>
              <a:ext uri="{FF2B5EF4-FFF2-40B4-BE49-F238E27FC236}">
                <a16:creationId xmlns:a16="http://schemas.microsoft.com/office/drawing/2014/main" id="{FDACFE16-A395-4E52-8C29-AC8FC1378753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23" name="Заметки 2">
            <a:extLst>
              <a:ext uri="{FF2B5EF4-FFF2-40B4-BE49-F238E27FC236}">
                <a16:creationId xmlns:a16="http://schemas.microsoft.com/office/drawing/2014/main" id="{48D1B0E4-A44B-4507-B699-D0FFEC425192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ru-RU"/>
          </a:p>
        </p:txBody>
      </p:sp>
      <p:sp>
        <p:nvSpPr>
          <p:cNvPr id="30724" name="Номер слайда 3">
            <a:extLst>
              <a:ext uri="{FF2B5EF4-FFF2-40B4-BE49-F238E27FC236}">
                <a16:creationId xmlns:a16="http://schemas.microsoft.com/office/drawing/2014/main" id="{001ECC99-146F-418A-880D-81D15EA6EE6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F862A33E-FB2A-4B92-AB53-5E0684E15161}" type="slidenum">
              <a:rPr lang="ru-RU" altLang="ru-RU">
                <a:latin typeface="Arial" panose="020B0604020202020204" pitchFamily="34" charset="0"/>
              </a:rPr>
              <a:pPr eaLnBrk="1" hangingPunct="1">
                <a:spcBef>
                  <a:spcPct val="0"/>
                </a:spcBef>
              </a:pPr>
              <a:t>1</a:t>
            </a:fld>
            <a:endParaRPr lang="ru-RU" altLang="ru-RU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24.03.2022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24.03.2022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24.03.2022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24.03.2022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hyperlink" Target="https://i.artfile.ru/3918x2602_1452883_%5bwww.ArtFile.ru%5d.jpg" TargetMode="External"/><Relationship Id="rId13" Type="http://schemas.openxmlformats.org/officeDocument/2006/relationships/hyperlink" Target="https://istrafood.ru/wp-content/uploads/2020/06/738172_fullimage.jpg" TargetMode="External"/><Relationship Id="rId18" Type="http://schemas.openxmlformats.org/officeDocument/2006/relationships/hyperlink" Target="http://i.mycdn.me/i?r=AzEPZsRbOZEKgBhR0XGMT1RkwK5cauLpGHKGu6kr_0SdZKaKTM5SRkZCeTgDn6uOyic" TargetMode="External"/><Relationship Id="rId3" Type="http://schemas.openxmlformats.org/officeDocument/2006/relationships/hyperlink" Target="http://kpmgallery.com/Content/img/Pictures/PictureImage_000693.jpg" TargetMode="External"/><Relationship Id="rId21" Type="http://schemas.openxmlformats.org/officeDocument/2006/relationships/hyperlink" Target="https://cdn.clipart.email/3578419cba9b860a02ac1779032fee0e_pin-on-picmix-mornings_500-600.png" TargetMode="External"/><Relationship Id="rId7" Type="http://schemas.openxmlformats.org/officeDocument/2006/relationships/hyperlink" Target="https://i.artfile.ru/2500x1850_759568_%5bwww.ArtFile.ru%5d.jpg" TargetMode="External"/><Relationship Id="rId12" Type="http://schemas.openxmlformats.org/officeDocument/2006/relationships/hyperlink" Target="https://pbs.twimg.com/media/Do-y6TLXUAAphAZ.jpg:large" TargetMode="External"/><Relationship Id="rId17" Type="http://schemas.openxmlformats.org/officeDocument/2006/relationships/hyperlink" Target="https://polza-vred.su/wp-content/uploads/2019/12/screenshot_1-17.jpg" TargetMode="External"/><Relationship Id="rId2" Type="http://schemas.openxmlformats.org/officeDocument/2006/relationships/hyperlink" Target="https://ic.pics.livejournal.com/clinicarhangel/83312819/4442/4442_800.jpg" TargetMode="External"/><Relationship Id="rId16" Type="http://schemas.openxmlformats.org/officeDocument/2006/relationships/hyperlink" Target="https://kulinar-city.ru/wp-content/uploads/2018/11/Kvashenaya-kapusta-chem-opasna.jpg" TargetMode="External"/><Relationship Id="rId20" Type="http://schemas.openxmlformats.org/officeDocument/2006/relationships/hyperlink" Target="https://s1.1zoom.ru/b5050/308/378814-svetik_1024x768.jpg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oldfarmer.ru/wp-content/uploads/2019/12/kabachki-6.jpg" TargetMode="External"/><Relationship Id="rId11" Type="http://schemas.openxmlformats.org/officeDocument/2006/relationships/hyperlink" Target="https://cstor.nn2.ru/userfiles/data/ufiles/2015-11/e5/df/3e/564c9acb1a33b_amurskiy_vinograd_250r.jpg" TargetMode="External"/><Relationship Id="rId5" Type="http://schemas.openxmlformats.org/officeDocument/2006/relationships/hyperlink" Target="https://i.pinimg.com/736x/91/b9/3f/91b93fb03c64f470944a382c9a90849f--youtube-lens.jpg" TargetMode="External"/><Relationship Id="rId15" Type="http://schemas.openxmlformats.org/officeDocument/2006/relationships/hyperlink" Target="https://goferma.ru/wp-content/uploads/2019/11/urozhay-kapusty-agressor.jpg" TargetMode="External"/><Relationship Id="rId10" Type="http://schemas.openxmlformats.org/officeDocument/2006/relationships/hyperlink" Target="https://i.artfile.ru/1800x1272_667800_%5bwww.ArtFile.ru%5d.jpg" TargetMode="External"/><Relationship Id="rId19" Type="http://schemas.openxmlformats.org/officeDocument/2006/relationships/hyperlink" Target="https://www.bagira.guru/images/joomgallery/originals/raznoe_2/goroskopi_magiya_nepoznannoe_16/foto_malina__-_magiya_rasteniya_20190611_1346279551.jpg" TargetMode="External"/><Relationship Id="rId4" Type="http://schemas.openxmlformats.org/officeDocument/2006/relationships/hyperlink" Target="https://ds04.infourok.ru/uploads/ex/08fc/00174e03-e566c569/2/img3.jpg" TargetMode="External"/><Relationship Id="rId9" Type="http://schemas.openxmlformats.org/officeDocument/2006/relationships/hyperlink" Target="https://proroslo.ru/wp-content/uploads/2018/07/krasiv-bakl.jpg" TargetMode="External"/><Relationship Id="rId14" Type="http://schemas.openxmlformats.org/officeDocument/2006/relationships/hyperlink" Target="https://bestwom.ru/assets/images/dela/solenie-ogurci-blagotvorno-vliyayut-na-psihiku.jpg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55D5F12-3AB1-47DA-8F41-0DAD933D7D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0825" y="546158"/>
            <a:ext cx="8229600" cy="1802721"/>
          </a:xfrm>
        </p:spPr>
        <p:txBody>
          <a:bodyPr rtlCol="0"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27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Экологический   проект</a:t>
            </a:r>
            <a:br>
              <a:rPr lang="ru-RU" sz="49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9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«</a:t>
            </a:r>
            <a:r>
              <a:rPr lang="ru-RU" sz="3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Что нам осень принесла</a:t>
            </a:r>
            <a:r>
              <a:rPr lang="ru-RU" sz="49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» </a:t>
            </a:r>
            <a:br>
              <a:rPr lang="ru-RU" sz="49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для детей подготовительной группы</a:t>
            </a:r>
            <a:endParaRPr lang="ru-RU" sz="2200" dirty="0"/>
          </a:p>
        </p:txBody>
      </p:sp>
      <p:sp>
        <p:nvSpPr>
          <p:cNvPr id="3" name="Содержимое 2">
            <a:extLst>
              <a:ext uri="{FF2B5EF4-FFF2-40B4-BE49-F238E27FC236}">
                <a16:creationId xmlns:a16="http://schemas.microsoft.com/office/drawing/2014/main" id="{711B4BC9-3325-490F-9A8A-DFACC44CED6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7950" y="3043237"/>
            <a:ext cx="8840788" cy="3473452"/>
          </a:xfrm>
        </p:spPr>
        <p:txBody>
          <a:bodyPr rtlCol="0">
            <a:noAutofit/>
          </a:bodyPr>
          <a:lstStyle/>
          <a:p>
            <a:pPr marL="0" indent="0" algn="ctr">
              <a:buNone/>
              <a:defRPr/>
            </a:pPr>
            <a:br>
              <a:rPr lang="ru-RU" sz="1600" dirty="0">
                <a:solidFill>
                  <a:srgbClr val="002060"/>
                </a:solidFill>
              </a:rPr>
            </a:b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</a:p>
          <a:p>
            <a:pPr algn="ctr">
              <a:defRPr/>
            </a:pP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Воспитатель Государственного бюджетного общеобразовательного учреждения города Москвы</a:t>
            </a:r>
          </a:p>
          <a:p>
            <a:pPr algn="ctr">
              <a:defRPr/>
            </a:pP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"Школа № 2101"</a:t>
            </a:r>
          </a:p>
          <a:p>
            <a:pPr marL="0" indent="0" algn="ctr">
              <a:buNone/>
              <a:defRPr/>
            </a:pP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Токарева Людмила Владимировна</a:t>
            </a:r>
            <a:br>
              <a:rPr lang="ru-RU" sz="1600" b="1" dirty="0">
                <a:solidFill>
                  <a:srgbClr val="002060"/>
                </a:solidFill>
                <a:latin typeface="+mj-lt"/>
                <a:ea typeface="+mj-ea"/>
                <a:cs typeface="+mj-cs"/>
              </a:rPr>
            </a:br>
            <a:endParaRPr lang="ru-RU" sz="1600" b="1" dirty="0">
              <a:solidFill>
                <a:srgbClr val="002060"/>
              </a:solidFill>
              <a:latin typeface="+mj-lt"/>
              <a:ea typeface="+mj-ea"/>
              <a:cs typeface="+mj-cs"/>
            </a:endParaRPr>
          </a:p>
          <a:p>
            <a:pPr marL="0" indent="0" algn="ctr">
              <a:buNone/>
              <a:defRPr/>
            </a:pPr>
            <a:endParaRPr lang="ru-RU" sz="1600" b="1" dirty="0">
              <a:solidFill>
                <a:srgbClr val="002060"/>
              </a:solidFill>
              <a:latin typeface="+mj-lt"/>
              <a:ea typeface="+mj-ea"/>
              <a:cs typeface="+mj-cs"/>
            </a:endParaRPr>
          </a:p>
          <a:p>
            <a:pPr marL="0" indent="0" algn="ctr">
              <a:buNone/>
              <a:defRPr/>
            </a:pPr>
            <a:endParaRPr lang="ru-RU" sz="1600" b="1" dirty="0">
              <a:solidFill>
                <a:srgbClr val="002060"/>
              </a:solidFill>
              <a:latin typeface="+mj-lt"/>
              <a:ea typeface="+mj-ea"/>
              <a:cs typeface="+mj-cs"/>
            </a:endParaRPr>
          </a:p>
          <a:p>
            <a:pPr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1600" b="1" dirty="0">
                <a:solidFill>
                  <a:srgbClr val="002060"/>
                </a:solidFill>
                <a:latin typeface="+mj-lt"/>
                <a:ea typeface="+mj-ea"/>
                <a:cs typeface="+mj-cs"/>
              </a:rPr>
              <a:t>Москва, 2019</a:t>
            </a:r>
            <a:br>
              <a:rPr lang="ru-RU" sz="1600" b="1" dirty="0">
                <a:solidFill>
                  <a:srgbClr val="002060"/>
                </a:solidFill>
                <a:latin typeface="+mj-lt"/>
                <a:ea typeface="+mj-ea"/>
                <a:cs typeface="+mj-cs"/>
              </a:rPr>
            </a:br>
            <a:endParaRPr lang="ru-RU" sz="1600" b="1" dirty="0">
              <a:solidFill>
                <a:srgbClr val="002060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3078" name="Нижний колонтитул 3">
            <a:extLst>
              <a:ext uri="{FF2B5EF4-FFF2-40B4-BE49-F238E27FC236}">
                <a16:creationId xmlns:a16="http://schemas.microsoft.com/office/drawing/2014/main" id="{7F77F213-12A7-4E5C-8305-3B24BFE55E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auto">
          <a:xfrm>
            <a:off x="250825" y="6356350"/>
            <a:ext cx="8697913" cy="365125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endParaRPr lang="ru-RU" sz="3200" dirty="0">
              <a:solidFill>
                <a:schemeClr val="accent3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80" name="Picture 14" descr="D:\2014-2015\Проэкты\70 лет Победы\Картинки\0004.gif">
            <a:extLst>
              <a:ext uri="{FF2B5EF4-FFF2-40B4-BE49-F238E27FC236}">
                <a16:creationId xmlns:a16="http://schemas.microsoft.com/office/drawing/2014/main" id="{BFE22F55-9F12-4D4C-BE74-2CC2D2CDB85D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48625" y="2660650"/>
            <a:ext cx="923925" cy="542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81FCF9F6-6451-4D04-AEE5-E38A23DB4417}"/>
              </a:ext>
            </a:extLst>
          </p:cNvPr>
          <p:cNvSpPr txBox="1"/>
          <p:nvPr/>
        </p:nvSpPr>
        <p:spPr>
          <a:xfrm>
            <a:off x="827584" y="0"/>
            <a:ext cx="8136904" cy="563231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МУЗЫКА</a:t>
            </a:r>
          </a:p>
          <a:p>
            <a:pPr algn="ctr"/>
            <a:endParaRPr lang="ru-RU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anose="03010101010201010101" pitchFamily="66" charset="0"/>
            </a:endParaRPr>
          </a:p>
          <a:p>
            <a:pPr lvl="0"/>
            <a:r>
              <a:rPr lang="ru-RU" i="1" dirty="0">
                <a:solidFill>
                  <a:srgbClr val="C00000"/>
                </a:solidFill>
                <a:latin typeface="Monotype Corsiva" panose="03010101010201010101" pitchFamily="66" charset="0"/>
              </a:rPr>
              <a:t>Прослушивание музыкальных произведений:</a:t>
            </a:r>
          </a:p>
          <a:p>
            <a:pPr marL="285750" lvl="0" indent="-285750">
              <a:buFont typeface="Wingdings" pitchFamily="2" charset="2"/>
              <a:buChar char="Ø"/>
            </a:pPr>
            <a:r>
              <a:rPr lang="ru-RU" dirty="0">
                <a:solidFill>
                  <a:srgbClr val="C00000"/>
                </a:solidFill>
                <a:latin typeface="Monotype Corsiva" panose="03010101010201010101" pitchFamily="66" charset="0"/>
              </a:rPr>
              <a:t>«Золотая песенка» слова 3. Петровой, музыка Г. </a:t>
            </a:r>
            <a:r>
              <a:rPr lang="ru-RU" dirty="0" err="1">
                <a:solidFill>
                  <a:srgbClr val="C00000"/>
                </a:solidFill>
                <a:latin typeface="Monotype Corsiva" panose="03010101010201010101" pitchFamily="66" charset="0"/>
              </a:rPr>
              <a:t>Вихаревой</a:t>
            </a:r>
            <a:r>
              <a:rPr lang="ru-RU" dirty="0">
                <a:solidFill>
                  <a:srgbClr val="C00000"/>
                </a:solidFill>
                <a:latin typeface="Monotype Corsiva" panose="03010101010201010101" pitchFamily="66" charset="0"/>
              </a:rPr>
              <a:t> </a:t>
            </a:r>
          </a:p>
          <a:p>
            <a:pPr marL="285750" lvl="0" indent="-285750">
              <a:buFont typeface="Wingdings" pitchFamily="2" charset="2"/>
              <a:buChar char="Ø"/>
            </a:pPr>
            <a:r>
              <a:rPr lang="ru-RU" dirty="0">
                <a:solidFill>
                  <a:srgbClr val="C00000"/>
                </a:solidFill>
                <a:latin typeface="Monotype Corsiva" panose="03010101010201010101" pitchFamily="66" charset="0"/>
              </a:rPr>
              <a:t>«Дождик» слова </a:t>
            </a:r>
            <a:r>
              <a:rPr lang="ru-RU" dirty="0" err="1">
                <a:solidFill>
                  <a:srgbClr val="C00000"/>
                </a:solidFill>
                <a:latin typeface="Monotype Corsiva" panose="03010101010201010101" pitchFamily="66" charset="0"/>
              </a:rPr>
              <a:t>Пикулёвой</a:t>
            </a:r>
            <a:r>
              <a:rPr lang="ru-RU" dirty="0">
                <a:solidFill>
                  <a:srgbClr val="C00000"/>
                </a:solidFill>
                <a:latin typeface="Monotype Corsiva" panose="03010101010201010101" pitchFamily="66" charset="0"/>
              </a:rPr>
              <a:t>, музыка </a:t>
            </a:r>
            <a:r>
              <a:rPr lang="ru-RU" dirty="0" err="1">
                <a:solidFill>
                  <a:srgbClr val="C00000"/>
                </a:solidFill>
                <a:latin typeface="Monotype Corsiva" panose="03010101010201010101" pitchFamily="66" charset="0"/>
              </a:rPr>
              <a:t>Попляновой</a:t>
            </a:r>
            <a:r>
              <a:rPr lang="ru-RU" dirty="0">
                <a:solidFill>
                  <a:srgbClr val="C00000"/>
                </a:solidFill>
                <a:latin typeface="Monotype Corsiva" panose="03010101010201010101" pitchFamily="66" charset="0"/>
              </a:rPr>
              <a:t> </a:t>
            </a:r>
          </a:p>
          <a:p>
            <a:pPr marL="285750" lvl="0" indent="-285750">
              <a:buFont typeface="Wingdings" pitchFamily="2" charset="2"/>
              <a:buChar char="Ø"/>
            </a:pPr>
            <a:r>
              <a:rPr lang="ru-RU" dirty="0">
                <a:solidFill>
                  <a:srgbClr val="C00000"/>
                </a:solidFill>
                <a:latin typeface="Monotype Corsiva" panose="03010101010201010101" pitchFamily="66" charset="0"/>
              </a:rPr>
              <a:t>«В золоте берёзонька» слова и музыка </a:t>
            </a:r>
            <a:r>
              <a:rPr lang="ru-RU" dirty="0" err="1">
                <a:solidFill>
                  <a:srgbClr val="C00000"/>
                </a:solidFill>
                <a:latin typeface="Monotype Corsiva" panose="03010101010201010101" pitchFamily="66" charset="0"/>
              </a:rPr>
              <a:t>Вихаревой</a:t>
            </a:r>
            <a:r>
              <a:rPr lang="ru-RU" dirty="0">
                <a:solidFill>
                  <a:srgbClr val="C00000"/>
                </a:solidFill>
                <a:latin typeface="Monotype Corsiva" panose="03010101010201010101" pitchFamily="66" charset="0"/>
              </a:rPr>
              <a:t>.</a:t>
            </a:r>
          </a:p>
          <a:p>
            <a:pPr marL="285750" lvl="0" indent="-285750">
              <a:buFont typeface="Wingdings" pitchFamily="2" charset="2"/>
              <a:buChar char="Ø"/>
            </a:pPr>
            <a:r>
              <a:rPr lang="ru-RU" dirty="0">
                <a:solidFill>
                  <a:srgbClr val="C00000"/>
                </a:solidFill>
                <a:latin typeface="Monotype Corsiva" panose="03010101010201010101" pitchFamily="66" charset="0"/>
              </a:rPr>
              <a:t>П. Чайковский «Времена года»,</a:t>
            </a:r>
          </a:p>
          <a:p>
            <a:pPr marL="285750" lvl="0" indent="-285750">
              <a:buFont typeface="Wingdings" pitchFamily="2" charset="2"/>
              <a:buChar char="Ø"/>
            </a:pPr>
            <a:r>
              <a:rPr lang="ru-RU" dirty="0">
                <a:solidFill>
                  <a:srgbClr val="C00000"/>
                </a:solidFill>
                <a:latin typeface="Monotype Corsiva" panose="03010101010201010101" pitchFamily="66" charset="0"/>
              </a:rPr>
              <a:t>А. Вивальди «Времена года»,</a:t>
            </a:r>
          </a:p>
          <a:p>
            <a:pPr marL="285750" lvl="0" indent="-285750">
              <a:buFont typeface="Wingdings" pitchFamily="2" charset="2"/>
              <a:buChar char="Ø"/>
            </a:pPr>
            <a:r>
              <a:rPr lang="ru-RU" dirty="0">
                <a:solidFill>
                  <a:srgbClr val="C00000"/>
                </a:solidFill>
                <a:latin typeface="Monotype Corsiva" panose="03010101010201010101" pitchFamily="66" charset="0"/>
              </a:rPr>
              <a:t>С. Прокофьев «Фея Осени»,</a:t>
            </a:r>
          </a:p>
          <a:p>
            <a:pPr marL="285750" lvl="0" indent="-285750">
              <a:buFont typeface="Wingdings" pitchFamily="2" charset="2"/>
              <a:buChar char="Ø"/>
            </a:pPr>
            <a:r>
              <a:rPr lang="ru-RU" dirty="0">
                <a:solidFill>
                  <a:srgbClr val="C00000"/>
                </a:solidFill>
                <a:latin typeface="Monotype Corsiva" panose="03010101010201010101" pitchFamily="66" charset="0"/>
              </a:rPr>
              <a:t>Е. Дога «Осень» и др.</a:t>
            </a:r>
          </a:p>
          <a:p>
            <a:pPr lvl="0"/>
            <a:r>
              <a:rPr lang="ru-RU" i="1" dirty="0">
                <a:solidFill>
                  <a:srgbClr val="C00000"/>
                </a:solidFill>
                <a:latin typeface="Monotype Corsiva" panose="03010101010201010101" pitchFamily="66" charset="0"/>
              </a:rPr>
              <a:t>Разучивание песен: </a:t>
            </a:r>
          </a:p>
          <a:p>
            <a:pPr marL="285750" lvl="0" indent="-285750">
              <a:buFont typeface="Wingdings" pitchFamily="2" charset="2"/>
              <a:buChar char="Ø"/>
            </a:pPr>
            <a:r>
              <a:rPr lang="ru-RU" dirty="0">
                <a:solidFill>
                  <a:srgbClr val="C00000"/>
                </a:solidFill>
                <a:latin typeface="Monotype Corsiva" panose="03010101010201010101" pitchFamily="66" charset="0"/>
              </a:rPr>
              <a:t>«Осень, как рыжая кошка», «Осень ждём», «Тучка-барыня»</a:t>
            </a:r>
          </a:p>
          <a:p>
            <a:pPr lvl="0"/>
            <a:endParaRPr lang="ru-RU" dirty="0">
              <a:solidFill>
                <a:srgbClr val="C00000"/>
              </a:solidFill>
              <a:latin typeface="Monotype Corsiva" panose="03010101010201010101" pitchFamily="66" charset="0"/>
            </a:endParaRPr>
          </a:p>
          <a:p>
            <a:pPr algn="ctr"/>
            <a:r>
              <a:rPr lang="ru-RU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РАБОТА С РОДИТЕЛЯМИ</a:t>
            </a:r>
          </a:p>
          <a:p>
            <a:pPr algn="ctr"/>
            <a:endParaRPr lang="ru-RU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anose="03010101010201010101" pitchFamily="66" charset="0"/>
            </a:endParaRPr>
          </a:p>
          <a:p>
            <a:pPr marL="285750" lvl="0" indent="-285750">
              <a:buFont typeface="Wingdings" pitchFamily="2" charset="2"/>
              <a:buChar char="Ø"/>
            </a:pPr>
            <a:r>
              <a:rPr lang="ru-RU" dirty="0">
                <a:solidFill>
                  <a:srgbClr val="C00000"/>
                </a:solidFill>
                <a:latin typeface="Monotype Corsiva" panose="03010101010201010101" pitchFamily="66" charset="0"/>
              </a:rPr>
              <a:t>Консультация для родителей «Осень - чудная пора»</a:t>
            </a:r>
          </a:p>
          <a:p>
            <a:pPr marL="285750" lvl="0" indent="-285750">
              <a:buFont typeface="Wingdings" pitchFamily="2" charset="2"/>
              <a:buChar char="Ø"/>
            </a:pPr>
            <a:r>
              <a:rPr lang="ru-RU" dirty="0">
                <a:solidFill>
                  <a:srgbClr val="C00000"/>
                </a:solidFill>
                <a:latin typeface="Monotype Corsiva" panose="03010101010201010101" pitchFamily="66" charset="0"/>
              </a:rPr>
              <a:t>Совместное рисование с детьми на тему проекта</a:t>
            </a:r>
          </a:p>
          <a:p>
            <a:pPr marL="285750" lvl="0" indent="-285750">
              <a:buFont typeface="Wingdings" pitchFamily="2" charset="2"/>
              <a:buChar char="Ø"/>
            </a:pPr>
            <a:r>
              <a:rPr lang="ru-RU" dirty="0">
                <a:solidFill>
                  <a:srgbClr val="C00000"/>
                </a:solidFill>
                <a:latin typeface="Monotype Corsiva" panose="03010101010201010101" pitchFamily="66" charset="0"/>
              </a:rPr>
              <a:t>Участие в конкурсе «Парад осенних шляп»</a:t>
            </a:r>
          </a:p>
          <a:p>
            <a:pPr marL="285750" lvl="0" indent="-285750">
              <a:buFont typeface="Wingdings" pitchFamily="2" charset="2"/>
              <a:buChar char="Ø"/>
            </a:pPr>
            <a:r>
              <a:rPr lang="ru-RU" dirty="0">
                <a:solidFill>
                  <a:srgbClr val="C00000"/>
                </a:solidFill>
                <a:latin typeface="Monotype Corsiva" panose="03010101010201010101" pitchFamily="66" charset="0"/>
              </a:rPr>
              <a:t>Фото для родителей «Жизнь группы осенью»</a:t>
            </a:r>
          </a:p>
          <a:p>
            <a:pPr marL="285750" lvl="0" indent="-285750">
              <a:buFont typeface="Wingdings" pitchFamily="2" charset="2"/>
              <a:buChar char="Ø"/>
            </a:pPr>
            <a:r>
              <a:rPr lang="ru-RU" dirty="0">
                <a:solidFill>
                  <a:srgbClr val="C00000"/>
                </a:solidFill>
                <a:latin typeface="Monotype Corsiva" panose="03010101010201010101" pitchFamily="66" charset="0"/>
              </a:rPr>
              <a:t>Подготовка детей к конкурсу стихов</a:t>
            </a:r>
          </a:p>
        </p:txBody>
      </p:sp>
    </p:spTree>
    <p:extLst>
      <p:ext uri="{BB962C8B-B14F-4D97-AF65-F5344CB8AC3E}">
        <p14:creationId xmlns:p14="http://schemas.microsoft.com/office/powerpoint/2010/main" val="364638235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B0A255C5-6435-47D7-85C9-0546887835A9}"/>
              </a:ext>
            </a:extLst>
          </p:cNvPr>
          <p:cNvSpPr txBox="1"/>
          <p:nvPr/>
        </p:nvSpPr>
        <p:spPr>
          <a:xfrm>
            <a:off x="179512" y="260648"/>
            <a:ext cx="8784976" cy="65556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В ходе реализации проекта:</a:t>
            </a:r>
          </a:p>
          <a:p>
            <a:pPr algn="ctr"/>
            <a:endParaRPr lang="ru-RU" sz="28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anose="03010101010201010101" pitchFamily="66" charset="0"/>
            </a:endParaRPr>
          </a:p>
          <a:p>
            <a:r>
              <a:rPr lang="ru-RU" sz="2800" b="1" dirty="0">
                <a:solidFill>
                  <a:srgbClr val="C00000"/>
                </a:solidFill>
                <a:latin typeface="Monotype Corsiva" panose="03010101010201010101" pitchFamily="66" charset="0"/>
              </a:rPr>
              <a:t> </a:t>
            </a:r>
            <a:r>
              <a:rPr lang="ru-RU" sz="2800" b="1" u="sng" dirty="0">
                <a:solidFill>
                  <a:srgbClr val="C00000"/>
                </a:solidFill>
                <a:latin typeface="Monotype Corsiva" panose="03010101010201010101" pitchFamily="66" charset="0"/>
              </a:rPr>
              <a:t>у детей:</a:t>
            </a:r>
            <a:endParaRPr lang="ru-RU" sz="2800" u="sng" dirty="0">
              <a:solidFill>
                <a:srgbClr val="C00000"/>
              </a:solidFill>
              <a:latin typeface="Monotype Corsiva" panose="03010101010201010101" pitchFamily="66" charset="0"/>
            </a:endParaRPr>
          </a:p>
          <a:p>
            <a:pPr marL="285750" lvl="0" indent="-285750">
              <a:buFont typeface="Wingdings" pitchFamily="2" charset="2"/>
              <a:buChar char="Ø"/>
            </a:pPr>
            <a:r>
              <a:rPr lang="ru-RU" sz="2800" dirty="0">
                <a:solidFill>
                  <a:srgbClr val="C00000"/>
                </a:solidFill>
                <a:latin typeface="Monotype Corsiva" panose="03010101010201010101" pitchFamily="66" charset="0"/>
              </a:rPr>
              <a:t>развивались творческие способности,</a:t>
            </a:r>
          </a:p>
          <a:p>
            <a:pPr marL="285750" lvl="0" indent="-285750">
              <a:buFont typeface="Wingdings" pitchFamily="2" charset="2"/>
              <a:buChar char="Ø"/>
            </a:pPr>
            <a:r>
              <a:rPr lang="ru-RU" sz="2800" dirty="0">
                <a:solidFill>
                  <a:srgbClr val="C00000"/>
                </a:solidFill>
                <a:latin typeface="Monotype Corsiva" panose="03010101010201010101" pitchFamily="66" charset="0"/>
              </a:rPr>
              <a:t>углубились знания о природе, укрепилось представление о необходимости бережного отношения к ней,</a:t>
            </a:r>
          </a:p>
          <a:p>
            <a:pPr marL="285750" lvl="0" indent="-285750">
              <a:buFont typeface="Wingdings" pitchFamily="2" charset="2"/>
              <a:buChar char="Ø"/>
            </a:pPr>
            <a:r>
              <a:rPr lang="ru-RU" sz="2800" dirty="0">
                <a:solidFill>
                  <a:srgbClr val="C00000"/>
                </a:solidFill>
                <a:latin typeface="Monotype Corsiva" panose="03010101010201010101" pitchFamily="66" charset="0"/>
              </a:rPr>
              <a:t>совершенствовалось умение осуществлять экспериментальную деятельность, устанавливать причинно-следственные связи в окружающем мире,</a:t>
            </a:r>
          </a:p>
          <a:p>
            <a:pPr marL="285750" lvl="0" indent="-285750">
              <a:buFont typeface="Wingdings" pitchFamily="2" charset="2"/>
              <a:buChar char="Ø"/>
            </a:pPr>
            <a:r>
              <a:rPr lang="ru-RU" sz="2800" dirty="0">
                <a:solidFill>
                  <a:srgbClr val="C00000"/>
                </a:solidFill>
                <a:latin typeface="Monotype Corsiva" panose="03010101010201010101" pitchFamily="66" charset="0"/>
              </a:rPr>
              <a:t>расширился и активизировался словарный запас</a:t>
            </a:r>
          </a:p>
          <a:p>
            <a:endParaRPr lang="ru-RU" sz="2800" b="1" dirty="0">
              <a:solidFill>
                <a:srgbClr val="C00000"/>
              </a:solidFill>
              <a:latin typeface="Monotype Corsiva" panose="03010101010201010101" pitchFamily="66" charset="0"/>
            </a:endParaRPr>
          </a:p>
          <a:p>
            <a:r>
              <a:rPr lang="ru-RU" sz="2800" b="1" u="sng" dirty="0">
                <a:solidFill>
                  <a:srgbClr val="C00000"/>
                </a:solidFill>
                <a:latin typeface="Monotype Corsiva" panose="03010101010201010101" pitchFamily="66" charset="0"/>
              </a:rPr>
              <a:t>у родителей:</a:t>
            </a:r>
          </a:p>
          <a:p>
            <a:r>
              <a:rPr lang="ru-RU" sz="2800" dirty="0">
                <a:solidFill>
                  <a:srgbClr val="C00000"/>
                </a:solidFill>
                <a:latin typeface="Monotype Corsiva" panose="03010101010201010101" pitchFamily="66" charset="0"/>
              </a:rPr>
              <a:t>появился интерес к проектной деятельности, они с удовольствием принимали участие в конкурсах, рисовали, подбирали стихи на тему проекта.</a:t>
            </a:r>
          </a:p>
        </p:txBody>
      </p:sp>
    </p:spTree>
    <p:extLst>
      <p:ext uri="{BB962C8B-B14F-4D97-AF65-F5344CB8AC3E}">
        <p14:creationId xmlns:p14="http://schemas.microsoft.com/office/powerpoint/2010/main" val="3436800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611560" y="1124744"/>
            <a:ext cx="7848872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u="sng" dirty="0">
                <a:solidFill>
                  <a:schemeClr val="accent6">
                    <a:lumMod val="50000"/>
                  </a:schemeClr>
                </a:solidFill>
                <a:latin typeface="Monotype Corsiva" panose="03010101010201010101" pitchFamily="66" charset="0"/>
              </a:rPr>
              <a:t>Воспитатель</a:t>
            </a:r>
            <a:r>
              <a:rPr lang="ru-RU" sz="3200" dirty="0">
                <a:solidFill>
                  <a:schemeClr val="accent6">
                    <a:lumMod val="50000"/>
                  </a:schemeClr>
                </a:solidFill>
                <a:latin typeface="Monotype Corsiva" panose="03010101010201010101" pitchFamily="66" charset="0"/>
              </a:rPr>
              <a:t>: Ребята, а вы любите получать подарки? А дарить? (Ответы детей) А вы знаете, что сейчас время, когда мы получаем подарки от самой природы, от осени…</a:t>
            </a:r>
          </a:p>
          <a:p>
            <a:pPr algn="ctr"/>
            <a:r>
              <a:rPr lang="ru-RU" sz="3200" dirty="0">
                <a:solidFill>
                  <a:schemeClr val="accent6">
                    <a:lumMod val="50000"/>
                  </a:schemeClr>
                </a:solidFill>
                <a:latin typeface="Monotype Corsiva" panose="03010101010201010101" pitchFamily="66" charset="0"/>
              </a:rPr>
              <a:t>Как вы думаете, что она нам дарит? (Фрукты, овощи, ягоды)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98ba760000c2f6aa0522b3b0f2965e60.jpe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395536" y="980728"/>
            <a:ext cx="8496944" cy="565046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C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TextBox 4"/>
          <p:cNvSpPr txBox="1"/>
          <p:nvPr/>
        </p:nvSpPr>
        <p:spPr>
          <a:xfrm>
            <a:off x="395536" y="0"/>
            <a:ext cx="846043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>
                <a:solidFill>
                  <a:schemeClr val="accent6">
                    <a:lumMod val="50000"/>
                  </a:schemeClr>
                </a:solidFill>
              </a:rPr>
              <a:t>Посмотрите, какой богатый урожай садоводы собирают к осени…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7544" y="188640"/>
            <a:ext cx="8388424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>
                <a:solidFill>
                  <a:schemeClr val="accent6">
                    <a:lumMod val="50000"/>
                  </a:schemeClr>
                </a:solidFill>
              </a:rPr>
              <a:t>Раньше на Руси (так называлось наше государство) был праздник под названием «</a:t>
            </a:r>
            <a:r>
              <a:rPr lang="ru-RU" sz="2800" dirty="0" err="1">
                <a:solidFill>
                  <a:schemeClr val="accent6">
                    <a:lumMod val="50000"/>
                  </a:schemeClr>
                </a:solidFill>
              </a:rPr>
              <a:t>Осенины</a:t>
            </a:r>
            <a:r>
              <a:rPr lang="ru-RU" sz="2800" dirty="0">
                <a:solidFill>
                  <a:schemeClr val="accent6">
                    <a:lumMod val="50000"/>
                  </a:schemeClr>
                </a:solidFill>
              </a:rPr>
              <a:t>» !</a:t>
            </a:r>
          </a:p>
          <a:p>
            <a:pPr algn="ctr"/>
            <a:r>
              <a:rPr lang="ru-RU" sz="2800" dirty="0">
                <a:solidFill>
                  <a:schemeClr val="accent6">
                    <a:lumMod val="50000"/>
                  </a:schemeClr>
                </a:solidFill>
              </a:rPr>
              <a:t>Отмечался в день равноденствия, 21 сентября (когда день равен ночи). </a:t>
            </a:r>
          </a:p>
          <a:p>
            <a:pPr algn="ctr"/>
            <a:endParaRPr lang="ru-RU" sz="2800" dirty="0">
              <a:solidFill>
                <a:schemeClr val="accent6">
                  <a:lumMod val="50000"/>
                </a:schemeClr>
              </a:solidFill>
            </a:endParaRPr>
          </a:p>
          <a:p>
            <a:pPr algn="ctr"/>
            <a:endParaRPr lang="ru-RU" sz="2800" dirty="0">
              <a:solidFill>
                <a:schemeClr val="accent6">
                  <a:lumMod val="50000"/>
                </a:schemeClr>
              </a:solidFill>
            </a:endParaRPr>
          </a:p>
          <a:p>
            <a:pPr algn="ctr"/>
            <a:endParaRPr lang="ru-RU" sz="2800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3" name="Рисунок 2" descr="PictureImage_000693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755576" y="2060848"/>
            <a:ext cx="7848872" cy="464514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6">
                <a:lumMod val="75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27584" y="332656"/>
            <a:ext cx="7416824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>
                <a:solidFill>
                  <a:schemeClr val="accent6">
                    <a:lumMod val="50000"/>
                  </a:schemeClr>
                </a:solidFill>
              </a:rPr>
              <a:t>Женщины выходили с овсяным хлебом к реке, водили хороводы и пели песни. </a:t>
            </a:r>
          </a:p>
          <a:p>
            <a:endParaRPr lang="ru-RU" dirty="0"/>
          </a:p>
        </p:txBody>
      </p:sp>
      <p:pic>
        <p:nvPicPr>
          <p:cNvPr id="3" name="Рисунок 2" descr="91b93fb03c64f470944a382c9a90849f--youtube-lens.jpg"/>
          <p:cNvPicPr>
            <a:picLocks noChangeAspect="1"/>
          </p:cNvPicPr>
          <p:nvPr/>
        </p:nvPicPr>
        <p:blipFill>
          <a:blip r:embed="rId2" cstate="email"/>
          <a:srcRect t="25026"/>
          <a:stretch>
            <a:fillRect/>
          </a:stretch>
        </p:blipFill>
        <p:spPr>
          <a:xfrm>
            <a:off x="1043608" y="1268760"/>
            <a:ext cx="7272808" cy="530120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6">
                <a:lumMod val="75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3568" y="188640"/>
            <a:ext cx="799288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>
                <a:solidFill>
                  <a:schemeClr val="accent6">
                    <a:lumMod val="50000"/>
                  </a:schemeClr>
                </a:solidFill>
              </a:rPr>
              <a:t>Это был Праздник Урожая, потому что все кладовые и амбары заполнялись запасами на зиму, а на стол готовили угощения. Провожали лето, с радостью встречали осень и окончание всех полевых работ.</a:t>
            </a:r>
            <a:endParaRPr lang="ru-RU" sz="2400" dirty="0"/>
          </a:p>
        </p:txBody>
      </p:sp>
      <p:pic>
        <p:nvPicPr>
          <p:cNvPr id="3" name="Рисунок 2" descr="img3.jpg"/>
          <p:cNvPicPr>
            <a:picLocks noChangeAspect="1"/>
          </p:cNvPicPr>
          <p:nvPr/>
        </p:nvPicPr>
        <p:blipFill>
          <a:blip r:embed="rId2" cstate="email"/>
          <a:srcRect l="18501" t="20600" r="20862" b="8001"/>
          <a:stretch>
            <a:fillRect/>
          </a:stretch>
        </p:blipFill>
        <p:spPr>
          <a:xfrm>
            <a:off x="1619672" y="1916832"/>
            <a:ext cx="6326940" cy="460851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6">
                <a:lumMod val="75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75656" y="1700808"/>
            <a:ext cx="6336704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>
                <a:solidFill>
                  <a:schemeClr val="accent6">
                    <a:lumMod val="50000"/>
                  </a:schemeClr>
                </a:solidFill>
              </a:rPr>
              <a:t>Давайте проверим ваши знания? Вы даете название картинки и говорите к чему относится (овощ, фрукт, ягода, гриб)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kabachki-6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51520" y="548680"/>
            <a:ext cx="8532440" cy="568273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6">
                <a:lumMod val="75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" name="TextBox 2"/>
          <p:cNvSpPr txBox="1"/>
          <p:nvPr/>
        </p:nvSpPr>
        <p:spPr>
          <a:xfrm>
            <a:off x="6660232" y="0"/>
            <a:ext cx="1872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chemeClr val="accent6">
                    <a:lumMod val="50000"/>
                  </a:schemeClr>
                </a:solidFill>
              </a:rPr>
              <a:t>Кабачок - овощ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500x1850_759568_[www.ArtFile.ru]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539552" y="548680"/>
            <a:ext cx="7956376" cy="588771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6">
                <a:lumMod val="75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TextBox 3"/>
          <p:cNvSpPr txBox="1"/>
          <p:nvPr/>
        </p:nvSpPr>
        <p:spPr>
          <a:xfrm>
            <a:off x="6444208" y="0"/>
            <a:ext cx="1728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chemeClr val="accent6">
                    <a:lumMod val="50000"/>
                  </a:schemeClr>
                </a:solidFill>
              </a:rPr>
              <a:t>Слива - фрукт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08CC0A66-85AD-4D35-9A16-690D3D2F71E8}"/>
              </a:ext>
            </a:extLst>
          </p:cNvPr>
          <p:cNvSpPr txBox="1"/>
          <p:nvPr/>
        </p:nvSpPr>
        <p:spPr>
          <a:xfrm>
            <a:off x="323528" y="188640"/>
            <a:ext cx="8352928" cy="55092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000"/>
                    </a:srgbClr>
                  </a:outerShdw>
                </a:effectLst>
                <a:latin typeface="Monotype Corsiva" panose="03010101010201010101" pitchFamily="66" charset="0"/>
              </a:rPr>
              <a:t>Паспорт проекта:</a:t>
            </a:r>
          </a:p>
          <a:p>
            <a:pPr algn="ctr"/>
            <a:endParaRPr lang="ru-RU" sz="3200" dirty="0">
              <a:solidFill>
                <a:srgbClr val="C00000"/>
              </a:solidFill>
              <a:latin typeface="Monotype Corsiva" panose="03010101010201010101" pitchFamily="66" charset="0"/>
            </a:endParaRPr>
          </a:p>
          <a:p>
            <a:pPr marL="285750" lvl="0" indent="-285750">
              <a:buFont typeface="Wingdings" pitchFamily="2" charset="2"/>
              <a:buChar char="Ø"/>
            </a:pPr>
            <a:r>
              <a:rPr lang="ru-RU" sz="3200" u="sng" dirty="0">
                <a:solidFill>
                  <a:srgbClr val="C00000"/>
                </a:solidFill>
                <a:latin typeface="Monotype Corsiva" panose="03010101010201010101" pitchFamily="66" charset="0"/>
              </a:rPr>
              <a:t>Тип проекта</a:t>
            </a:r>
            <a:r>
              <a:rPr lang="ru-RU" sz="3200" dirty="0">
                <a:solidFill>
                  <a:srgbClr val="C00000"/>
                </a:solidFill>
                <a:latin typeface="Monotype Corsiva" panose="03010101010201010101" pitchFamily="66" charset="0"/>
              </a:rPr>
              <a:t>: познавательно-исследовательский, творческий, игровой;</a:t>
            </a:r>
          </a:p>
          <a:p>
            <a:pPr marL="285750" lvl="0" indent="-285750">
              <a:buFont typeface="Wingdings" pitchFamily="2" charset="2"/>
              <a:buChar char="Ø"/>
            </a:pPr>
            <a:r>
              <a:rPr lang="ru-RU" sz="3200" u="sng" dirty="0">
                <a:solidFill>
                  <a:srgbClr val="C00000"/>
                </a:solidFill>
                <a:latin typeface="Monotype Corsiva" panose="03010101010201010101" pitchFamily="66" charset="0"/>
              </a:rPr>
              <a:t>Продолжительность</a:t>
            </a:r>
            <a:r>
              <a:rPr lang="ru-RU" sz="3200" dirty="0">
                <a:solidFill>
                  <a:srgbClr val="C00000"/>
                </a:solidFill>
                <a:latin typeface="Monotype Corsiva" panose="03010101010201010101" pitchFamily="66" charset="0"/>
              </a:rPr>
              <a:t>: краткосрочный с 23.09.19 – 4.10.19 гг.</a:t>
            </a:r>
          </a:p>
          <a:p>
            <a:pPr marL="285750" lvl="0" indent="-285750">
              <a:buFont typeface="Wingdings" pitchFamily="2" charset="2"/>
              <a:buChar char="Ø"/>
            </a:pPr>
            <a:r>
              <a:rPr lang="ru-RU" sz="3200" u="sng" dirty="0">
                <a:solidFill>
                  <a:srgbClr val="C00000"/>
                </a:solidFill>
                <a:latin typeface="Monotype Corsiva" panose="03010101010201010101" pitchFamily="66" charset="0"/>
              </a:rPr>
              <a:t>Возрастная группа</a:t>
            </a:r>
            <a:r>
              <a:rPr lang="ru-RU" sz="3200" dirty="0">
                <a:solidFill>
                  <a:srgbClr val="C00000"/>
                </a:solidFill>
                <a:latin typeface="Monotype Corsiva" panose="03010101010201010101" pitchFamily="66" charset="0"/>
              </a:rPr>
              <a:t>: подготовительная  группа;</a:t>
            </a:r>
          </a:p>
          <a:p>
            <a:pPr marL="285750" lvl="0" indent="-285750">
              <a:buFont typeface="Wingdings" pitchFamily="2" charset="2"/>
              <a:buChar char="Ø"/>
            </a:pPr>
            <a:r>
              <a:rPr lang="ru-RU" sz="3200" u="sng" dirty="0">
                <a:solidFill>
                  <a:srgbClr val="C00000"/>
                </a:solidFill>
                <a:latin typeface="Monotype Corsiva" panose="03010101010201010101" pitchFamily="66" charset="0"/>
              </a:rPr>
              <a:t>Участники</a:t>
            </a:r>
            <a:r>
              <a:rPr lang="ru-RU" sz="3200" dirty="0">
                <a:solidFill>
                  <a:srgbClr val="C00000"/>
                </a:solidFill>
                <a:latin typeface="Monotype Corsiva" panose="03010101010201010101" pitchFamily="66" charset="0"/>
              </a:rPr>
              <a:t>: дети, воспитатели, родители;</a:t>
            </a:r>
          </a:p>
          <a:p>
            <a:pPr marL="285750" lvl="0" indent="-285750">
              <a:buFont typeface="Wingdings" pitchFamily="2" charset="2"/>
              <a:buChar char="Ø"/>
            </a:pPr>
            <a:r>
              <a:rPr lang="ru-RU" sz="3200" u="sng" dirty="0">
                <a:solidFill>
                  <a:srgbClr val="C00000"/>
                </a:solidFill>
                <a:latin typeface="Monotype Corsiva" panose="03010101010201010101" pitchFamily="66" charset="0"/>
              </a:rPr>
              <a:t>Итоговые мероприятия</a:t>
            </a:r>
            <a:r>
              <a:rPr lang="ru-RU" sz="3200" dirty="0">
                <a:solidFill>
                  <a:srgbClr val="C00000"/>
                </a:solidFill>
                <a:latin typeface="Monotype Corsiva" panose="03010101010201010101" pitchFamily="66" charset="0"/>
              </a:rPr>
              <a:t>: конкурс чтецов «Осенние стихи», выставка детского рисунка «Золотая осень»</a:t>
            </a:r>
          </a:p>
        </p:txBody>
      </p:sp>
    </p:spTree>
    <p:extLst>
      <p:ext uri="{BB962C8B-B14F-4D97-AF65-F5344CB8AC3E}">
        <p14:creationId xmlns:p14="http://schemas.microsoft.com/office/powerpoint/2010/main" val="258578766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3918x2602_1452883_[www.ArtFile.ru]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611560" y="836712"/>
            <a:ext cx="8100392" cy="537958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6">
                <a:lumMod val="75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" name="TextBox 2"/>
          <p:cNvSpPr txBox="1"/>
          <p:nvPr/>
        </p:nvSpPr>
        <p:spPr>
          <a:xfrm>
            <a:off x="6660232" y="188640"/>
            <a:ext cx="15121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chemeClr val="accent6">
                    <a:lumMod val="50000"/>
                  </a:schemeClr>
                </a:solidFill>
              </a:rPr>
              <a:t>Белый. Гриб.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krasiv-bakl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539552" y="692696"/>
            <a:ext cx="8208404" cy="547226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6">
                <a:lumMod val="75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" name="TextBox 2"/>
          <p:cNvSpPr txBox="1"/>
          <p:nvPr/>
        </p:nvSpPr>
        <p:spPr>
          <a:xfrm>
            <a:off x="827584" y="188640"/>
            <a:ext cx="79208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chemeClr val="accent6">
                    <a:lumMod val="50000"/>
                  </a:schemeClr>
                </a:solidFill>
              </a:rPr>
              <a:t>Баклажан – овощ. </a:t>
            </a:r>
            <a:r>
              <a:rPr lang="ru-RU">
                <a:solidFill>
                  <a:schemeClr val="accent6">
                    <a:lumMod val="50000"/>
                  </a:schemeClr>
                </a:solidFill>
              </a:rPr>
              <a:t>Но, </a:t>
            </a:r>
            <a:r>
              <a:rPr lang="ru-RU" dirty="0">
                <a:solidFill>
                  <a:schemeClr val="accent6">
                    <a:lumMod val="50000"/>
                  </a:schemeClr>
                </a:solidFill>
              </a:rPr>
              <a:t>с точки зрения науки </a:t>
            </a:r>
            <a:r>
              <a:rPr lang="ru-RU">
                <a:solidFill>
                  <a:schemeClr val="accent6">
                    <a:lumMod val="50000"/>
                  </a:schemeClr>
                </a:solidFill>
              </a:rPr>
              <a:t>о растениях, это </a:t>
            </a:r>
            <a:r>
              <a:rPr lang="ru-RU" dirty="0">
                <a:solidFill>
                  <a:schemeClr val="accent6">
                    <a:lumMod val="50000"/>
                  </a:schemeClr>
                </a:solidFill>
              </a:rPr>
              <a:t>- ягода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800x1272_667800_[www.ArtFile.ru]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395536" y="476672"/>
            <a:ext cx="8316416" cy="587693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6">
                <a:lumMod val="75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" name="TextBox 2"/>
          <p:cNvSpPr txBox="1"/>
          <p:nvPr/>
        </p:nvSpPr>
        <p:spPr>
          <a:xfrm>
            <a:off x="6156176" y="0"/>
            <a:ext cx="20882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chemeClr val="accent6">
                    <a:lumMod val="50000"/>
                  </a:schemeClr>
                </a:solidFill>
              </a:rPr>
              <a:t>Рябина - ягода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564c9acb1a33b_amurskiy_vinograd_250r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755576" y="462270"/>
            <a:ext cx="7776864" cy="622149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6">
                <a:lumMod val="75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" name="TextBox 2"/>
          <p:cNvSpPr txBox="1"/>
          <p:nvPr/>
        </p:nvSpPr>
        <p:spPr>
          <a:xfrm>
            <a:off x="3131840" y="0"/>
            <a:ext cx="1872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chemeClr val="accent6">
                    <a:lumMod val="50000"/>
                  </a:schemeClr>
                </a:solidFill>
              </a:rPr>
              <a:t>Виноград - ягода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9552" y="1124744"/>
            <a:ext cx="8136904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u="sng" dirty="0">
                <a:solidFill>
                  <a:schemeClr val="accent6">
                    <a:lumMod val="50000"/>
                  </a:schemeClr>
                </a:solidFill>
              </a:rPr>
              <a:t>Воспитатель:</a:t>
            </a:r>
            <a:r>
              <a:rPr lang="ru-RU" sz="2400" dirty="0">
                <a:solidFill>
                  <a:schemeClr val="accent6">
                    <a:lumMod val="50000"/>
                  </a:schemeClr>
                </a:solidFill>
              </a:rPr>
              <a:t> Ребята, но ведь зима длинная…</a:t>
            </a:r>
          </a:p>
          <a:p>
            <a:pPr algn="ctr"/>
            <a:r>
              <a:rPr lang="ru-RU" sz="2400" dirty="0">
                <a:solidFill>
                  <a:schemeClr val="accent6">
                    <a:lumMod val="50000"/>
                  </a:schemeClr>
                </a:solidFill>
              </a:rPr>
              <a:t>В холодильниках всё не поместится, а на Руси их, вообще не было! Как же можно продукты сохранить, чтобы они не испортились и в них не завелись микробы? Какие способы хранения продуктов вы знаете? (Ответы детей: закрыть варенье, засолить, засушить…)</a:t>
            </a:r>
          </a:p>
          <a:p>
            <a:pPr algn="ctr"/>
            <a:endParaRPr lang="ru-RU" sz="2400" dirty="0">
              <a:solidFill>
                <a:schemeClr val="accent6">
                  <a:lumMod val="50000"/>
                </a:schemeClr>
              </a:solidFill>
            </a:endParaRPr>
          </a:p>
          <a:p>
            <a:pPr algn="ctr"/>
            <a:r>
              <a:rPr lang="ru-RU" sz="2400" dirty="0">
                <a:solidFill>
                  <a:schemeClr val="accent6">
                    <a:lumMod val="50000"/>
                  </a:schemeClr>
                </a:solidFill>
              </a:rPr>
              <a:t>Давайте сыграем в игру: «</a:t>
            </a:r>
            <a:r>
              <a:rPr lang="ru-RU" sz="2400" dirty="0" err="1">
                <a:solidFill>
                  <a:schemeClr val="accent6">
                    <a:lumMod val="50000"/>
                  </a:schemeClr>
                </a:solidFill>
              </a:rPr>
              <a:t>Угадайка</a:t>
            </a:r>
            <a:r>
              <a:rPr lang="ru-RU" sz="2400" dirty="0">
                <a:solidFill>
                  <a:schemeClr val="accent6">
                    <a:lumMod val="50000"/>
                  </a:schemeClr>
                </a:solidFill>
              </a:rPr>
              <a:t>».</a:t>
            </a:r>
          </a:p>
          <a:p>
            <a:pPr algn="ctr"/>
            <a:endParaRPr lang="ru-RU" sz="2400" dirty="0">
              <a:solidFill>
                <a:schemeClr val="accent6">
                  <a:lumMod val="50000"/>
                </a:schemeClr>
              </a:solidFill>
            </a:endParaRPr>
          </a:p>
          <a:p>
            <a:pPr algn="ctr"/>
            <a:r>
              <a:rPr lang="ru-RU" sz="2400" dirty="0">
                <a:solidFill>
                  <a:schemeClr val="accent6">
                    <a:lumMod val="50000"/>
                  </a:schemeClr>
                </a:solidFill>
              </a:rPr>
              <a:t>Что же случилось с этими плодами?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o-y6TLXUAAphAZ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3851920" y="3093045"/>
            <a:ext cx="4968552" cy="331155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6">
                <a:lumMod val="75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" name="Рисунок 2" descr="564c9acb1a33b_amurskiy_vinograd_250r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179512" y="188640"/>
            <a:ext cx="4410490" cy="352839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6">
                <a:lumMod val="75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Выгнутая влево стрелка 3"/>
          <p:cNvSpPr/>
          <p:nvPr/>
        </p:nvSpPr>
        <p:spPr>
          <a:xfrm rot="19012380">
            <a:off x="2516104" y="3449882"/>
            <a:ext cx="1103334" cy="2637305"/>
          </a:xfrm>
          <a:prstGeom prst="curvedRight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292080" y="260648"/>
            <a:ext cx="3456384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>
                <a:solidFill>
                  <a:schemeClr val="accent6">
                    <a:lumMod val="50000"/>
                  </a:schemeClr>
                </a:solidFill>
              </a:rPr>
              <a:t>Виноград превратился в ….(изюм). </a:t>
            </a:r>
          </a:p>
          <a:p>
            <a:pPr algn="ctr"/>
            <a:endParaRPr lang="ru-RU" sz="2400" dirty="0">
              <a:solidFill>
                <a:schemeClr val="accent6">
                  <a:lumMod val="50000"/>
                </a:schemeClr>
              </a:solidFill>
            </a:endParaRPr>
          </a:p>
          <a:p>
            <a:pPr algn="ctr"/>
            <a:r>
              <a:rPr lang="ru-RU" sz="2400" dirty="0">
                <a:solidFill>
                  <a:schemeClr val="accent6">
                    <a:lumMod val="50000"/>
                  </a:schemeClr>
                </a:solidFill>
              </a:rPr>
              <a:t>Его …(высушили).</a:t>
            </a:r>
          </a:p>
          <a:p>
            <a:pPr algn="ctr"/>
            <a:endParaRPr lang="ru-RU" sz="2400" dirty="0">
              <a:solidFill>
                <a:schemeClr val="accent6">
                  <a:lumMod val="50000"/>
                </a:schemeClr>
              </a:solidFill>
            </a:endParaRPr>
          </a:p>
          <a:p>
            <a:pPr algn="ctr"/>
            <a:r>
              <a:rPr lang="ru-RU" sz="2400" dirty="0">
                <a:solidFill>
                  <a:schemeClr val="accent6">
                    <a:lumMod val="50000"/>
                  </a:schemeClr>
                </a:solidFill>
              </a:rPr>
              <a:t>Первый способ хранения – сушка или высушивание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738172_fullimage.jpg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rcRect t="12600" b="13901"/>
          <a:stretch>
            <a:fillRect/>
          </a:stretch>
        </p:blipFill>
        <p:spPr>
          <a:xfrm>
            <a:off x="251520" y="188640"/>
            <a:ext cx="4506686" cy="331236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6">
                <a:lumMod val="75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Рисунок 3" descr="solenie-ogurci-blagotvorno-vliyayut-na-psihiku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139952" y="3008473"/>
            <a:ext cx="4536504" cy="358383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6">
                <a:lumMod val="75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TextBox 4"/>
          <p:cNvSpPr txBox="1"/>
          <p:nvPr/>
        </p:nvSpPr>
        <p:spPr>
          <a:xfrm>
            <a:off x="5436096" y="404664"/>
            <a:ext cx="3168352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solidFill>
                  <a:schemeClr val="accent6">
                    <a:lumMod val="50000"/>
                  </a:schemeClr>
                </a:solidFill>
              </a:rPr>
              <a:t>Огурцы были свежие,</a:t>
            </a:r>
          </a:p>
          <a:p>
            <a:r>
              <a:rPr lang="ru-RU" sz="2800" dirty="0">
                <a:solidFill>
                  <a:schemeClr val="accent6">
                    <a:lumMod val="50000"/>
                  </a:schemeClr>
                </a:solidFill>
              </a:rPr>
              <a:t> а стали - …..(соленые)</a:t>
            </a:r>
          </a:p>
        </p:txBody>
      </p:sp>
      <p:sp>
        <p:nvSpPr>
          <p:cNvPr id="6" name="Выгнутая влево стрелка 5"/>
          <p:cNvSpPr/>
          <p:nvPr/>
        </p:nvSpPr>
        <p:spPr>
          <a:xfrm rot="19012380">
            <a:off x="2228072" y="3593899"/>
            <a:ext cx="1103334" cy="2637305"/>
          </a:xfrm>
          <a:prstGeom prst="curvedRight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Kvashenaya-kapusta-chem-opasna.jpg"/>
          <p:cNvPicPr>
            <a:picLocks noChangeAspect="1"/>
          </p:cNvPicPr>
          <p:nvPr/>
        </p:nvPicPr>
        <p:blipFill>
          <a:blip r:embed="rId2" cstate="email"/>
          <a:srcRect l="8841" t="12201" r="11361"/>
          <a:stretch>
            <a:fillRect/>
          </a:stretch>
        </p:blipFill>
        <p:spPr>
          <a:xfrm>
            <a:off x="3275856" y="1772816"/>
            <a:ext cx="5544616" cy="488041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6">
                <a:lumMod val="75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" name="Рисунок 1" descr="urozhay-kapusty-agressor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251520" y="260648"/>
            <a:ext cx="4536504" cy="340237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6">
                <a:lumMod val="75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TextBox 3"/>
          <p:cNvSpPr txBox="1"/>
          <p:nvPr/>
        </p:nvSpPr>
        <p:spPr>
          <a:xfrm>
            <a:off x="5364088" y="404664"/>
            <a:ext cx="316835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>
                <a:solidFill>
                  <a:schemeClr val="accent6">
                    <a:lumMod val="50000"/>
                  </a:schemeClr>
                </a:solidFill>
              </a:rPr>
              <a:t>А эту капусту? Правильно – заквасили!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39552" y="4437112"/>
            <a:ext cx="2592288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>
                <a:solidFill>
                  <a:schemeClr val="accent6">
                    <a:lumMod val="50000"/>
                  </a:schemeClr>
                </a:solidFill>
              </a:rPr>
              <a:t>На Руси огурцы и капусту  раньше солили в бочках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foto_malina__-_magiya_rasteniya_20190611_1346279551.jpg"/>
          <p:cNvPicPr>
            <a:picLocks noChangeAspect="1"/>
          </p:cNvPicPr>
          <p:nvPr/>
        </p:nvPicPr>
        <p:blipFill>
          <a:blip r:embed="rId2" cstate="email"/>
          <a:srcRect r="6321"/>
          <a:stretch>
            <a:fillRect/>
          </a:stretch>
        </p:blipFill>
        <p:spPr>
          <a:xfrm>
            <a:off x="251520" y="476672"/>
            <a:ext cx="5328592" cy="374441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6">
                <a:lumMod val="75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" name="Рисунок 2" descr="378814-svetik_1024x768.jpg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7753" t="7496" r="14786"/>
          <a:stretch>
            <a:fillRect/>
          </a:stretch>
        </p:blipFill>
        <p:spPr>
          <a:xfrm>
            <a:off x="4788024" y="2636912"/>
            <a:ext cx="4104456" cy="4221088"/>
          </a:xfrm>
          <a:prstGeom prst="rect">
            <a:avLst/>
          </a:prstGeom>
        </p:spPr>
      </p:pic>
      <p:sp>
        <p:nvSpPr>
          <p:cNvPr id="4" name="Выгнутая влево стрелка 3"/>
          <p:cNvSpPr/>
          <p:nvPr/>
        </p:nvSpPr>
        <p:spPr>
          <a:xfrm rot="18448863">
            <a:off x="3182490" y="4397240"/>
            <a:ext cx="1698897" cy="2715583"/>
          </a:xfrm>
          <a:prstGeom prst="curvedRight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796136" y="548680"/>
            <a:ext cx="313184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>
                <a:solidFill>
                  <a:schemeClr val="accent6">
                    <a:lumMod val="50000"/>
                  </a:schemeClr>
                </a:solidFill>
              </a:rPr>
              <a:t>А …(малину) законсервировали с сахаром…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99592" y="332656"/>
            <a:ext cx="705678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>
                <a:solidFill>
                  <a:schemeClr val="accent6">
                    <a:lumMod val="50000"/>
                  </a:schemeClr>
                </a:solidFill>
              </a:rPr>
              <a:t>А если дома все же есть морозильная камера, некоторые плоды,  можно …(заморозить).</a:t>
            </a:r>
          </a:p>
        </p:txBody>
      </p:sp>
      <p:pic>
        <p:nvPicPr>
          <p:cNvPr id="3" name="Рисунок 2" descr="screenshot_1-17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971600" y="1268760"/>
            <a:ext cx="7416824" cy="511591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6">
                <a:lumMod val="75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2A8BC6D2-2F1C-49AB-AF57-BCBD69A56F3E}"/>
              </a:ext>
            </a:extLst>
          </p:cNvPr>
          <p:cNvSpPr txBox="1"/>
          <p:nvPr/>
        </p:nvSpPr>
        <p:spPr>
          <a:xfrm>
            <a:off x="395536" y="404665"/>
            <a:ext cx="8352928" cy="563231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Цель проекта:</a:t>
            </a:r>
          </a:p>
          <a:p>
            <a:endParaRPr lang="ru-RU" sz="20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anose="03010101010201010101" pitchFamily="66" charset="0"/>
            </a:endParaRPr>
          </a:p>
          <a:p>
            <a:pPr lvl="0"/>
            <a:r>
              <a:rPr lang="ru-RU" sz="2000" dirty="0">
                <a:solidFill>
                  <a:srgbClr val="C00000"/>
                </a:solidFill>
                <a:latin typeface="Monotype Corsiva" panose="03010101010201010101" pitchFamily="66" charset="0"/>
              </a:rPr>
              <a:t>Создание условий для развития познавательных и творческих способностей детей в процессе разработки совместного проекта «Разноцветная осень».</a:t>
            </a:r>
          </a:p>
          <a:p>
            <a:r>
              <a:rPr lang="ru-RU" sz="2000" dirty="0">
                <a:solidFill>
                  <a:srgbClr val="C00000"/>
                </a:solidFill>
                <a:latin typeface="Monotype Corsiva" panose="03010101010201010101" pitchFamily="66" charset="0"/>
              </a:rPr>
              <a:t>	</a:t>
            </a:r>
          </a:p>
          <a:p>
            <a:r>
              <a:rPr lang="ru-RU" sz="2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Задачи проекта:</a:t>
            </a:r>
          </a:p>
          <a:p>
            <a:endParaRPr lang="ru-RU" sz="20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anose="03010101010201010101" pitchFamily="66" charset="0"/>
            </a:endParaRPr>
          </a:p>
          <a:p>
            <a:pPr marL="285750" lvl="0" indent="-285750">
              <a:buFont typeface="Wingdings" pitchFamily="2" charset="2"/>
              <a:buChar char="Ø"/>
            </a:pPr>
            <a:r>
              <a:rPr lang="ru-RU" sz="2000" dirty="0">
                <a:solidFill>
                  <a:srgbClr val="C00000"/>
                </a:solidFill>
                <a:latin typeface="Monotype Corsiva" panose="03010101010201010101" pitchFamily="66" charset="0"/>
              </a:rPr>
              <a:t>Обобщить и систематизировать представления детей об осенних изменениях в природе, о характерных сезонных явлениях; </a:t>
            </a:r>
          </a:p>
          <a:p>
            <a:pPr marL="285750" lvl="0" indent="-285750">
              <a:buFont typeface="Wingdings" pitchFamily="2" charset="2"/>
              <a:buChar char="Ø"/>
            </a:pPr>
            <a:r>
              <a:rPr lang="ru-RU" sz="2000" dirty="0">
                <a:solidFill>
                  <a:srgbClr val="C00000"/>
                </a:solidFill>
                <a:latin typeface="Monotype Corsiva" panose="03010101010201010101" pitchFamily="66" charset="0"/>
              </a:rPr>
              <a:t>Расширить представления детей о многообразии и пользе осенних даров природы; </a:t>
            </a:r>
          </a:p>
          <a:p>
            <a:pPr marL="285750" lvl="0" indent="-285750">
              <a:buFont typeface="Wingdings" pitchFamily="2" charset="2"/>
              <a:buChar char="Ø"/>
            </a:pPr>
            <a:r>
              <a:rPr lang="ru-RU" sz="2000" dirty="0">
                <a:solidFill>
                  <a:srgbClr val="C00000"/>
                </a:solidFill>
                <a:latin typeface="Monotype Corsiva" panose="03010101010201010101" pitchFamily="66" charset="0"/>
              </a:rPr>
              <a:t>Развивать умение видеть красоту окружающего природного мира, разнообразие его красок и форм через наблюдения во время прогулок, при рассматривании иллюстраций и картин художников; </a:t>
            </a:r>
          </a:p>
          <a:p>
            <a:pPr marL="285750" lvl="0" indent="-285750">
              <a:buFont typeface="Wingdings" pitchFamily="2" charset="2"/>
              <a:buChar char="Ø"/>
            </a:pPr>
            <a:r>
              <a:rPr lang="ru-RU" sz="2000" dirty="0">
                <a:solidFill>
                  <a:srgbClr val="C00000"/>
                </a:solidFill>
                <a:latin typeface="Monotype Corsiva" panose="03010101010201010101" pitchFamily="66" charset="0"/>
              </a:rPr>
              <a:t>Расширять и активизировать речевой запас детей на основе углубления представлений об окружающем; </a:t>
            </a:r>
          </a:p>
          <a:p>
            <a:pPr marL="285750" lvl="0" indent="-285750">
              <a:buFont typeface="Wingdings" pitchFamily="2" charset="2"/>
              <a:buChar char="Ø"/>
            </a:pPr>
            <a:r>
              <a:rPr lang="ru-RU" sz="2000" dirty="0">
                <a:solidFill>
                  <a:srgbClr val="C00000"/>
                </a:solidFill>
                <a:latin typeface="Monotype Corsiva" panose="03010101010201010101" pitchFamily="66" charset="0"/>
              </a:rPr>
              <a:t>Способствовать развитию памяти, восприятия;</a:t>
            </a:r>
          </a:p>
          <a:p>
            <a:pPr marL="285750" lvl="0" indent="-285750">
              <a:buFont typeface="Wingdings" pitchFamily="2" charset="2"/>
              <a:buChar char="Ø"/>
            </a:pPr>
            <a:r>
              <a:rPr lang="ru-RU" sz="2000" dirty="0">
                <a:solidFill>
                  <a:srgbClr val="C00000"/>
                </a:solidFill>
                <a:latin typeface="Monotype Corsiva" panose="03010101010201010101" pitchFamily="66" charset="0"/>
              </a:rPr>
              <a:t>Приобщение родителей к участию в жизни детского сада;</a:t>
            </a:r>
          </a:p>
          <a:p>
            <a:pPr marL="285750" lvl="0" indent="-285750">
              <a:buFont typeface="Wingdings" pitchFamily="2" charset="2"/>
              <a:buChar char="Ø"/>
            </a:pPr>
            <a:r>
              <a:rPr lang="ru-RU" sz="2000" dirty="0">
                <a:solidFill>
                  <a:srgbClr val="C00000"/>
                </a:solidFill>
                <a:latin typeface="Monotype Corsiva" panose="03010101010201010101" pitchFamily="66" charset="0"/>
              </a:rPr>
              <a:t>Воспитывать у детей бережное отношение к природе. </a:t>
            </a:r>
          </a:p>
        </p:txBody>
      </p:sp>
    </p:spTree>
    <p:extLst>
      <p:ext uri="{BB962C8B-B14F-4D97-AF65-F5344CB8AC3E}">
        <p14:creationId xmlns:p14="http://schemas.microsoft.com/office/powerpoint/2010/main" val="364477573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55576" y="404664"/>
            <a:ext cx="748883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>
                <a:solidFill>
                  <a:schemeClr val="accent6">
                    <a:lumMod val="50000"/>
                  </a:schemeClr>
                </a:solidFill>
              </a:rPr>
              <a:t>Тем не менее, самые полезные овощи и фрукты – свежие! Но не забывайте их хорошо мыть! </a:t>
            </a:r>
          </a:p>
        </p:txBody>
      </p:sp>
      <p:pic>
        <p:nvPicPr>
          <p:cNvPr id="3" name="Рисунок 2" descr="i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115616" y="1556792"/>
            <a:ext cx="7416824" cy="494702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6">
                <a:lumMod val="75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3578419cba9b860a02ac1779032fee0e_pin-on-picmix-mornings_500-600.png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18500"/>
          <a:stretch>
            <a:fillRect/>
          </a:stretch>
        </p:blipFill>
        <p:spPr>
          <a:xfrm>
            <a:off x="3059832" y="1844824"/>
            <a:ext cx="2952328" cy="2887361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843808" y="476672"/>
            <a:ext cx="306205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Спасибо !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95736" y="332656"/>
            <a:ext cx="50405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>
                <a:solidFill>
                  <a:schemeClr val="accent6">
                    <a:lumMod val="50000"/>
                  </a:schemeClr>
                </a:solidFill>
              </a:rPr>
              <a:t>Список источников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67544" y="908720"/>
            <a:ext cx="8424936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u="sng" dirty="0">
                <a:solidFill>
                  <a:schemeClr val="accent6">
                    <a:lumMod val="50000"/>
                  </a:schemeClr>
                </a:solidFill>
                <a:hlinkClick r:id="rId2"/>
              </a:rPr>
              <a:t>https://ic.pics.livejournal.com/clinicarhangel/83312819/4442/4442_800.jpg</a:t>
            </a:r>
            <a:endParaRPr lang="ru-RU" sz="1400" dirty="0">
              <a:solidFill>
                <a:schemeClr val="accent6">
                  <a:lumMod val="50000"/>
                </a:schemeClr>
              </a:solidFill>
            </a:endParaRPr>
          </a:p>
          <a:p>
            <a:pPr algn="ctr"/>
            <a:r>
              <a:rPr lang="ru-RU" sz="1400" u="sng" dirty="0">
                <a:solidFill>
                  <a:schemeClr val="accent6">
                    <a:lumMod val="50000"/>
                  </a:schemeClr>
                </a:solidFill>
                <a:hlinkClick r:id="rId3"/>
              </a:rPr>
              <a:t>http://kpmgallery.com/Content/img/Pictures/PictureImage_000693.jpg</a:t>
            </a:r>
            <a:endParaRPr lang="ru-RU" sz="1400" dirty="0">
              <a:solidFill>
                <a:schemeClr val="accent6">
                  <a:lumMod val="50000"/>
                </a:schemeClr>
              </a:solidFill>
            </a:endParaRPr>
          </a:p>
          <a:p>
            <a:pPr algn="ctr"/>
            <a:r>
              <a:rPr lang="ru-RU" sz="1400" u="sng" dirty="0">
                <a:solidFill>
                  <a:schemeClr val="accent6">
                    <a:lumMod val="50000"/>
                  </a:schemeClr>
                </a:solidFill>
                <a:hlinkClick r:id="rId4"/>
              </a:rPr>
              <a:t>https://ds04.infourok.ru/uploads/ex/08fc/00174e03-e566c569/2/img3.jpg</a:t>
            </a:r>
            <a:endParaRPr lang="ru-RU" sz="1400" dirty="0">
              <a:solidFill>
                <a:schemeClr val="accent6">
                  <a:lumMod val="50000"/>
                </a:schemeClr>
              </a:solidFill>
            </a:endParaRPr>
          </a:p>
          <a:p>
            <a:pPr algn="ctr"/>
            <a:r>
              <a:rPr lang="ru-RU" sz="1400" u="sng" dirty="0">
                <a:solidFill>
                  <a:schemeClr val="accent6">
                    <a:lumMod val="50000"/>
                  </a:schemeClr>
                </a:solidFill>
                <a:hlinkClick r:id="rId5"/>
              </a:rPr>
              <a:t>https://i.pinimg.com/736x/91/b9/3f/91b93fb03c64f470944a382c9a90849f--youtube-lens.jpg</a:t>
            </a:r>
            <a:endParaRPr lang="ru-RU" sz="1400" dirty="0">
              <a:solidFill>
                <a:schemeClr val="accent6">
                  <a:lumMod val="50000"/>
                </a:schemeClr>
              </a:solidFill>
            </a:endParaRPr>
          </a:p>
          <a:p>
            <a:pPr algn="ctr"/>
            <a:r>
              <a:rPr lang="ru-RU" sz="1400" u="sng" dirty="0">
                <a:solidFill>
                  <a:schemeClr val="accent6">
                    <a:lumMod val="50000"/>
                  </a:schemeClr>
                </a:solidFill>
                <a:hlinkClick r:id="rId6"/>
              </a:rPr>
              <a:t>https://oldfarmer.ru/wp-content/uploads/2019/12/kabachki-6.jpg</a:t>
            </a:r>
            <a:endParaRPr lang="ru-RU" sz="1400" dirty="0">
              <a:solidFill>
                <a:schemeClr val="accent6">
                  <a:lumMod val="50000"/>
                </a:schemeClr>
              </a:solidFill>
            </a:endParaRPr>
          </a:p>
          <a:p>
            <a:pPr algn="ctr"/>
            <a:r>
              <a:rPr lang="ru-RU" sz="1400" u="sng" dirty="0">
                <a:solidFill>
                  <a:schemeClr val="accent6">
                    <a:lumMod val="50000"/>
                  </a:schemeClr>
                </a:solidFill>
                <a:hlinkClick r:id="rId7"/>
              </a:rPr>
              <a:t>https://i.artfile.ru/2500x1850_759568_%5Bwww.ArtFile.ru%5D.jpg</a:t>
            </a:r>
            <a:endParaRPr lang="ru-RU" sz="1400" dirty="0">
              <a:solidFill>
                <a:schemeClr val="accent6">
                  <a:lumMod val="50000"/>
                </a:schemeClr>
              </a:solidFill>
            </a:endParaRPr>
          </a:p>
          <a:p>
            <a:pPr algn="ctr"/>
            <a:r>
              <a:rPr lang="ru-RU" sz="1400" u="sng" dirty="0">
                <a:solidFill>
                  <a:schemeClr val="accent6">
                    <a:lumMod val="50000"/>
                  </a:schemeClr>
                </a:solidFill>
                <a:hlinkClick r:id="rId8"/>
              </a:rPr>
              <a:t>https://i.artfile.ru/3918x2602_1452883_%5Bwww.ArtFile.ru%5D.jpg</a:t>
            </a:r>
            <a:endParaRPr lang="ru-RU" sz="1400" dirty="0">
              <a:solidFill>
                <a:schemeClr val="accent6">
                  <a:lumMod val="50000"/>
                </a:schemeClr>
              </a:solidFill>
            </a:endParaRPr>
          </a:p>
          <a:p>
            <a:pPr algn="ctr"/>
            <a:r>
              <a:rPr lang="ru-RU" sz="1400" u="sng" dirty="0">
                <a:solidFill>
                  <a:schemeClr val="accent6">
                    <a:lumMod val="50000"/>
                  </a:schemeClr>
                </a:solidFill>
                <a:hlinkClick r:id="rId9"/>
              </a:rPr>
              <a:t>https://proroslo.ru/wp-content/uploads/2018/07/krasiv-bakl.jpg</a:t>
            </a:r>
            <a:endParaRPr lang="ru-RU" sz="1400" dirty="0">
              <a:solidFill>
                <a:schemeClr val="accent6">
                  <a:lumMod val="50000"/>
                </a:schemeClr>
              </a:solidFill>
            </a:endParaRPr>
          </a:p>
          <a:p>
            <a:pPr algn="ctr"/>
            <a:r>
              <a:rPr lang="ru-RU" sz="1400" u="sng" dirty="0">
                <a:solidFill>
                  <a:schemeClr val="accent6">
                    <a:lumMod val="50000"/>
                  </a:schemeClr>
                </a:solidFill>
                <a:hlinkClick r:id="rId10"/>
              </a:rPr>
              <a:t>https://i.artfile.ru/1800x1272_667800_%5Bwww.ArtFile.ru%5D.jpg</a:t>
            </a:r>
            <a:endParaRPr lang="ru-RU" sz="1400" dirty="0">
              <a:solidFill>
                <a:schemeClr val="accent6">
                  <a:lumMod val="50000"/>
                </a:schemeClr>
              </a:solidFill>
            </a:endParaRPr>
          </a:p>
          <a:p>
            <a:pPr algn="ctr"/>
            <a:r>
              <a:rPr lang="ru-RU" sz="1400" u="sng" dirty="0">
                <a:solidFill>
                  <a:schemeClr val="accent6">
                    <a:lumMod val="50000"/>
                  </a:schemeClr>
                </a:solidFill>
                <a:hlinkClick r:id="rId11"/>
              </a:rPr>
              <a:t>https://cstor.nn2.ru/userfiles/data/ufiles/2015-11/e5/df/3e/564c9acb1a33b_amurskiy_vinograd_250r.jpg</a:t>
            </a:r>
            <a:endParaRPr lang="ru-RU" sz="1400" dirty="0">
              <a:solidFill>
                <a:schemeClr val="accent6">
                  <a:lumMod val="50000"/>
                </a:schemeClr>
              </a:solidFill>
            </a:endParaRPr>
          </a:p>
          <a:p>
            <a:pPr algn="ctr"/>
            <a:r>
              <a:rPr lang="ru-RU" sz="1400" u="sng" dirty="0">
                <a:solidFill>
                  <a:schemeClr val="accent6">
                    <a:lumMod val="50000"/>
                  </a:schemeClr>
                </a:solidFill>
                <a:hlinkClick r:id="rId12"/>
              </a:rPr>
              <a:t>https://pbs.twimg.com/media/Do-y6TLXUAAphAZ.jpg:large</a:t>
            </a:r>
            <a:endParaRPr lang="ru-RU" sz="1400" dirty="0">
              <a:solidFill>
                <a:schemeClr val="accent6">
                  <a:lumMod val="50000"/>
                </a:schemeClr>
              </a:solidFill>
            </a:endParaRPr>
          </a:p>
          <a:p>
            <a:pPr algn="ctr"/>
            <a:r>
              <a:rPr lang="ru-RU" sz="1400" u="sng" dirty="0">
                <a:solidFill>
                  <a:schemeClr val="accent6">
                    <a:lumMod val="50000"/>
                  </a:schemeClr>
                </a:solidFill>
                <a:hlinkClick r:id="rId13"/>
              </a:rPr>
              <a:t>https://istrafood.ru/wp-content/uploads/2020/06/738172_fullimage.jpg</a:t>
            </a:r>
            <a:endParaRPr lang="ru-RU" sz="1400" dirty="0">
              <a:solidFill>
                <a:schemeClr val="accent6">
                  <a:lumMod val="50000"/>
                </a:schemeClr>
              </a:solidFill>
            </a:endParaRPr>
          </a:p>
          <a:p>
            <a:pPr algn="ctr"/>
            <a:r>
              <a:rPr lang="ru-RU" sz="1400" u="sng" dirty="0">
                <a:solidFill>
                  <a:schemeClr val="accent6">
                    <a:lumMod val="50000"/>
                  </a:schemeClr>
                </a:solidFill>
                <a:hlinkClick r:id="rId14"/>
              </a:rPr>
              <a:t>https://bestwom.ru/assets/images/dela/solenie-ogurci-blagotvorno-vliyayut-na-psihiku.jpg</a:t>
            </a:r>
            <a:endParaRPr lang="ru-RU" sz="1400" dirty="0">
              <a:solidFill>
                <a:schemeClr val="accent6">
                  <a:lumMod val="50000"/>
                </a:schemeClr>
              </a:solidFill>
            </a:endParaRPr>
          </a:p>
          <a:p>
            <a:pPr algn="ctr"/>
            <a:r>
              <a:rPr lang="ru-RU" sz="1400" u="sng" dirty="0">
                <a:solidFill>
                  <a:schemeClr val="accent6">
                    <a:lumMod val="50000"/>
                  </a:schemeClr>
                </a:solidFill>
                <a:hlinkClick r:id="rId15"/>
              </a:rPr>
              <a:t>https://goferma.ru/wp-content/uploads/2019/11/urozhay-kapusty-agressor.jpg</a:t>
            </a:r>
            <a:endParaRPr lang="ru-RU" sz="1400" dirty="0">
              <a:solidFill>
                <a:schemeClr val="accent6">
                  <a:lumMod val="50000"/>
                </a:schemeClr>
              </a:solidFill>
            </a:endParaRPr>
          </a:p>
          <a:p>
            <a:pPr algn="ctr"/>
            <a:r>
              <a:rPr lang="ru-RU" sz="1400" u="sng" dirty="0">
                <a:solidFill>
                  <a:schemeClr val="accent6">
                    <a:lumMod val="50000"/>
                  </a:schemeClr>
                </a:solidFill>
                <a:hlinkClick r:id="rId16"/>
              </a:rPr>
              <a:t>https://kulinar-city.ru/wp-content/uploads/2018/11/Kvashenaya-kapusta-chem-opasna.jpg</a:t>
            </a:r>
            <a:endParaRPr lang="ru-RU" sz="1400" dirty="0">
              <a:solidFill>
                <a:schemeClr val="accent6">
                  <a:lumMod val="50000"/>
                </a:schemeClr>
              </a:solidFill>
            </a:endParaRPr>
          </a:p>
          <a:p>
            <a:pPr algn="ctr"/>
            <a:r>
              <a:rPr lang="ru-RU" sz="1400" u="sng" dirty="0">
                <a:solidFill>
                  <a:schemeClr val="accent6">
                    <a:lumMod val="50000"/>
                  </a:schemeClr>
                </a:solidFill>
                <a:hlinkClick r:id="rId17"/>
              </a:rPr>
              <a:t>https://polza-vred.su/wp-content/uploads/2019/12/screenshot_1-17.jpg</a:t>
            </a:r>
            <a:endParaRPr lang="ru-RU" sz="1400" dirty="0">
              <a:solidFill>
                <a:schemeClr val="accent6">
                  <a:lumMod val="50000"/>
                </a:schemeClr>
              </a:solidFill>
            </a:endParaRPr>
          </a:p>
          <a:p>
            <a:pPr algn="ctr"/>
            <a:r>
              <a:rPr lang="ru-RU" sz="1400" u="sng" dirty="0">
                <a:solidFill>
                  <a:schemeClr val="accent6">
                    <a:lumMod val="50000"/>
                  </a:schemeClr>
                </a:solidFill>
                <a:hlinkClick r:id="rId18"/>
              </a:rPr>
              <a:t>http://i.mycdn.me/i?r=AzEPZsRbOZEKgBhR0XGMT1RkwK5cauLpGHKGu6kr_0SdZKaKTM5SRkZCeTgDn6uOyic</a:t>
            </a:r>
            <a:endParaRPr lang="ru-RU" sz="1400" dirty="0">
              <a:solidFill>
                <a:schemeClr val="accent6">
                  <a:lumMod val="50000"/>
                </a:schemeClr>
              </a:solidFill>
            </a:endParaRPr>
          </a:p>
          <a:p>
            <a:pPr algn="ctr"/>
            <a:r>
              <a:rPr lang="ru-RU" sz="1400" u="sng" dirty="0">
                <a:solidFill>
                  <a:schemeClr val="accent6">
                    <a:lumMod val="50000"/>
                  </a:schemeClr>
                </a:solidFill>
                <a:hlinkClick r:id="rId19"/>
              </a:rPr>
              <a:t>https://www.bagira.guru/images/joomgallery/originals/raznoe_2/goroskopi_magiya_nepoznannoe_16/foto_malina__-_magiya_rasteniya_20190611_1346279551.jpg</a:t>
            </a:r>
            <a:endParaRPr lang="ru-RU" sz="1400" dirty="0">
              <a:solidFill>
                <a:schemeClr val="accent6">
                  <a:lumMod val="50000"/>
                </a:schemeClr>
              </a:solidFill>
            </a:endParaRPr>
          </a:p>
          <a:p>
            <a:pPr algn="ctr"/>
            <a:r>
              <a:rPr lang="ru-RU" sz="1400" u="sng" dirty="0">
                <a:solidFill>
                  <a:schemeClr val="accent6">
                    <a:lumMod val="50000"/>
                  </a:schemeClr>
                </a:solidFill>
                <a:hlinkClick r:id="rId20"/>
              </a:rPr>
              <a:t>https://s1.1zoom.ru/b5050/308/378814-svetik_1024x768.jpg</a:t>
            </a:r>
            <a:endParaRPr lang="ru-RU" sz="1400" dirty="0">
              <a:solidFill>
                <a:schemeClr val="accent6">
                  <a:lumMod val="50000"/>
                </a:schemeClr>
              </a:solidFill>
            </a:endParaRPr>
          </a:p>
          <a:p>
            <a:pPr algn="ctr"/>
            <a:r>
              <a:rPr lang="ru-RU" sz="1400" u="sng" dirty="0">
                <a:solidFill>
                  <a:schemeClr val="accent6">
                    <a:lumMod val="50000"/>
                  </a:schemeClr>
                </a:solidFill>
                <a:hlinkClick r:id="rId21"/>
              </a:rPr>
              <a:t>https://cdn.clipart.email/3578419cba9b860a02ac1779032fee0e_pin-on-picmix-mornings_500-600.png</a:t>
            </a:r>
            <a:endParaRPr lang="ru-RU" sz="1400" dirty="0">
              <a:solidFill>
                <a:schemeClr val="accent6">
                  <a:lumMod val="50000"/>
                </a:schemeClr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3D9FF49E-F6ED-40F7-87B3-406C4464B5F3}"/>
              </a:ext>
            </a:extLst>
          </p:cNvPr>
          <p:cNvSpPr txBox="1"/>
          <p:nvPr/>
        </p:nvSpPr>
        <p:spPr>
          <a:xfrm>
            <a:off x="323528" y="548680"/>
            <a:ext cx="8208912" cy="535531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Продукты проекта:</a:t>
            </a:r>
          </a:p>
          <a:p>
            <a:endParaRPr lang="ru-RU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anose="03010101010201010101" pitchFamily="66" charset="0"/>
            </a:endParaRPr>
          </a:p>
          <a:p>
            <a:r>
              <a:rPr lang="ru-RU" b="1" u="sng" dirty="0">
                <a:solidFill>
                  <a:srgbClr val="C00000"/>
                </a:solidFill>
                <a:latin typeface="Monotype Corsiva" panose="03010101010201010101" pitchFamily="66" charset="0"/>
              </a:rPr>
              <a:t>Дети:</a:t>
            </a:r>
            <a:r>
              <a:rPr lang="ru-RU" b="1" dirty="0">
                <a:solidFill>
                  <a:srgbClr val="C00000"/>
                </a:solidFill>
                <a:latin typeface="Monotype Corsiva" panose="03010101010201010101" pitchFamily="66" charset="0"/>
              </a:rPr>
              <a:t> </a:t>
            </a:r>
            <a:r>
              <a:rPr lang="ru-RU" dirty="0">
                <a:solidFill>
                  <a:srgbClr val="C00000"/>
                </a:solidFill>
                <a:latin typeface="Monotype Corsiva" panose="03010101010201010101" pitchFamily="66" charset="0"/>
              </a:rPr>
              <a:t>выставка работ «Золотая осень»</a:t>
            </a:r>
          </a:p>
          <a:p>
            <a:r>
              <a:rPr lang="ru-RU" b="1" u="sng" dirty="0">
                <a:solidFill>
                  <a:srgbClr val="C00000"/>
                </a:solidFill>
                <a:latin typeface="Monotype Corsiva" panose="03010101010201010101" pitchFamily="66" charset="0"/>
              </a:rPr>
              <a:t>Педагоги</a:t>
            </a:r>
            <a:r>
              <a:rPr lang="ru-RU" b="1" dirty="0">
                <a:solidFill>
                  <a:srgbClr val="C00000"/>
                </a:solidFill>
                <a:latin typeface="Monotype Corsiva" panose="03010101010201010101" pitchFamily="66" charset="0"/>
              </a:rPr>
              <a:t>: </a:t>
            </a:r>
            <a:r>
              <a:rPr lang="ru-RU" dirty="0">
                <a:solidFill>
                  <a:srgbClr val="C00000"/>
                </a:solidFill>
                <a:latin typeface="Monotype Corsiva" panose="03010101010201010101" pitchFamily="66" charset="0"/>
              </a:rPr>
              <a:t>презентация проекта</a:t>
            </a:r>
          </a:p>
          <a:p>
            <a:r>
              <a:rPr lang="ru-RU" dirty="0">
                <a:solidFill>
                  <a:srgbClr val="C00000"/>
                </a:solidFill>
                <a:latin typeface="Monotype Corsiva" panose="03010101010201010101" pitchFamily="66" charset="0"/>
              </a:rPr>
              <a:t> </a:t>
            </a:r>
          </a:p>
          <a:p>
            <a:r>
              <a:rPr lang="ru-RU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Ожидаемые результаты:</a:t>
            </a:r>
          </a:p>
          <a:p>
            <a:endParaRPr lang="ru-RU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anose="03010101010201010101" pitchFamily="66" charset="0"/>
            </a:endParaRPr>
          </a:p>
          <a:p>
            <a:r>
              <a:rPr lang="ru-RU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Для детей:</a:t>
            </a:r>
            <a:endParaRPr lang="ru-RU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anose="03010101010201010101" pitchFamily="66" charset="0"/>
            </a:endParaRPr>
          </a:p>
          <a:p>
            <a:pPr marL="285750" lvl="0" indent="-285750">
              <a:buFont typeface="Wingdings" pitchFamily="2" charset="2"/>
              <a:buChar char="Ø"/>
            </a:pPr>
            <a:r>
              <a:rPr lang="ru-RU" dirty="0">
                <a:solidFill>
                  <a:srgbClr val="C00000"/>
                </a:solidFill>
                <a:latin typeface="Monotype Corsiva" panose="03010101010201010101" pitchFamily="66" charset="0"/>
              </a:rPr>
              <a:t>закрепление знаний и представлений детей об осени, её признаках и дарах; </a:t>
            </a:r>
          </a:p>
          <a:p>
            <a:pPr marL="285750" lvl="0" indent="-285750">
              <a:buFont typeface="Wingdings" pitchFamily="2" charset="2"/>
              <a:buChar char="Ø"/>
            </a:pPr>
            <a:r>
              <a:rPr lang="ru-RU" dirty="0">
                <a:solidFill>
                  <a:srgbClr val="C00000"/>
                </a:solidFill>
                <a:latin typeface="Monotype Corsiva" panose="03010101010201010101" pitchFamily="66" charset="0"/>
              </a:rPr>
              <a:t>расширение и активизация речевого запаса детей на основе углубления и обобщения представлений об окружающем, а также в процессе знакомства с рассказами, стихами, пословицами, загадками осенней тематики; </a:t>
            </a:r>
          </a:p>
          <a:p>
            <a:pPr marL="285750" lvl="0" indent="-285750">
              <a:buFont typeface="Wingdings" pitchFamily="2" charset="2"/>
              <a:buChar char="Ø"/>
            </a:pPr>
            <a:r>
              <a:rPr lang="ru-RU" dirty="0">
                <a:solidFill>
                  <a:srgbClr val="C00000"/>
                </a:solidFill>
                <a:latin typeface="Monotype Corsiva" panose="03010101010201010101" pitchFamily="66" charset="0"/>
              </a:rPr>
              <a:t>отражение знаний, накопленных в процессе реализации проекта, в различных видах деятельности (изобразительной, театрализованной, умственной, игровой)</a:t>
            </a:r>
          </a:p>
          <a:p>
            <a:r>
              <a:rPr lang="ru-RU" dirty="0">
                <a:solidFill>
                  <a:srgbClr val="C00000"/>
                </a:solidFill>
                <a:latin typeface="Monotype Corsiva" panose="03010101010201010101" pitchFamily="66" charset="0"/>
              </a:rPr>
              <a:t> </a:t>
            </a:r>
          </a:p>
          <a:p>
            <a:r>
              <a:rPr lang="ru-RU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Для педагогов:</a:t>
            </a:r>
            <a:endParaRPr lang="ru-RU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anose="03010101010201010101" pitchFamily="66" charset="0"/>
            </a:endParaRPr>
          </a:p>
          <a:p>
            <a:pPr marL="285750" lvl="0" indent="-285750">
              <a:buFont typeface="Wingdings" pitchFamily="2" charset="2"/>
              <a:buChar char="Ø"/>
            </a:pPr>
            <a:r>
              <a:rPr lang="ru-RU" dirty="0">
                <a:solidFill>
                  <a:srgbClr val="C00000"/>
                </a:solidFill>
                <a:latin typeface="Monotype Corsiva" panose="03010101010201010101" pitchFamily="66" charset="0"/>
              </a:rPr>
              <a:t>Организация педагогического поиска через реализацию инновационных программ.</a:t>
            </a:r>
          </a:p>
          <a:p>
            <a:pPr marL="285750" lvl="0" indent="-285750">
              <a:buFont typeface="Wingdings" pitchFamily="2" charset="2"/>
              <a:buChar char="Ø"/>
            </a:pPr>
            <a:r>
              <a:rPr lang="ru-RU" dirty="0">
                <a:solidFill>
                  <a:srgbClr val="C00000"/>
                </a:solidFill>
                <a:latin typeface="Monotype Corsiva" panose="03010101010201010101" pitchFamily="66" charset="0"/>
              </a:rPr>
              <a:t>Повышение теоретического уровня и профессионализма педагогов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ru-RU" dirty="0">
                <a:solidFill>
                  <a:srgbClr val="C00000"/>
                </a:solidFill>
                <a:latin typeface="Monotype Corsiva" panose="03010101010201010101" pitchFamily="66" charset="0"/>
              </a:rPr>
              <a:t>Самореализация.</a:t>
            </a:r>
          </a:p>
        </p:txBody>
      </p:sp>
    </p:spTree>
    <p:extLst>
      <p:ext uri="{BB962C8B-B14F-4D97-AF65-F5344CB8AC3E}">
        <p14:creationId xmlns:p14="http://schemas.microsoft.com/office/powerpoint/2010/main" val="39931039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949124EB-AA1D-46FC-BAF4-2AEA373B6178}"/>
              </a:ext>
            </a:extLst>
          </p:cNvPr>
          <p:cNvSpPr txBox="1"/>
          <p:nvPr/>
        </p:nvSpPr>
        <p:spPr>
          <a:xfrm>
            <a:off x="179512" y="188640"/>
            <a:ext cx="8424936" cy="65556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 Изобразительная деятельность:</a:t>
            </a:r>
          </a:p>
          <a:p>
            <a:endParaRPr lang="ru-RU" sz="2800" b="1" dirty="0">
              <a:latin typeface="Monotype Corsiva" panose="03010101010201010101" pitchFamily="66" charset="0"/>
            </a:endParaRPr>
          </a:p>
          <a:p>
            <a:r>
              <a:rPr lang="ru-RU" sz="2800" b="1" dirty="0">
                <a:solidFill>
                  <a:srgbClr val="C00000"/>
                </a:solidFill>
                <a:latin typeface="Monotype Corsiva" panose="03010101010201010101" pitchFamily="66" charset="0"/>
              </a:rPr>
              <a:t>Рисование:</a:t>
            </a:r>
            <a:endParaRPr lang="ru-RU" sz="2800" dirty="0">
              <a:solidFill>
                <a:srgbClr val="C00000"/>
              </a:solidFill>
              <a:latin typeface="Monotype Corsiva" panose="03010101010201010101" pitchFamily="66" charset="0"/>
            </a:endParaRPr>
          </a:p>
          <a:p>
            <a:r>
              <a:rPr lang="ru-RU" sz="2800" dirty="0">
                <a:solidFill>
                  <a:srgbClr val="C00000"/>
                </a:solidFill>
                <a:latin typeface="Monotype Corsiva" panose="03010101010201010101" pitchFamily="66" charset="0"/>
              </a:rPr>
              <a:t>«Золотая осень» (акварельные краски) (см. Комарова с.36)</a:t>
            </a:r>
          </a:p>
          <a:p>
            <a:r>
              <a:rPr lang="ru-RU" sz="2800" dirty="0">
                <a:solidFill>
                  <a:srgbClr val="C00000"/>
                </a:solidFill>
                <a:latin typeface="Monotype Corsiva" panose="03010101010201010101" pitchFamily="66" charset="0"/>
              </a:rPr>
              <a:t>«Нарядные грибочки» (акварельные краски)</a:t>
            </a:r>
          </a:p>
          <a:p>
            <a:r>
              <a:rPr lang="ru-RU" sz="2800" dirty="0">
                <a:solidFill>
                  <a:srgbClr val="C00000"/>
                </a:solidFill>
                <a:latin typeface="Monotype Corsiva" panose="03010101010201010101" pitchFamily="66" charset="0"/>
              </a:rPr>
              <a:t>«Что растёт в огороде?» (акварельные краски)</a:t>
            </a:r>
          </a:p>
          <a:p>
            <a:r>
              <a:rPr lang="ru-RU" sz="2800" dirty="0">
                <a:solidFill>
                  <a:srgbClr val="C00000"/>
                </a:solidFill>
                <a:latin typeface="Monotype Corsiva" panose="03010101010201010101" pitchFamily="66" charset="0"/>
              </a:rPr>
              <a:t>«Осенний букет» (карандаш)</a:t>
            </a:r>
          </a:p>
          <a:p>
            <a:r>
              <a:rPr lang="ru-RU" sz="2800" b="1" dirty="0">
                <a:solidFill>
                  <a:srgbClr val="C00000"/>
                </a:solidFill>
                <a:latin typeface="Monotype Corsiva" panose="03010101010201010101" pitchFamily="66" charset="0"/>
              </a:rPr>
              <a:t>Аппликация:</a:t>
            </a:r>
            <a:endParaRPr lang="ru-RU" sz="2800" dirty="0">
              <a:solidFill>
                <a:srgbClr val="C00000"/>
              </a:solidFill>
              <a:latin typeface="Monotype Corsiva" panose="03010101010201010101" pitchFamily="66" charset="0"/>
            </a:endParaRPr>
          </a:p>
          <a:p>
            <a:r>
              <a:rPr lang="ru-RU" sz="2800" dirty="0">
                <a:solidFill>
                  <a:srgbClr val="C00000"/>
                </a:solidFill>
                <a:latin typeface="Monotype Corsiva" panose="03010101010201010101" pitchFamily="66" charset="0"/>
              </a:rPr>
              <a:t>«Осенний ковёр» (см. Комарова с. 37)</a:t>
            </a:r>
          </a:p>
          <a:p>
            <a:r>
              <a:rPr lang="ru-RU" sz="2800" dirty="0">
                <a:solidFill>
                  <a:srgbClr val="C00000"/>
                </a:solidFill>
                <a:latin typeface="Monotype Corsiva" panose="03010101010201010101" pitchFamily="66" charset="0"/>
              </a:rPr>
              <a:t>«Осеннее дерево»</a:t>
            </a:r>
          </a:p>
          <a:p>
            <a:r>
              <a:rPr lang="ru-RU" sz="2800" b="1" dirty="0">
                <a:solidFill>
                  <a:srgbClr val="C00000"/>
                </a:solidFill>
                <a:latin typeface="Monotype Corsiva" panose="03010101010201010101" pitchFamily="66" charset="0"/>
              </a:rPr>
              <a:t>Лепка:</a:t>
            </a:r>
            <a:endParaRPr lang="ru-RU" sz="2800" dirty="0">
              <a:solidFill>
                <a:srgbClr val="C00000"/>
              </a:solidFill>
              <a:latin typeface="Monotype Corsiva" panose="03010101010201010101" pitchFamily="66" charset="0"/>
            </a:endParaRPr>
          </a:p>
          <a:p>
            <a:r>
              <a:rPr lang="ru-RU" sz="2800" dirty="0">
                <a:solidFill>
                  <a:srgbClr val="C00000"/>
                </a:solidFill>
                <a:latin typeface="Monotype Corsiva" panose="03010101010201010101" pitchFamily="66" charset="0"/>
              </a:rPr>
              <a:t>«Корзина с грибами» (см. Комарова с.34)</a:t>
            </a:r>
          </a:p>
          <a:p>
            <a:r>
              <a:rPr lang="ru-RU" sz="2800" dirty="0">
                <a:solidFill>
                  <a:srgbClr val="C00000"/>
                </a:solidFill>
                <a:latin typeface="Monotype Corsiva" panose="03010101010201010101" pitchFamily="66" charset="0"/>
              </a:rPr>
              <a:t>«Овощи и фрукты»</a:t>
            </a:r>
          </a:p>
          <a:p>
            <a:r>
              <a:rPr lang="ru-RU" sz="2800" b="1" dirty="0">
                <a:solidFill>
                  <a:srgbClr val="C00000"/>
                </a:solidFill>
                <a:latin typeface="Monotype Corsiva" panose="03010101010201010101" pitchFamily="66" charset="0"/>
              </a:rPr>
              <a:t>Конструирование:</a:t>
            </a:r>
            <a:endParaRPr lang="ru-RU" sz="2800" dirty="0">
              <a:solidFill>
                <a:srgbClr val="C00000"/>
              </a:solidFill>
              <a:latin typeface="Monotype Corsiva" panose="03010101010201010101" pitchFamily="66" charset="0"/>
            </a:endParaRPr>
          </a:p>
          <a:p>
            <a:r>
              <a:rPr lang="ru-RU" sz="2800" dirty="0">
                <a:solidFill>
                  <a:srgbClr val="C00000"/>
                </a:solidFill>
                <a:latin typeface="Monotype Corsiva" panose="03010101010201010101" pitchFamily="66" charset="0"/>
              </a:rPr>
              <a:t>Оригами «Лист клёна»</a:t>
            </a:r>
            <a:endParaRPr lang="ru-RU" sz="2800" dirty="0"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806257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E564223E-F069-4CCD-8AFB-2D68D702E6C9}"/>
              </a:ext>
            </a:extLst>
          </p:cNvPr>
          <p:cNvSpPr txBox="1"/>
          <p:nvPr/>
        </p:nvSpPr>
        <p:spPr>
          <a:xfrm>
            <a:off x="251520" y="188640"/>
            <a:ext cx="8496944" cy="61247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ФИЗИЧЕСКАЯ КУЛЬТУРА</a:t>
            </a:r>
          </a:p>
          <a:p>
            <a:endParaRPr lang="ru-RU" sz="2800" dirty="0">
              <a:solidFill>
                <a:srgbClr val="C00000"/>
              </a:solidFill>
              <a:latin typeface="Monotype Corsiva" panose="03010101010201010101" pitchFamily="66" charset="0"/>
            </a:endParaRPr>
          </a:p>
          <a:p>
            <a:pPr marL="285750" indent="-285750">
              <a:buFont typeface="Wingdings" pitchFamily="2" charset="2"/>
              <a:buChar char="Ø"/>
            </a:pPr>
            <a:r>
              <a:rPr lang="ru-RU" sz="2800" u="sng" dirty="0">
                <a:solidFill>
                  <a:srgbClr val="C00000"/>
                </a:solidFill>
                <a:latin typeface="Monotype Corsiva" panose="03010101010201010101" pitchFamily="66" charset="0"/>
              </a:rPr>
              <a:t>Подвижные игры</a:t>
            </a:r>
            <a:r>
              <a:rPr lang="ru-RU" sz="2800" dirty="0">
                <a:solidFill>
                  <a:srgbClr val="C00000"/>
                </a:solidFill>
                <a:latin typeface="Monotype Corsiva" panose="03010101010201010101" pitchFamily="66" charset="0"/>
              </a:rPr>
              <a:t>: «Листики, собирайтесь в круг», «У медведя во бору», «Совушка», «Перелет птиц», «Раз, два, три, названный лист бери», </a:t>
            </a:r>
            <a:r>
              <a:rPr lang="ru-RU" sz="2800" b="1" dirty="0">
                <a:solidFill>
                  <a:srgbClr val="C00000"/>
                </a:solidFill>
                <a:latin typeface="Monotype Corsiva" panose="03010101010201010101" pitchFamily="66" charset="0"/>
              </a:rPr>
              <a:t> </a:t>
            </a:r>
            <a:r>
              <a:rPr lang="ru-RU" sz="2800" dirty="0">
                <a:solidFill>
                  <a:srgbClr val="C00000"/>
                </a:solidFill>
                <a:latin typeface="Monotype Corsiva" panose="03010101010201010101" pitchFamily="66" charset="0"/>
              </a:rPr>
              <a:t>«Поймай листок»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ru-RU" sz="2800" u="sng" dirty="0">
                <a:solidFill>
                  <a:srgbClr val="C00000"/>
                </a:solidFill>
                <a:latin typeface="Monotype Corsiva" panose="03010101010201010101" pitchFamily="66" charset="0"/>
              </a:rPr>
              <a:t>Физкультминутки:</a:t>
            </a:r>
            <a:r>
              <a:rPr lang="ru-RU" sz="2800" dirty="0">
                <a:solidFill>
                  <a:srgbClr val="C00000"/>
                </a:solidFill>
                <a:latin typeface="Monotype Corsiva" panose="03010101010201010101" pitchFamily="66" charset="0"/>
              </a:rPr>
              <a:t> «Мы – осенние листочки», «Ветерок»</a:t>
            </a:r>
          </a:p>
          <a:p>
            <a:endParaRPr lang="ru-RU" sz="2800" dirty="0">
              <a:solidFill>
                <a:srgbClr val="C00000"/>
              </a:solidFill>
              <a:latin typeface="Monotype Corsiva" panose="03010101010201010101" pitchFamily="66" charset="0"/>
            </a:endParaRPr>
          </a:p>
          <a:p>
            <a:pPr algn="ctr"/>
            <a:r>
              <a:rPr lang="ru-RU" sz="28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СЮЖЕТНО-РОЛЕВЫЕ ИГРЫ:</a:t>
            </a:r>
          </a:p>
          <a:p>
            <a:endParaRPr lang="ru-RU" sz="2800" dirty="0">
              <a:solidFill>
                <a:srgbClr val="C00000"/>
              </a:solidFill>
              <a:latin typeface="Monotype Corsiva" panose="03010101010201010101" pitchFamily="66" charset="0"/>
            </a:endParaRPr>
          </a:p>
          <a:p>
            <a:r>
              <a:rPr lang="ru-RU" sz="2800" dirty="0">
                <a:solidFill>
                  <a:srgbClr val="C00000"/>
                </a:solidFill>
                <a:latin typeface="Monotype Corsiva" panose="03010101010201010101" pitchFamily="66" charset="0"/>
              </a:rPr>
              <a:t>«Осенняя ярмарка», «Путешествие в лес», «В овощном магазине»</a:t>
            </a:r>
          </a:p>
          <a:p>
            <a:endParaRPr lang="ru-RU" sz="2800" dirty="0">
              <a:solidFill>
                <a:srgbClr val="C00000"/>
              </a:solidFill>
              <a:latin typeface="Monotype Corsiva" panose="03010101010201010101" pitchFamily="66" charset="0"/>
            </a:endParaRPr>
          </a:p>
          <a:p>
            <a:pPr algn="ctr"/>
            <a:r>
              <a:rPr lang="ru-RU" sz="28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ИКТ: </a:t>
            </a:r>
            <a:endParaRPr lang="ru-RU" sz="28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anose="03010101010201010101" pitchFamily="66" charset="0"/>
            </a:endParaRPr>
          </a:p>
          <a:p>
            <a:r>
              <a:rPr lang="ru-RU" sz="2800" dirty="0">
                <a:solidFill>
                  <a:srgbClr val="C00000"/>
                </a:solidFill>
                <a:latin typeface="Monotype Corsiva" panose="03010101010201010101" pitchFamily="66" charset="0"/>
              </a:rPr>
              <a:t>Создание презентации о ходе проекта</a:t>
            </a:r>
          </a:p>
        </p:txBody>
      </p:sp>
    </p:spTree>
    <p:extLst>
      <p:ext uri="{BB962C8B-B14F-4D97-AF65-F5344CB8AC3E}">
        <p14:creationId xmlns:p14="http://schemas.microsoft.com/office/powerpoint/2010/main" val="267174355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27C0F01B-81E9-4DBE-A683-06744461D671}"/>
              </a:ext>
            </a:extLst>
          </p:cNvPr>
          <p:cNvSpPr txBox="1"/>
          <p:nvPr/>
        </p:nvSpPr>
        <p:spPr>
          <a:xfrm>
            <a:off x="323528" y="188640"/>
            <a:ext cx="8424936" cy="61247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ФЭМП</a:t>
            </a:r>
            <a:endParaRPr lang="ru-RU" sz="28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anose="03010101010201010101" pitchFamily="66" charset="0"/>
            </a:endParaRPr>
          </a:p>
          <a:p>
            <a:pPr marL="285750" lvl="0" indent="-285750">
              <a:buFont typeface="Wingdings" pitchFamily="2" charset="2"/>
              <a:buChar char="Ø"/>
            </a:pPr>
            <a:r>
              <a:rPr lang="ru-RU" sz="2800" dirty="0">
                <a:solidFill>
                  <a:srgbClr val="C00000"/>
                </a:solidFill>
                <a:latin typeface="Monotype Corsiva" panose="03010101010201010101" pitchFamily="66" charset="0"/>
              </a:rPr>
              <a:t>«Загадки осени» </a:t>
            </a:r>
          </a:p>
          <a:p>
            <a:pPr marL="285750" lvl="0" indent="-285750">
              <a:buFont typeface="Wingdings" pitchFamily="2" charset="2"/>
              <a:buChar char="Ø"/>
            </a:pPr>
            <a:r>
              <a:rPr lang="ru-RU" sz="2800" dirty="0">
                <a:solidFill>
                  <a:srgbClr val="C00000"/>
                </a:solidFill>
                <a:latin typeface="Monotype Corsiva" panose="03010101010201010101" pitchFamily="66" charset="0"/>
              </a:rPr>
              <a:t>Игровая ситуация «Поход в лес» (</a:t>
            </a:r>
            <a:r>
              <a:rPr lang="ru-RU" sz="2800" dirty="0" err="1">
                <a:solidFill>
                  <a:srgbClr val="C00000"/>
                </a:solidFill>
                <a:latin typeface="Monotype Corsiva" panose="03010101010201010101" pitchFamily="66" charset="0"/>
              </a:rPr>
              <a:t>Помораева</a:t>
            </a:r>
            <a:r>
              <a:rPr lang="ru-RU" sz="2800" dirty="0">
                <a:solidFill>
                  <a:srgbClr val="C00000"/>
                </a:solidFill>
                <a:latin typeface="Monotype Corsiva" panose="03010101010201010101" pitchFamily="66" charset="0"/>
              </a:rPr>
              <a:t>, </a:t>
            </a:r>
            <a:r>
              <a:rPr lang="ru-RU" sz="2800" dirty="0" err="1">
                <a:solidFill>
                  <a:srgbClr val="C00000"/>
                </a:solidFill>
                <a:latin typeface="Monotype Corsiva" panose="03010101010201010101" pitchFamily="66" charset="0"/>
              </a:rPr>
              <a:t>Позина</a:t>
            </a:r>
            <a:r>
              <a:rPr lang="ru-RU" sz="2800" dirty="0">
                <a:solidFill>
                  <a:srgbClr val="C00000"/>
                </a:solidFill>
                <a:latin typeface="Monotype Corsiva" panose="03010101010201010101" pitchFamily="66" charset="0"/>
              </a:rPr>
              <a:t> с.25) </a:t>
            </a:r>
          </a:p>
          <a:p>
            <a:pPr marL="285750" lvl="0" indent="-285750">
              <a:buFont typeface="Wingdings" pitchFamily="2" charset="2"/>
              <a:buChar char="Ø"/>
            </a:pPr>
            <a:r>
              <a:rPr lang="ru-RU" sz="2800" dirty="0">
                <a:solidFill>
                  <a:srgbClr val="C00000"/>
                </a:solidFill>
                <a:latin typeface="Monotype Corsiva" panose="03010101010201010101" pitchFamily="66" charset="0"/>
              </a:rPr>
              <a:t>Игровое упражнение «Наведем порядок» (</a:t>
            </a:r>
            <a:r>
              <a:rPr lang="ru-RU" sz="2800" dirty="0" err="1">
                <a:solidFill>
                  <a:srgbClr val="C00000"/>
                </a:solidFill>
                <a:latin typeface="Monotype Corsiva" panose="03010101010201010101" pitchFamily="66" charset="0"/>
              </a:rPr>
              <a:t>Помораева</a:t>
            </a:r>
            <a:r>
              <a:rPr lang="ru-RU" sz="2800" dirty="0">
                <a:solidFill>
                  <a:srgbClr val="C00000"/>
                </a:solidFill>
                <a:latin typeface="Monotype Corsiva" panose="03010101010201010101" pitchFamily="66" charset="0"/>
              </a:rPr>
              <a:t>, </a:t>
            </a:r>
            <a:r>
              <a:rPr lang="ru-RU" sz="2800" dirty="0" err="1">
                <a:solidFill>
                  <a:srgbClr val="C00000"/>
                </a:solidFill>
                <a:latin typeface="Monotype Corsiva" panose="03010101010201010101" pitchFamily="66" charset="0"/>
              </a:rPr>
              <a:t>Позина</a:t>
            </a:r>
            <a:r>
              <a:rPr lang="ru-RU" sz="2800" dirty="0">
                <a:solidFill>
                  <a:srgbClr val="C00000"/>
                </a:solidFill>
                <a:latin typeface="Monotype Corsiva" panose="03010101010201010101" pitchFamily="66" charset="0"/>
              </a:rPr>
              <a:t> с.26)</a:t>
            </a:r>
          </a:p>
          <a:p>
            <a:pPr marL="285750" lvl="0" indent="-285750">
              <a:buFont typeface="Wingdings" pitchFamily="2" charset="2"/>
              <a:buChar char="Ø"/>
            </a:pPr>
            <a:r>
              <a:rPr lang="ru-RU" sz="2800" dirty="0">
                <a:solidFill>
                  <a:srgbClr val="C00000"/>
                </a:solidFill>
                <a:latin typeface="Monotype Corsiva" panose="03010101010201010101" pitchFamily="66" charset="0"/>
              </a:rPr>
              <a:t>«Сбор урожая» (</a:t>
            </a:r>
            <a:r>
              <a:rPr lang="ru-RU" sz="2800" dirty="0" err="1">
                <a:solidFill>
                  <a:srgbClr val="C00000"/>
                </a:solidFill>
                <a:latin typeface="Monotype Corsiva" panose="03010101010201010101" pitchFamily="66" charset="0"/>
              </a:rPr>
              <a:t>Помораева</a:t>
            </a:r>
            <a:r>
              <a:rPr lang="ru-RU" sz="2800" dirty="0">
                <a:solidFill>
                  <a:srgbClr val="C00000"/>
                </a:solidFill>
                <a:latin typeface="Monotype Corsiva" panose="03010101010201010101" pitchFamily="66" charset="0"/>
              </a:rPr>
              <a:t>, </a:t>
            </a:r>
            <a:r>
              <a:rPr lang="ru-RU" sz="2800" dirty="0" err="1">
                <a:solidFill>
                  <a:srgbClr val="C00000"/>
                </a:solidFill>
                <a:latin typeface="Monotype Corsiva" panose="03010101010201010101" pitchFamily="66" charset="0"/>
              </a:rPr>
              <a:t>Позина</a:t>
            </a:r>
            <a:r>
              <a:rPr lang="ru-RU" sz="2800" dirty="0">
                <a:solidFill>
                  <a:srgbClr val="C00000"/>
                </a:solidFill>
                <a:latin typeface="Monotype Corsiva" panose="03010101010201010101" pitchFamily="66" charset="0"/>
              </a:rPr>
              <a:t> с.27)</a:t>
            </a:r>
          </a:p>
          <a:p>
            <a:pPr marL="285750" lvl="0" indent="-285750">
              <a:buFont typeface="Wingdings" pitchFamily="2" charset="2"/>
              <a:buChar char="Ø"/>
            </a:pPr>
            <a:endParaRPr lang="ru-RU" sz="2800" dirty="0">
              <a:solidFill>
                <a:srgbClr val="C00000"/>
              </a:solidFill>
              <a:latin typeface="Monotype Corsiva" panose="03010101010201010101" pitchFamily="66" charset="0"/>
            </a:endParaRPr>
          </a:p>
          <a:p>
            <a:pPr algn="ctr"/>
            <a:r>
              <a:rPr lang="ru-RU" sz="28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Дидактические игры:</a:t>
            </a:r>
          </a:p>
          <a:p>
            <a:pPr algn="ctr"/>
            <a:r>
              <a:rPr lang="ru-RU" sz="2800" b="1" dirty="0">
                <a:solidFill>
                  <a:srgbClr val="C00000"/>
                </a:solidFill>
                <a:latin typeface="Monotype Corsiva" panose="03010101010201010101" pitchFamily="66" charset="0"/>
              </a:rPr>
              <a:t> </a:t>
            </a:r>
            <a:r>
              <a:rPr lang="ru-RU" sz="2800" dirty="0">
                <a:solidFill>
                  <a:srgbClr val="C00000"/>
                </a:solidFill>
                <a:latin typeface="Monotype Corsiva" panose="03010101010201010101" pitchFamily="66" charset="0"/>
              </a:rPr>
              <a:t> </a:t>
            </a:r>
          </a:p>
          <a:p>
            <a:r>
              <a:rPr lang="ru-RU" sz="2800" dirty="0">
                <a:solidFill>
                  <a:srgbClr val="C00000"/>
                </a:solidFill>
                <a:latin typeface="Monotype Corsiva" panose="03010101010201010101" pitchFamily="66" charset="0"/>
              </a:rPr>
              <a:t>«Посчитай листочки», «Собери листочек» (из геометрических фигур), «Собираемся в поход», «Разноцветные листья», упражнение «Поможем шоферу привезти овощи и фрукты на плодоовощную базу», «Фруктовый пирог» (деление на части)</a:t>
            </a:r>
          </a:p>
        </p:txBody>
      </p:sp>
    </p:spTree>
    <p:extLst>
      <p:ext uri="{BB962C8B-B14F-4D97-AF65-F5344CB8AC3E}">
        <p14:creationId xmlns:p14="http://schemas.microsoft.com/office/powerpoint/2010/main" val="363123145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B46F7270-BC96-4C82-9238-73643E8F3620}"/>
              </a:ext>
            </a:extLst>
          </p:cNvPr>
          <p:cNvSpPr txBox="1"/>
          <p:nvPr/>
        </p:nvSpPr>
        <p:spPr>
          <a:xfrm>
            <a:off x="395536" y="22238"/>
            <a:ext cx="8424936" cy="747897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ФКЦМ</a:t>
            </a:r>
          </a:p>
          <a:p>
            <a:pPr algn="ctr"/>
            <a:endParaRPr lang="ru-RU" sz="32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anose="03010101010201010101" pitchFamily="66" charset="0"/>
            </a:endParaRPr>
          </a:p>
          <a:p>
            <a:pPr marL="285750" lvl="0" indent="-285750">
              <a:buFont typeface="Wingdings" pitchFamily="2" charset="2"/>
              <a:buChar char="Ø"/>
            </a:pPr>
            <a:r>
              <a:rPr lang="ru-RU" sz="3200" dirty="0">
                <a:solidFill>
                  <a:srgbClr val="C00000"/>
                </a:solidFill>
                <a:latin typeface="Monotype Corsiva" panose="03010101010201010101" pitchFamily="66" charset="0"/>
              </a:rPr>
              <a:t>«Краски осени» (обобщённое представление об осени, как времени года; характерные признаки осени, изменения в жизни животных, птиц и растений)</a:t>
            </a:r>
          </a:p>
          <a:p>
            <a:pPr marL="285750" lvl="0" indent="-285750">
              <a:buFont typeface="Wingdings" pitchFamily="2" charset="2"/>
              <a:buChar char="Ø"/>
            </a:pPr>
            <a:r>
              <a:rPr lang="ru-RU" sz="3200" dirty="0">
                <a:solidFill>
                  <a:srgbClr val="C00000"/>
                </a:solidFill>
                <a:latin typeface="Monotype Corsiva" panose="03010101010201010101" pitchFamily="66" charset="0"/>
              </a:rPr>
              <a:t>«Труд людей осенью» </a:t>
            </a:r>
          </a:p>
          <a:p>
            <a:endParaRPr lang="ru-RU" sz="3200" b="1" dirty="0">
              <a:solidFill>
                <a:srgbClr val="C00000"/>
              </a:solidFill>
              <a:latin typeface="Monotype Corsiva" panose="03010101010201010101" pitchFamily="66" charset="0"/>
            </a:endParaRPr>
          </a:p>
          <a:p>
            <a:r>
              <a:rPr lang="ru-RU" sz="3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Беседы:</a:t>
            </a:r>
            <a:r>
              <a:rPr lang="ru-RU" sz="32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 </a:t>
            </a:r>
          </a:p>
          <a:p>
            <a:endParaRPr lang="ru-RU" sz="3200" dirty="0">
              <a:solidFill>
                <a:srgbClr val="C00000"/>
              </a:solidFill>
              <a:latin typeface="Monotype Corsiva" panose="03010101010201010101" pitchFamily="66" charset="0"/>
            </a:endParaRPr>
          </a:p>
          <a:p>
            <a:pPr marL="285750" indent="-285750">
              <a:buFont typeface="Wingdings" pitchFamily="2" charset="2"/>
              <a:buChar char="Ø"/>
            </a:pPr>
            <a:r>
              <a:rPr lang="ru-RU" sz="3200" dirty="0">
                <a:solidFill>
                  <a:srgbClr val="C00000"/>
                </a:solidFill>
                <a:latin typeface="Monotype Corsiva" panose="03010101010201010101" pitchFamily="66" charset="0"/>
              </a:rPr>
              <a:t>«Подарки осени» 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ru-RU" sz="3200" dirty="0">
                <a:solidFill>
                  <a:srgbClr val="C00000"/>
                </a:solidFill>
                <a:latin typeface="Monotype Corsiva" panose="03010101010201010101" pitchFamily="66" charset="0"/>
              </a:rPr>
              <a:t>«Почему деревья сбрасывают листья?»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ru-RU" sz="3200" dirty="0">
                <a:solidFill>
                  <a:srgbClr val="C00000"/>
                </a:solidFill>
                <a:latin typeface="Monotype Corsiva" panose="03010101010201010101" pitchFamily="66" charset="0"/>
              </a:rPr>
              <a:t>«Зачем собирают урожай и пересаживают растения?»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ru-RU" sz="3200" dirty="0">
                <a:solidFill>
                  <a:srgbClr val="C00000"/>
                </a:solidFill>
                <a:latin typeface="Monotype Corsiva" panose="03010101010201010101" pitchFamily="66" charset="0"/>
              </a:rPr>
              <a:t>«Чем отличается ель от других деревьев осенью?»</a:t>
            </a:r>
          </a:p>
        </p:txBody>
      </p:sp>
    </p:spTree>
    <p:extLst>
      <p:ext uri="{BB962C8B-B14F-4D97-AF65-F5344CB8AC3E}">
        <p14:creationId xmlns:p14="http://schemas.microsoft.com/office/powerpoint/2010/main" val="102794244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1B827D89-5D5E-401D-8170-4C34FFDA214C}"/>
              </a:ext>
            </a:extLst>
          </p:cNvPr>
          <p:cNvSpPr txBox="1"/>
          <p:nvPr/>
        </p:nvSpPr>
        <p:spPr>
          <a:xfrm>
            <a:off x="323528" y="404664"/>
            <a:ext cx="8640960" cy="63094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ru-RU" b="1" dirty="0">
              <a:solidFill>
                <a:srgbClr val="C00000"/>
              </a:solidFill>
              <a:latin typeface="Monotype Corsiva" panose="03010101010201010101" pitchFamily="66" charset="0"/>
            </a:endParaRPr>
          </a:p>
          <a:p>
            <a:pPr algn="ctr"/>
            <a:r>
              <a:rPr lang="ru-RU" sz="2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РАЗВИТИЕ РЕЧИ</a:t>
            </a:r>
            <a:endParaRPr lang="ru-RU" sz="22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anose="03010101010201010101" pitchFamily="66" charset="0"/>
            </a:endParaRPr>
          </a:p>
          <a:p>
            <a:pPr marL="285750" lvl="0" indent="-285750">
              <a:buFont typeface="Wingdings" pitchFamily="2" charset="2"/>
              <a:buChar char="Ø"/>
            </a:pPr>
            <a:r>
              <a:rPr lang="ru-RU" dirty="0">
                <a:solidFill>
                  <a:srgbClr val="C00000"/>
                </a:solidFill>
                <a:latin typeface="Monotype Corsiva" panose="03010101010201010101" pitchFamily="66" charset="0"/>
              </a:rPr>
              <a:t>Составление описательного рассказа по картине И. Левитана «Золотая осень»</a:t>
            </a:r>
          </a:p>
          <a:p>
            <a:pPr marL="285750" lvl="0" indent="-285750">
              <a:buFont typeface="Wingdings" pitchFamily="2" charset="2"/>
              <a:buChar char="Ø"/>
            </a:pPr>
            <a:r>
              <a:rPr lang="ru-RU" dirty="0">
                <a:solidFill>
                  <a:srgbClr val="C00000"/>
                </a:solidFill>
                <a:latin typeface="Monotype Corsiva" panose="03010101010201010101" pitchFamily="66" charset="0"/>
              </a:rPr>
              <a:t>Заучивание стихотворения А. Фета «Ласточки пропали…»  (</a:t>
            </a:r>
            <a:r>
              <a:rPr lang="ru-RU" dirty="0" err="1">
                <a:solidFill>
                  <a:srgbClr val="C00000"/>
                </a:solidFill>
                <a:latin typeface="Monotype Corsiva" panose="03010101010201010101" pitchFamily="66" charset="0"/>
              </a:rPr>
              <a:t>Гербова</a:t>
            </a:r>
            <a:r>
              <a:rPr lang="ru-RU" dirty="0">
                <a:solidFill>
                  <a:srgbClr val="C00000"/>
                </a:solidFill>
                <a:latin typeface="Monotype Corsiva" panose="03010101010201010101" pitchFamily="66" charset="0"/>
              </a:rPr>
              <a:t> с.27) </a:t>
            </a:r>
          </a:p>
          <a:p>
            <a:pPr marL="285750" lvl="0" indent="-285750">
              <a:buFont typeface="Wingdings" pitchFamily="2" charset="2"/>
              <a:buChar char="Ø"/>
            </a:pPr>
            <a:r>
              <a:rPr lang="ru-RU" dirty="0">
                <a:solidFill>
                  <a:srgbClr val="C00000"/>
                </a:solidFill>
                <a:latin typeface="Monotype Corsiva" panose="03010101010201010101" pitchFamily="66" charset="0"/>
              </a:rPr>
              <a:t>Обучение грамоте: составление звукобуквенных схем к словам ОСЕНЬ и ДОЖДЬ</a:t>
            </a:r>
          </a:p>
          <a:p>
            <a:pPr algn="ctr"/>
            <a:endParaRPr lang="ru-RU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anose="03010101010201010101" pitchFamily="66" charset="0"/>
            </a:endParaRPr>
          </a:p>
          <a:p>
            <a:pPr algn="ctr"/>
            <a:r>
              <a:rPr lang="ru-RU" sz="2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ЧТЕНИЕ ХУДОЖЕСТВЕННОЙ ЛИТЕРАТУРЫ</a:t>
            </a:r>
            <a:endParaRPr lang="ru-RU" sz="22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anose="03010101010201010101" pitchFamily="66" charset="0"/>
            </a:endParaRPr>
          </a:p>
          <a:p>
            <a:pPr marL="285750" lvl="0" indent="-285750">
              <a:buFont typeface="Wingdings" pitchFamily="2" charset="2"/>
              <a:buChar char="Ø"/>
            </a:pPr>
            <a:r>
              <a:rPr lang="ru-RU" dirty="0">
                <a:solidFill>
                  <a:srgbClr val="C00000"/>
                </a:solidFill>
                <a:latin typeface="Monotype Corsiva" panose="03010101010201010101" pitchFamily="66" charset="0"/>
              </a:rPr>
              <a:t>К. Бальмонта «Сентябрь»</a:t>
            </a:r>
          </a:p>
          <a:p>
            <a:pPr marL="285750" lvl="0" indent="-285750">
              <a:buFont typeface="Wingdings" pitchFamily="2" charset="2"/>
              <a:buChar char="Ø"/>
            </a:pPr>
            <a:r>
              <a:rPr lang="ru-RU" dirty="0">
                <a:solidFill>
                  <a:srgbClr val="C00000"/>
                </a:solidFill>
                <a:latin typeface="Monotype Corsiva" panose="03010101010201010101" pitchFamily="66" charset="0"/>
              </a:rPr>
              <a:t>В. Даль «Война грибов с ягодами»</a:t>
            </a:r>
          </a:p>
          <a:p>
            <a:pPr marL="285750" lvl="0" indent="-285750">
              <a:buFont typeface="Wingdings" pitchFamily="2" charset="2"/>
              <a:buChar char="Ø"/>
            </a:pPr>
            <a:r>
              <a:rPr lang="ru-RU" dirty="0">
                <a:solidFill>
                  <a:srgbClr val="C00000"/>
                </a:solidFill>
                <a:latin typeface="Monotype Corsiva" panose="03010101010201010101" pitchFamily="66" charset="0"/>
              </a:rPr>
              <a:t>М. Пришвин «Грибной лес», «Этажи леса»</a:t>
            </a:r>
          </a:p>
          <a:p>
            <a:pPr marL="285750" lvl="0" indent="-285750">
              <a:buFont typeface="Wingdings" pitchFamily="2" charset="2"/>
              <a:buChar char="Ø"/>
            </a:pPr>
            <a:r>
              <a:rPr lang="ru-RU" dirty="0" err="1">
                <a:solidFill>
                  <a:srgbClr val="C00000"/>
                </a:solidFill>
                <a:latin typeface="Monotype Corsiva" panose="03010101010201010101" pitchFamily="66" charset="0"/>
              </a:rPr>
              <a:t>В.Г.Сутеев</a:t>
            </a:r>
            <a:r>
              <a:rPr lang="ru-RU" dirty="0">
                <a:solidFill>
                  <a:srgbClr val="C00000"/>
                </a:solidFill>
                <a:latin typeface="Monotype Corsiva" panose="03010101010201010101" pitchFamily="66" charset="0"/>
              </a:rPr>
              <a:t> «Под грибом»</a:t>
            </a:r>
          </a:p>
          <a:p>
            <a:pPr marL="285750" lvl="0" indent="-285750">
              <a:buFont typeface="Wingdings" pitchFamily="2" charset="2"/>
              <a:buChar char="Ø"/>
            </a:pPr>
            <a:r>
              <a:rPr lang="ru-RU" dirty="0">
                <a:solidFill>
                  <a:srgbClr val="C00000"/>
                </a:solidFill>
                <a:latin typeface="Monotype Corsiva" panose="03010101010201010101" pitchFamily="66" charset="0"/>
              </a:rPr>
              <a:t>Т. </a:t>
            </a:r>
            <a:r>
              <a:rPr lang="ru-RU" dirty="0" err="1">
                <a:solidFill>
                  <a:srgbClr val="C00000"/>
                </a:solidFill>
                <a:latin typeface="Monotype Corsiva" panose="03010101010201010101" pitchFamily="66" charset="0"/>
              </a:rPr>
              <a:t>Домаренок</a:t>
            </a:r>
            <a:r>
              <a:rPr lang="ru-RU" dirty="0">
                <a:solidFill>
                  <a:srgbClr val="C00000"/>
                </a:solidFill>
                <a:latin typeface="Monotype Corsiva" panose="03010101010201010101" pitchFamily="66" charset="0"/>
              </a:rPr>
              <a:t> «Осень»</a:t>
            </a:r>
          </a:p>
          <a:p>
            <a:pPr marL="285750" lvl="0" indent="-285750">
              <a:buFont typeface="Wingdings" pitchFamily="2" charset="2"/>
              <a:buChar char="Ø"/>
            </a:pPr>
            <a:r>
              <a:rPr lang="ru-RU" dirty="0">
                <a:solidFill>
                  <a:srgbClr val="C00000"/>
                </a:solidFill>
                <a:latin typeface="Monotype Corsiva" panose="03010101010201010101" pitchFamily="66" charset="0"/>
              </a:rPr>
              <a:t>И. Соколов-Микитов «</a:t>
            </a:r>
            <a:r>
              <a:rPr lang="ru-RU" dirty="0" err="1">
                <a:solidFill>
                  <a:srgbClr val="C00000"/>
                </a:solidFill>
                <a:latin typeface="Monotype Corsiva" panose="03010101010201010101" pitchFamily="66" charset="0"/>
              </a:rPr>
              <a:t>Листопадничек</a:t>
            </a:r>
            <a:r>
              <a:rPr lang="ru-RU" dirty="0">
                <a:solidFill>
                  <a:srgbClr val="C00000"/>
                </a:solidFill>
                <a:latin typeface="Monotype Corsiva" panose="03010101010201010101" pitchFamily="66" charset="0"/>
              </a:rPr>
              <a:t>»</a:t>
            </a:r>
          </a:p>
          <a:p>
            <a:pPr marL="285750" lvl="0" indent="-285750">
              <a:buFont typeface="Wingdings" pitchFamily="2" charset="2"/>
              <a:buChar char="Ø"/>
            </a:pPr>
            <a:r>
              <a:rPr lang="ru-RU" dirty="0">
                <a:solidFill>
                  <a:srgbClr val="C00000"/>
                </a:solidFill>
                <a:latin typeface="Monotype Corsiva" panose="03010101010201010101" pitchFamily="66" charset="0"/>
              </a:rPr>
              <a:t>Н. М. </a:t>
            </a:r>
            <a:r>
              <a:rPr lang="ru-RU" dirty="0" err="1">
                <a:solidFill>
                  <a:srgbClr val="C00000"/>
                </a:solidFill>
                <a:latin typeface="Monotype Corsiva" panose="03010101010201010101" pitchFamily="66" charset="0"/>
              </a:rPr>
              <a:t>Грибачев</a:t>
            </a:r>
            <a:r>
              <a:rPr lang="ru-RU" dirty="0">
                <a:solidFill>
                  <a:srgbClr val="C00000"/>
                </a:solidFill>
                <a:latin typeface="Monotype Corsiva" panose="03010101010201010101" pitchFamily="66" charset="0"/>
              </a:rPr>
              <a:t> "Рыжие листья"</a:t>
            </a:r>
          </a:p>
          <a:p>
            <a:pPr marL="285750" lvl="0" indent="-285750">
              <a:buFont typeface="Wingdings" pitchFamily="2" charset="2"/>
              <a:buChar char="Ø"/>
            </a:pPr>
            <a:r>
              <a:rPr lang="ru-RU" dirty="0">
                <a:solidFill>
                  <a:srgbClr val="C00000"/>
                </a:solidFill>
                <a:latin typeface="Monotype Corsiva" panose="03010101010201010101" pitchFamily="66" charset="0"/>
              </a:rPr>
              <a:t>Русская народная сказка "Мужик и медведь"</a:t>
            </a:r>
          </a:p>
          <a:p>
            <a:pPr marL="285750" lvl="0" indent="-285750">
              <a:buFont typeface="Wingdings" pitchFamily="2" charset="2"/>
              <a:buChar char="Ø"/>
            </a:pPr>
            <a:r>
              <a:rPr lang="ru-RU" dirty="0">
                <a:solidFill>
                  <a:srgbClr val="C00000"/>
                </a:solidFill>
                <a:latin typeface="Monotype Corsiva" panose="03010101010201010101" pitchFamily="66" charset="0"/>
              </a:rPr>
              <a:t>Виталий Бианки "Осень" (из сказки-рассказа "Синичкин календарь")</a:t>
            </a:r>
          </a:p>
          <a:p>
            <a:pPr marL="285750" lvl="0" indent="-285750">
              <a:buFont typeface="Wingdings" pitchFamily="2" charset="2"/>
              <a:buChar char="Ø"/>
            </a:pPr>
            <a:r>
              <a:rPr lang="ru-RU" dirty="0">
                <a:solidFill>
                  <a:srgbClr val="C00000"/>
                </a:solidFill>
                <a:latin typeface="Monotype Corsiva" panose="03010101010201010101" pitchFamily="66" charset="0"/>
              </a:rPr>
              <a:t>Т. </a:t>
            </a:r>
            <a:r>
              <a:rPr lang="ru-RU" dirty="0" err="1">
                <a:solidFill>
                  <a:srgbClr val="C00000"/>
                </a:solidFill>
                <a:latin typeface="Monotype Corsiva" panose="03010101010201010101" pitchFamily="66" charset="0"/>
              </a:rPr>
              <a:t>Домаренок</a:t>
            </a:r>
            <a:r>
              <a:rPr lang="ru-RU" dirty="0">
                <a:solidFill>
                  <a:srgbClr val="C00000"/>
                </a:solidFill>
                <a:latin typeface="Monotype Corsiva" panose="03010101010201010101" pitchFamily="66" charset="0"/>
              </a:rPr>
              <a:t> «Усталый дождик»</a:t>
            </a:r>
          </a:p>
          <a:p>
            <a:pPr marL="285750" lvl="0" indent="-285750">
              <a:buFont typeface="Wingdings" pitchFamily="2" charset="2"/>
              <a:buChar char="Ø"/>
            </a:pPr>
            <a:r>
              <a:rPr lang="ru-RU" dirty="0">
                <a:solidFill>
                  <a:srgbClr val="C00000"/>
                </a:solidFill>
                <a:latin typeface="Monotype Corsiva" panose="03010101010201010101" pitchFamily="66" charset="0"/>
              </a:rPr>
              <a:t>М. Пришвин «Осенние листики»</a:t>
            </a:r>
          </a:p>
          <a:p>
            <a:pPr marL="285750" lvl="0" indent="-285750">
              <a:buFont typeface="Wingdings" pitchFamily="2" charset="2"/>
              <a:buChar char="Ø"/>
            </a:pPr>
            <a:r>
              <a:rPr lang="ru-RU" dirty="0">
                <a:solidFill>
                  <a:srgbClr val="C00000"/>
                </a:solidFill>
                <a:latin typeface="Monotype Corsiva" panose="03010101010201010101" pitchFamily="66" charset="0"/>
              </a:rPr>
              <a:t>А. Пушкин «Унылая пора.», «Уж небо осенью дышало.»</a:t>
            </a:r>
          </a:p>
          <a:p>
            <a:pPr marL="285750" lvl="0" indent="-285750">
              <a:buFont typeface="Wingdings" pitchFamily="2" charset="2"/>
              <a:buChar char="Ø"/>
            </a:pPr>
            <a:r>
              <a:rPr lang="ru-RU" dirty="0">
                <a:solidFill>
                  <a:srgbClr val="C00000"/>
                </a:solidFill>
                <a:latin typeface="Monotype Corsiva" panose="03010101010201010101" pitchFamily="66" charset="0"/>
              </a:rPr>
              <a:t>И. А. Бунин «Лес, точно терем расписной…»</a:t>
            </a:r>
          </a:p>
          <a:p>
            <a:pPr marL="285750" lvl="0" indent="-285750">
              <a:buFont typeface="Wingdings" pitchFamily="2" charset="2"/>
              <a:buChar char="Ø"/>
            </a:pPr>
            <a:r>
              <a:rPr lang="ru-RU" dirty="0">
                <a:solidFill>
                  <a:srgbClr val="C00000"/>
                </a:solidFill>
                <a:latin typeface="Monotype Corsiva" panose="03010101010201010101" pitchFamily="66" charset="0"/>
              </a:rPr>
              <a:t>А. Майков «Осенние листья»;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ru-RU" dirty="0">
                <a:solidFill>
                  <a:srgbClr val="C00000"/>
                </a:solidFill>
                <a:latin typeface="Monotype Corsiva" panose="03010101010201010101" pitchFamily="66" charset="0"/>
              </a:rPr>
              <a:t>Загадки, пословицы, поговорки</a:t>
            </a:r>
            <a:endParaRPr lang="ru-RU" dirty="0"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36205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173</TotalTime>
  <Words>1717</Words>
  <Application>Microsoft Office PowerPoint</Application>
  <PresentationFormat>Экран (4:3)</PresentationFormat>
  <Paragraphs>198</Paragraphs>
  <Slides>32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32</vt:i4>
      </vt:variant>
    </vt:vector>
  </HeadingPairs>
  <TitlesOfParts>
    <vt:vector size="38" baseType="lpstr">
      <vt:lpstr>Arial</vt:lpstr>
      <vt:lpstr>Calibri</vt:lpstr>
      <vt:lpstr>Monotype Corsiva</vt:lpstr>
      <vt:lpstr>Times New Roman</vt:lpstr>
      <vt:lpstr>Wingdings</vt:lpstr>
      <vt:lpstr>Тема Office</vt:lpstr>
      <vt:lpstr>Экологический   проект  «Что нам осень принесла»  для детей подготовительной группы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Токарева Людмила Владимировна</dc:creator>
  <cp:lastModifiedBy>User</cp:lastModifiedBy>
  <cp:revision>19</cp:revision>
  <dcterms:created xsi:type="dcterms:W3CDTF">2020-09-06T14:08:20Z</dcterms:created>
  <dcterms:modified xsi:type="dcterms:W3CDTF">2022-03-24T07:54:42Z</dcterms:modified>
</cp:coreProperties>
</file>