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1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47528" y="2204864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Наташа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672" y="1628800"/>
            <a:ext cx="6264696" cy="503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93597" y="86704"/>
            <a:ext cx="27560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Food</a:t>
            </a: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114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336" y="4869160"/>
            <a:ext cx="12072664" cy="114300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chemeClr val="tx1"/>
                </a:solidFill>
                <a:latin typeface="Georgia"/>
              </a:rPr>
              <a:t>strawberry  |ˈ</a:t>
            </a:r>
            <a:r>
              <a:rPr lang="en-US" sz="6000" dirty="0" err="1">
                <a:solidFill>
                  <a:schemeClr val="tx1"/>
                </a:solidFill>
                <a:latin typeface="Georgia"/>
              </a:rPr>
              <a:t>strɔːberi</a:t>
            </a:r>
            <a:r>
              <a:rPr lang="en-US" sz="6000" dirty="0">
                <a:solidFill>
                  <a:schemeClr val="tx1"/>
                </a:solidFill>
                <a:latin typeface="Georgia"/>
              </a:rPr>
              <a:t>| </a:t>
            </a:r>
            <a:r>
              <a:rPr lang="ru-RU" sz="6000" dirty="0">
                <a:solidFill>
                  <a:srgbClr val="FF0000"/>
                </a:solidFill>
                <a:latin typeface="Georgia"/>
              </a:rPr>
              <a:t>клубника</a:t>
            </a:r>
            <a:r>
              <a:rPr lang="en-US" sz="6000" dirty="0">
                <a:solidFill>
                  <a:schemeClr val="tx1"/>
                </a:solidFill>
                <a:latin typeface="Georgia"/>
              </a:rPr>
              <a:t/>
            </a:r>
            <a:br>
              <a:rPr lang="en-US" sz="6000" dirty="0">
                <a:solidFill>
                  <a:schemeClr val="tx1"/>
                </a:solidFill>
                <a:latin typeface="Georgia"/>
              </a:rPr>
            </a:br>
            <a:r>
              <a:rPr lang="en-US" sz="6000" dirty="0">
                <a:solidFill>
                  <a:schemeClr val="tx1"/>
                </a:solidFill>
                <a:latin typeface="Georgia"/>
              </a:rPr>
              <a:t>garlic    |ˈ</a:t>
            </a:r>
            <a:r>
              <a:rPr lang="en-US" sz="6000" dirty="0" err="1">
                <a:solidFill>
                  <a:schemeClr val="tx1"/>
                </a:solidFill>
                <a:latin typeface="Georgia"/>
              </a:rPr>
              <a:t>ɡɑːrlɪk</a:t>
            </a:r>
            <a:r>
              <a:rPr lang="en-US" sz="6000" dirty="0">
                <a:solidFill>
                  <a:schemeClr val="tx1"/>
                </a:solidFill>
                <a:latin typeface="Georgia"/>
              </a:rPr>
              <a:t>|  </a:t>
            </a:r>
            <a:r>
              <a:rPr lang="ru-RU" sz="6000" dirty="0">
                <a:solidFill>
                  <a:srgbClr val="FF0000"/>
                </a:solidFill>
                <a:latin typeface="Georgia"/>
              </a:rPr>
              <a:t>чеснок</a:t>
            </a:r>
            <a:r>
              <a:rPr lang="ru-RU" sz="6000" dirty="0">
                <a:solidFill>
                  <a:schemeClr val="tx1"/>
                </a:solidFill>
                <a:latin typeface="Georgia"/>
              </a:rPr>
              <a:t/>
            </a:r>
            <a:br>
              <a:rPr lang="ru-RU" sz="6000" dirty="0">
                <a:solidFill>
                  <a:schemeClr val="tx1"/>
                </a:solidFill>
                <a:latin typeface="Georgia"/>
              </a:rPr>
            </a:br>
            <a:r>
              <a:rPr lang="en-US" sz="6000" dirty="0" smtClean="0">
                <a:solidFill>
                  <a:schemeClr val="tx1"/>
                </a:solidFill>
                <a:latin typeface="Georgia"/>
              </a:rPr>
              <a:t>watermelon </a:t>
            </a:r>
            <a:r>
              <a:rPr lang="en-US" sz="6000" dirty="0">
                <a:solidFill>
                  <a:schemeClr val="tx1"/>
                </a:solidFill>
                <a:latin typeface="Georgia"/>
              </a:rPr>
              <a:t>|ˈ</a:t>
            </a:r>
            <a:r>
              <a:rPr lang="en-US" sz="6000" dirty="0" err="1">
                <a:solidFill>
                  <a:schemeClr val="tx1"/>
                </a:solidFill>
                <a:latin typeface="Georgia"/>
              </a:rPr>
              <a:t>wɔːtərmelən</a:t>
            </a:r>
            <a:r>
              <a:rPr lang="en-US" sz="6000" dirty="0">
                <a:solidFill>
                  <a:schemeClr val="tx1"/>
                </a:solidFill>
                <a:latin typeface="Georgia"/>
              </a:rPr>
              <a:t>|</a:t>
            </a:r>
            <a:r>
              <a:rPr lang="ru-RU" sz="6000" dirty="0">
                <a:solidFill>
                  <a:srgbClr val="FF0000"/>
                </a:solidFill>
                <a:latin typeface="Georgia"/>
              </a:rPr>
              <a:t>арбуз</a:t>
            </a:r>
            <a:r>
              <a:rPr lang="ru-RU" sz="6000" dirty="0">
                <a:solidFill>
                  <a:schemeClr val="tx1"/>
                </a:solidFill>
                <a:latin typeface="Georgia"/>
              </a:rPr>
              <a:t/>
            </a:r>
            <a:br>
              <a:rPr lang="ru-RU" sz="6000" dirty="0">
                <a:solidFill>
                  <a:schemeClr val="tx1"/>
                </a:solidFill>
                <a:latin typeface="Georgia"/>
              </a:rPr>
            </a:br>
            <a:r>
              <a:rPr lang="en-US" sz="6000" dirty="0">
                <a:solidFill>
                  <a:schemeClr val="tx1"/>
                </a:solidFill>
                <a:latin typeface="Georgia"/>
              </a:rPr>
              <a:t>grape    |ˈ</a:t>
            </a:r>
            <a:r>
              <a:rPr lang="en-US" sz="6000" dirty="0" err="1">
                <a:solidFill>
                  <a:schemeClr val="tx1"/>
                </a:solidFill>
                <a:latin typeface="Georgia"/>
              </a:rPr>
              <a:t>ɡreɪp</a:t>
            </a:r>
            <a:r>
              <a:rPr lang="en-US" sz="6000" dirty="0">
                <a:solidFill>
                  <a:schemeClr val="tx1"/>
                </a:solidFill>
                <a:latin typeface="Georgia"/>
              </a:rPr>
              <a:t>|   </a:t>
            </a:r>
            <a:r>
              <a:rPr lang="ru-RU" sz="6000" dirty="0">
                <a:solidFill>
                  <a:srgbClr val="FF0000"/>
                </a:solidFill>
                <a:latin typeface="Georgia"/>
              </a:rPr>
              <a:t>виноград</a:t>
            </a:r>
            <a:r>
              <a:rPr lang="ru-RU" sz="6000" dirty="0">
                <a:solidFill>
                  <a:schemeClr val="tx1"/>
                </a:solidFill>
                <a:latin typeface="Georgia"/>
              </a:rPr>
              <a:t/>
            </a:r>
            <a:br>
              <a:rPr lang="ru-RU" sz="6000" dirty="0">
                <a:solidFill>
                  <a:schemeClr val="tx1"/>
                </a:solidFill>
                <a:latin typeface="Georgia"/>
              </a:rPr>
            </a:br>
            <a:r>
              <a:rPr lang="en-US" sz="6000" dirty="0">
                <a:solidFill>
                  <a:schemeClr val="tx1"/>
                </a:solidFill>
                <a:latin typeface="Georgia"/>
              </a:rPr>
              <a:t>tomato |</a:t>
            </a:r>
            <a:r>
              <a:rPr lang="en-US" sz="6000" dirty="0" err="1">
                <a:solidFill>
                  <a:schemeClr val="tx1"/>
                </a:solidFill>
                <a:latin typeface="Georgia"/>
              </a:rPr>
              <a:t>təˈmɑːtəʊ</a:t>
            </a:r>
            <a:r>
              <a:rPr lang="en-US" sz="6000" dirty="0">
                <a:solidFill>
                  <a:schemeClr val="tx1"/>
                </a:solidFill>
                <a:latin typeface="Georgia"/>
              </a:rPr>
              <a:t>| </a:t>
            </a:r>
            <a:r>
              <a:rPr lang="ru-RU" sz="6000" dirty="0">
                <a:solidFill>
                  <a:srgbClr val="FF0000"/>
                </a:solidFill>
                <a:latin typeface="Georgia"/>
              </a:rPr>
              <a:t>помидор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753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360" y="5301208"/>
            <a:ext cx="11856640" cy="1143000"/>
          </a:xfrm>
        </p:spPr>
        <p:txBody>
          <a:bodyPr>
            <a:noAutofit/>
          </a:bodyPr>
          <a:lstStyle/>
          <a:p>
            <a:r>
              <a:rPr lang="en-US" sz="7200" b="1" dirty="0"/>
              <a:t>pineapple</a:t>
            </a:r>
            <a:r>
              <a:rPr lang="en-US" sz="7200" dirty="0"/>
              <a:t>  </a:t>
            </a:r>
            <a:r>
              <a:rPr lang="en-US" sz="7200" dirty="0">
                <a:solidFill>
                  <a:schemeClr val="tx1"/>
                </a:solidFill>
              </a:rPr>
              <a:t>|ˈ</a:t>
            </a:r>
            <a:r>
              <a:rPr lang="en-US" sz="7200" dirty="0" err="1">
                <a:solidFill>
                  <a:schemeClr val="tx1"/>
                </a:solidFill>
              </a:rPr>
              <a:t>paɪnæpl</a:t>
            </a:r>
            <a:r>
              <a:rPr lang="en-US" sz="7200" dirty="0">
                <a:solidFill>
                  <a:schemeClr val="tx1"/>
                </a:solidFill>
              </a:rPr>
              <a:t>| </a:t>
            </a:r>
            <a:r>
              <a:rPr lang="ru-RU" sz="7200" dirty="0">
                <a:solidFill>
                  <a:srgbClr val="FF0000"/>
                </a:solidFill>
              </a:rPr>
              <a:t>ананас</a:t>
            </a:r>
            <a:r>
              <a:rPr lang="en-US" sz="7200" dirty="0">
                <a:solidFill>
                  <a:srgbClr val="FF0000"/>
                </a:solidFill>
              </a:rPr>
              <a:t> </a:t>
            </a:r>
            <a:r>
              <a:rPr lang="ru-RU" sz="7200" dirty="0">
                <a:solidFill>
                  <a:srgbClr val="FF0000"/>
                </a:solidFill>
              </a:rPr>
              <a:t/>
            </a:r>
            <a:br>
              <a:rPr lang="ru-RU" sz="7200" dirty="0">
                <a:solidFill>
                  <a:srgbClr val="FF0000"/>
                </a:solidFill>
              </a:rPr>
            </a:br>
            <a:r>
              <a:rPr lang="en-US" sz="7200" b="1" dirty="0">
                <a:solidFill>
                  <a:srgbClr val="0070C0"/>
                </a:solidFill>
              </a:rPr>
              <a:t>pepper </a:t>
            </a:r>
            <a:r>
              <a:rPr lang="en-US" sz="7200" dirty="0">
                <a:solidFill>
                  <a:schemeClr val="tx1"/>
                </a:solidFill>
              </a:rPr>
              <a:t>|ˈ</a:t>
            </a:r>
            <a:r>
              <a:rPr lang="en-US" sz="7200" dirty="0" err="1">
                <a:solidFill>
                  <a:schemeClr val="tx1"/>
                </a:solidFill>
              </a:rPr>
              <a:t>pepər</a:t>
            </a:r>
            <a:r>
              <a:rPr lang="en-US" sz="7200" dirty="0">
                <a:solidFill>
                  <a:schemeClr val="tx1"/>
                </a:solidFill>
              </a:rPr>
              <a:t>|  </a:t>
            </a:r>
            <a:r>
              <a:rPr lang="ru-RU" sz="7200" dirty="0">
                <a:solidFill>
                  <a:srgbClr val="FF0000"/>
                </a:solidFill>
              </a:rPr>
              <a:t>перец</a:t>
            </a:r>
            <a:br>
              <a:rPr lang="ru-RU" sz="7200" dirty="0">
                <a:solidFill>
                  <a:srgbClr val="FF0000"/>
                </a:solidFill>
              </a:rPr>
            </a:br>
            <a:r>
              <a:rPr lang="en-US" sz="7200" b="1" dirty="0">
                <a:solidFill>
                  <a:srgbClr val="0070C0"/>
                </a:solidFill>
              </a:rPr>
              <a:t>mushroom</a:t>
            </a:r>
            <a:r>
              <a:rPr lang="en-US" sz="7200" dirty="0">
                <a:solidFill>
                  <a:srgbClr val="0070C0"/>
                </a:solidFill>
              </a:rPr>
              <a:t> </a:t>
            </a:r>
            <a:r>
              <a:rPr lang="en-US" sz="7200" dirty="0">
                <a:solidFill>
                  <a:schemeClr val="tx1"/>
                </a:solidFill>
              </a:rPr>
              <a:t>|ˈ</a:t>
            </a:r>
            <a:r>
              <a:rPr lang="en-US" sz="7200" dirty="0" err="1">
                <a:solidFill>
                  <a:schemeClr val="tx1"/>
                </a:solidFill>
              </a:rPr>
              <a:t>mʌʃrʊm</a:t>
            </a:r>
            <a:r>
              <a:rPr lang="en-US" sz="7200" dirty="0">
                <a:solidFill>
                  <a:schemeClr val="tx1"/>
                </a:solidFill>
              </a:rPr>
              <a:t>| </a:t>
            </a:r>
            <a:r>
              <a:rPr lang="ru-RU" sz="7200" dirty="0">
                <a:solidFill>
                  <a:srgbClr val="FF0000"/>
                </a:solidFill>
              </a:rPr>
              <a:t>гриб</a:t>
            </a:r>
            <a:br>
              <a:rPr lang="ru-RU" sz="7200" dirty="0">
                <a:solidFill>
                  <a:srgbClr val="FF0000"/>
                </a:solidFill>
              </a:rPr>
            </a:br>
            <a:r>
              <a:rPr lang="en-US" sz="7200" b="1" dirty="0">
                <a:solidFill>
                  <a:srgbClr val="0070C0"/>
                </a:solidFill>
              </a:rPr>
              <a:t>lamb </a:t>
            </a:r>
            <a:r>
              <a:rPr lang="en-US" sz="7200" dirty="0">
                <a:solidFill>
                  <a:srgbClr val="FF0000"/>
                </a:solidFill>
              </a:rPr>
              <a:t> </a:t>
            </a:r>
            <a:r>
              <a:rPr lang="en-US" sz="7200" dirty="0">
                <a:solidFill>
                  <a:schemeClr val="tx1"/>
                </a:solidFill>
              </a:rPr>
              <a:t>|</a:t>
            </a:r>
            <a:r>
              <a:rPr lang="en-US" sz="7200" dirty="0" err="1">
                <a:solidFill>
                  <a:schemeClr val="tx1"/>
                </a:solidFill>
              </a:rPr>
              <a:t>læm</a:t>
            </a:r>
            <a:r>
              <a:rPr lang="en-US" sz="7200" dirty="0">
                <a:solidFill>
                  <a:schemeClr val="tx1"/>
                </a:solidFill>
              </a:rPr>
              <a:t>|</a:t>
            </a:r>
            <a:r>
              <a:rPr lang="ru-RU" sz="7200" dirty="0">
                <a:solidFill>
                  <a:srgbClr val="FF0000"/>
                </a:solidFill>
              </a:rPr>
              <a:t>баранье мясо</a:t>
            </a:r>
            <a:br>
              <a:rPr lang="ru-RU" sz="7200" dirty="0">
                <a:solidFill>
                  <a:srgbClr val="FF0000"/>
                </a:solidFill>
              </a:rPr>
            </a:br>
            <a:r>
              <a:rPr lang="en-US" sz="7200" b="1" dirty="0">
                <a:solidFill>
                  <a:srgbClr val="0070C0"/>
                </a:solidFill>
              </a:rPr>
              <a:t>rice</a:t>
            </a:r>
            <a:r>
              <a:rPr lang="en-US" sz="7200" dirty="0">
                <a:solidFill>
                  <a:srgbClr val="0070C0"/>
                </a:solidFill>
              </a:rPr>
              <a:t> </a:t>
            </a:r>
            <a:r>
              <a:rPr lang="en-US" sz="7200" dirty="0">
                <a:solidFill>
                  <a:schemeClr val="tx1"/>
                </a:solidFill>
              </a:rPr>
              <a:t>|</a:t>
            </a:r>
            <a:r>
              <a:rPr lang="en-US" sz="7200" dirty="0" err="1">
                <a:solidFill>
                  <a:schemeClr val="tx1"/>
                </a:solidFill>
              </a:rPr>
              <a:t>raɪs</a:t>
            </a:r>
            <a:r>
              <a:rPr lang="en-US" sz="7200" dirty="0">
                <a:solidFill>
                  <a:schemeClr val="tx1"/>
                </a:solidFill>
              </a:rPr>
              <a:t>|</a:t>
            </a:r>
            <a:r>
              <a:rPr lang="ru-RU" sz="7200" dirty="0">
                <a:solidFill>
                  <a:srgbClr val="FF0000"/>
                </a:solidFill>
              </a:rPr>
              <a:t>рис</a:t>
            </a:r>
          </a:p>
        </p:txBody>
      </p:sp>
    </p:spTree>
    <p:extLst>
      <p:ext uri="{BB962C8B-B14F-4D97-AF65-F5344CB8AC3E}">
        <p14:creationId xmlns:p14="http://schemas.microsoft.com/office/powerpoint/2010/main" xmlns="" val="25880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376" y="5715000"/>
            <a:ext cx="10178008" cy="1143000"/>
          </a:xfrm>
        </p:spPr>
        <p:txBody>
          <a:bodyPr>
            <a:noAutofit/>
          </a:bodyPr>
          <a:lstStyle/>
          <a:p>
            <a:r>
              <a:rPr lang="en-US" sz="7200" b="1" dirty="0"/>
              <a:t>mineral water </a:t>
            </a:r>
            <a:r>
              <a:rPr lang="en-US" sz="7200" dirty="0">
                <a:solidFill>
                  <a:schemeClr val="tx1"/>
                </a:solidFill>
              </a:rPr>
              <a:t>|ˈ</a:t>
            </a:r>
            <a:r>
              <a:rPr lang="en-US" sz="7200" dirty="0" err="1">
                <a:solidFill>
                  <a:schemeClr val="tx1"/>
                </a:solidFill>
              </a:rPr>
              <a:t>mɪnərəl</a:t>
            </a:r>
            <a:r>
              <a:rPr lang="en-US" sz="7200" dirty="0">
                <a:solidFill>
                  <a:schemeClr val="tx1"/>
                </a:solidFill>
              </a:rPr>
              <a:t>  |ˈ</a:t>
            </a:r>
            <a:r>
              <a:rPr lang="en-US" sz="7200" dirty="0" err="1">
                <a:solidFill>
                  <a:schemeClr val="tx1"/>
                </a:solidFill>
              </a:rPr>
              <a:t>wɔːtə</a:t>
            </a:r>
            <a:r>
              <a:rPr lang="en-US" sz="7200" dirty="0">
                <a:solidFill>
                  <a:schemeClr val="tx1"/>
                </a:solidFill>
              </a:rPr>
              <a:t>|</a:t>
            </a:r>
            <a:br>
              <a:rPr lang="en-US" sz="7200" dirty="0">
                <a:solidFill>
                  <a:schemeClr val="tx1"/>
                </a:solidFill>
              </a:rPr>
            </a:br>
            <a:r>
              <a:rPr lang="en-US" sz="7200" b="1" dirty="0">
                <a:solidFill>
                  <a:srgbClr val="0070C0"/>
                </a:solidFill>
              </a:rPr>
              <a:t>jam</a:t>
            </a:r>
            <a:r>
              <a:rPr lang="en-US" sz="7200" dirty="0">
                <a:solidFill>
                  <a:srgbClr val="0070C0"/>
                </a:solidFill>
              </a:rPr>
              <a:t> </a:t>
            </a:r>
            <a:r>
              <a:rPr lang="en-US" sz="7200" dirty="0">
                <a:solidFill>
                  <a:schemeClr val="tx1"/>
                </a:solidFill>
              </a:rPr>
              <a:t>|</a:t>
            </a:r>
            <a:r>
              <a:rPr lang="en-US" sz="7200" dirty="0" err="1">
                <a:solidFill>
                  <a:schemeClr val="tx1"/>
                </a:solidFill>
              </a:rPr>
              <a:t>dʒæm</a:t>
            </a:r>
            <a:r>
              <a:rPr lang="en-US" sz="7200" dirty="0">
                <a:solidFill>
                  <a:schemeClr val="tx1"/>
                </a:solidFill>
              </a:rPr>
              <a:t>| </a:t>
            </a:r>
            <a:r>
              <a:rPr lang="ru-RU" sz="7200" dirty="0">
                <a:solidFill>
                  <a:srgbClr val="FF0000"/>
                </a:solidFill>
              </a:rPr>
              <a:t>варенье</a:t>
            </a:r>
            <a:br>
              <a:rPr lang="ru-RU" sz="7200" dirty="0">
                <a:solidFill>
                  <a:srgbClr val="FF0000"/>
                </a:solidFill>
              </a:rPr>
            </a:br>
            <a:r>
              <a:rPr lang="en-US" sz="7200" b="1" dirty="0">
                <a:solidFill>
                  <a:srgbClr val="0070C0"/>
                </a:solidFill>
              </a:rPr>
              <a:t>cereal</a:t>
            </a:r>
            <a:r>
              <a:rPr lang="en-US" sz="7200" dirty="0">
                <a:solidFill>
                  <a:srgbClr val="FF0000"/>
                </a:solidFill>
              </a:rPr>
              <a:t> </a:t>
            </a:r>
            <a:r>
              <a:rPr lang="en-US" sz="7200" dirty="0">
                <a:solidFill>
                  <a:schemeClr val="tx1"/>
                </a:solidFill>
              </a:rPr>
              <a:t>|ˈ</a:t>
            </a:r>
            <a:r>
              <a:rPr lang="en-US" sz="7200" dirty="0" err="1">
                <a:solidFill>
                  <a:schemeClr val="tx1"/>
                </a:solidFill>
              </a:rPr>
              <a:t>sɪriəl</a:t>
            </a:r>
            <a:r>
              <a:rPr lang="en-US" sz="7200" dirty="0">
                <a:solidFill>
                  <a:schemeClr val="tx1"/>
                </a:solidFill>
              </a:rPr>
              <a:t>| </a:t>
            </a:r>
            <a:r>
              <a:rPr lang="ru-RU" sz="7200" dirty="0">
                <a:solidFill>
                  <a:srgbClr val="FF0000"/>
                </a:solidFill>
              </a:rPr>
              <a:t>хлопья</a:t>
            </a:r>
            <a:br>
              <a:rPr lang="ru-RU" sz="7200" dirty="0">
                <a:solidFill>
                  <a:srgbClr val="FF0000"/>
                </a:solidFill>
              </a:rPr>
            </a:br>
            <a:r>
              <a:rPr lang="en-US" sz="7200" b="1" dirty="0">
                <a:solidFill>
                  <a:srgbClr val="0070C0"/>
                </a:solidFill>
              </a:rPr>
              <a:t>tea</a:t>
            </a:r>
            <a:r>
              <a:rPr lang="en-US" sz="7200" dirty="0">
                <a:solidFill>
                  <a:srgbClr val="FF0000"/>
                </a:solidFill>
              </a:rPr>
              <a:t>  </a:t>
            </a:r>
            <a:r>
              <a:rPr lang="en-US" sz="7200" dirty="0">
                <a:solidFill>
                  <a:schemeClr val="tx1"/>
                </a:solidFill>
              </a:rPr>
              <a:t>|</a:t>
            </a:r>
            <a:r>
              <a:rPr lang="en-US" sz="7200" dirty="0" err="1">
                <a:solidFill>
                  <a:schemeClr val="tx1"/>
                </a:solidFill>
              </a:rPr>
              <a:t>ti</a:t>
            </a:r>
            <a:r>
              <a:rPr lang="en-US" sz="7200" dirty="0">
                <a:solidFill>
                  <a:schemeClr val="tx1"/>
                </a:solidFill>
              </a:rPr>
              <a:t>ː| </a:t>
            </a:r>
            <a:r>
              <a:rPr lang="ru-RU" sz="7200" dirty="0">
                <a:solidFill>
                  <a:schemeClr val="tx1"/>
                </a:solidFill>
              </a:rPr>
              <a:t>чай</a:t>
            </a:r>
            <a:r>
              <a:rPr lang="en-US" sz="7200" dirty="0">
                <a:solidFill>
                  <a:schemeClr val="tx1"/>
                </a:solidFill>
              </a:rPr>
              <a:t/>
            </a:r>
            <a:br>
              <a:rPr lang="en-US" sz="7200" dirty="0">
                <a:solidFill>
                  <a:schemeClr val="tx1"/>
                </a:solidFill>
              </a:rPr>
            </a:br>
            <a:endParaRPr lang="ru-RU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402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2636912"/>
            <a:ext cx="8305800" cy="1143000"/>
          </a:xfrm>
        </p:spPr>
        <p:txBody>
          <a:bodyPr>
            <a:noAutofit/>
          </a:bodyPr>
          <a:lstStyle/>
          <a:p>
            <a:r>
              <a:rPr lang="en-US" sz="4800" b="1" dirty="0"/>
              <a:t>vegetables</a:t>
            </a:r>
            <a:r>
              <a:rPr lang="en-US" sz="4800" dirty="0"/>
              <a:t> </a:t>
            </a:r>
            <a:r>
              <a:rPr lang="en-US" sz="4800" dirty="0">
                <a:solidFill>
                  <a:schemeClr val="tx1"/>
                </a:solidFill>
              </a:rPr>
              <a:t> |ˈ</a:t>
            </a:r>
            <a:r>
              <a:rPr lang="en-US" sz="4800" dirty="0" err="1">
                <a:solidFill>
                  <a:schemeClr val="tx1"/>
                </a:solidFill>
              </a:rPr>
              <a:t>vedʒtəbəlz</a:t>
            </a:r>
            <a:r>
              <a:rPr lang="en-US" sz="4800" dirty="0">
                <a:solidFill>
                  <a:schemeClr val="tx1"/>
                </a:solidFill>
              </a:rPr>
              <a:t>|</a:t>
            </a:r>
            <a:r>
              <a:rPr lang="ru-RU" sz="4800" dirty="0">
                <a:solidFill>
                  <a:srgbClr val="FF0000"/>
                </a:solidFill>
              </a:rPr>
              <a:t>овощи</a:t>
            </a:r>
            <a:br>
              <a:rPr lang="ru-RU" sz="4800" dirty="0">
                <a:solidFill>
                  <a:srgbClr val="FF0000"/>
                </a:solidFill>
              </a:rPr>
            </a:br>
            <a:r>
              <a:rPr lang="ru-RU" sz="4800" dirty="0">
                <a:solidFill>
                  <a:srgbClr val="FF0000"/>
                </a:solidFill>
              </a:rPr>
              <a:t/>
            </a:r>
            <a:br>
              <a:rPr lang="ru-RU" sz="4800" dirty="0">
                <a:solidFill>
                  <a:srgbClr val="FF0000"/>
                </a:solidFill>
              </a:rPr>
            </a:br>
            <a:r>
              <a:rPr lang="en-US" sz="4800" b="1" dirty="0">
                <a:solidFill>
                  <a:srgbClr val="7030A0"/>
                </a:solidFill>
              </a:rPr>
              <a:t>fruit </a:t>
            </a:r>
            <a:r>
              <a:rPr lang="en-US" sz="4800" dirty="0">
                <a:solidFill>
                  <a:srgbClr val="FF0000"/>
                </a:solidFill>
              </a:rPr>
              <a:t> </a:t>
            </a:r>
            <a:r>
              <a:rPr lang="en-US" sz="4800" dirty="0">
                <a:solidFill>
                  <a:schemeClr val="tx1"/>
                </a:solidFill>
              </a:rPr>
              <a:t>|</a:t>
            </a:r>
            <a:r>
              <a:rPr lang="en-US" sz="4800" dirty="0" err="1">
                <a:solidFill>
                  <a:schemeClr val="tx1"/>
                </a:solidFill>
              </a:rPr>
              <a:t>fruːt</a:t>
            </a:r>
            <a:r>
              <a:rPr lang="en-US" sz="4800" dirty="0">
                <a:solidFill>
                  <a:schemeClr val="tx1"/>
                </a:solidFill>
              </a:rPr>
              <a:t>|  </a:t>
            </a:r>
            <a:r>
              <a:rPr lang="ru-RU" sz="4800" dirty="0">
                <a:solidFill>
                  <a:srgbClr val="FF0000"/>
                </a:solidFill>
              </a:rPr>
              <a:t>фрукты</a:t>
            </a:r>
          </a:p>
        </p:txBody>
      </p:sp>
    </p:spTree>
    <p:extLst>
      <p:ext uri="{BB962C8B-B14F-4D97-AF65-F5344CB8AC3E}">
        <p14:creationId xmlns:p14="http://schemas.microsoft.com/office/powerpoint/2010/main" xmlns="" val="313313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3284984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- </a:t>
            </a:r>
            <a:r>
              <a:rPr lang="en-US" sz="6700" b="1" dirty="0">
                <a:solidFill>
                  <a:srgbClr val="00B050"/>
                </a:solidFill>
              </a:rPr>
              <a:t>What food do you like?</a:t>
            </a:r>
            <a:br>
              <a:rPr lang="en-US" sz="6700" b="1" dirty="0">
                <a:solidFill>
                  <a:srgbClr val="00B050"/>
                </a:solidFill>
              </a:rPr>
            </a:br>
            <a:r>
              <a:rPr lang="en-US" sz="6700" b="1" dirty="0">
                <a:solidFill>
                  <a:srgbClr val="00B050"/>
                </a:solidFill>
              </a:rPr>
              <a:t/>
            </a:r>
            <a:br>
              <a:rPr lang="en-US" sz="6700" b="1" dirty="0">
                <a:solidFill>
                  <a:srgbClr val="00B050"/>
                </a:solidFill>
              </a:rPr>
            </a:br>
            <a:r>
              <a:rPr lang="en-US" sz="6700" b="1" dirty="0">
                <a:solidFill>
                  <a:schemeClr val="accent2">
                    <a:lumMod val="75000"/>
                  </a:schemeClr>
                </a:solidFill>
              </a:rPr>
              <a:t>- I Like lamb, but I don’t like eggs.</a:t>
            </a:r>
            <a:endParaRPr lang="ru-RU" sz="67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668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</TotalTime>
  <Words>35</Words>
  <Application>Microsoft Office PowerPoint</Application>
  <PresentationFormat>Произвольный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  </vt:lpstr>
      <vt:lpstr>strawberry  |ˈstrɔːberi| клубника garlic    |ˈɡɑːrlɪk|  чеснок watermelon |ˈwɔːtərmelən|арбуз grape    |ˈɡreɪp|   виноград tomato |təˈmɑːtəʊ| помидор</vt:lpstr>
      <vt:lpstr>pineapple  |ˈpaɪnæpl| ананас  pepper |ˈpepər|  перец mushroom |ˈmʌʃrʊm| гриб lamb  |læm|баранье мясо rice |raɪs|рис</vt:lpstr>
      <vt:lpstr>mineral water |ˈmɪnərəl  |ˈwɔːtə| jam |dʒæm| варенье cereal |ˈsɪriəl| хлопья tea  |tiː| чай </vt:lpstr>
      <vt:lpstr>vegetables  |ˈvedʒtəbəlz|овощи  fruit  |fruːt|  фрукты</vt:lpstr>
      <vt:lpstr>- What food do you like?  - I Like lamb, but I don’t like eggs.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Наташа</dc:creator>
  <cp:lastModifiedBy>Sanek-PC</cp:lastModifiedBy>
  <cp:revision>7</cp:revision>
  <dcterms:created xsi:type="dcterms:W3CDTF">2019-10-10T13:53:21Z</dcterms:created>
  <dcterms:modified xsi:type="dcterms:W3CDTF">2022-04-03T15:26:32Z</dcterms:modified>
</cp:coreProperties>
</file>