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99" d="100"/>
          <a:sy n="99" d="100"/>
        </p:scale>
        <p:origin x="32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D18-CF59-4C2C-8E22-7C3E00F244C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E047-39EE-47C9-98E8-11200E02B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D18-CF59-4C2C-8E22-7C3E00F244C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E047-39EE-47C9-98E8-11200E02B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D18-CF59-4C2C-8E22-7C3E00F244C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E047-39EE-47C9-98E8-11200E02B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D18-CF59-4C2C-8E22-7C3E00F244C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E047-39EE-47C9-98E8-11200E02B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D18-CF59-4C2C-8E22-7C3E00F244C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E047-39EE-47C9-98E8-11200E02B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D18-CF59-4C2C-8E22-7C3E00F244C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E047-39EE-47C9-98E8-11200E02B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D18-CF59-4C2C-8E22-7C3E00F244C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E047-39EE-47C9-98E8-11200E02B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D18-CF59-4C2C-8E22-7C3E00F244C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E047-39EE-47C9-98E8-11200E02B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D18-CF59-4C2C-8E22-7C3E00F244C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E047-39EE-47C9-98E8-11200E02B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D18-CF59-4C2C-8E22-7C3E00F244C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E047-39EE-47C9-98E8-11200E02B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D4D18-CF59-4C2C-8E22-7C3E00F244C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E047-39EE-47C9-98E8-11200E02B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D4D18-CF59-4C2C-8E22-7C3E00F244C2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DE047-39EE-47C9-98E8-11200E02B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40eda8f48794375e51a7788a9510364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980728"/>
            <a:ext cx="3960440" cy="923330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Journalist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53485" y="6150114"/>
            <a:ext cx="50111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Фадеев Егор 10Б МОУ </a:t>
            </a:r>
            <a:r>
              <a:rPr lang="en-US" sz="2000" dirty="0" smtClean="0"/>
              <a:t>“</a:t>
            </a:r>
            <a:r>
              <a:rPr lang="ru-RU" sz="2000" dirty="0" smtClean="0"/>
              <a:t>КСОШ</a:t>
            </a:r>
            <a:r>
              <a:rPr lang="ru-RU" sz="2000" dirty="0"/>
              <a:t> </a:t>
            </a:r>
            <a:r>
              <a:rPr lang="ru-RU" sz="2000" dirty="0" smtClean="0"/>
              <a:t>№ </a:t>
            </a:r>
            <a:r>
              <a:rPr lang="en-US" sz="2000" dirty="0" smtClean="0"/>
              <a:t>8</a:t>
            </a:r>
            <a:r>
              <a:rPr lang="ru-RU" sz="2000" dirty="0" smtClean="0"/>
              <a:t>»</a:t>
            </a:r>
            <a:r>
              <a:rPr lang="en-US" sz="2000" dirty="0" smtClean="0"/>
              <a:t> </a:t>
            </a:r>
            <a:r>
              <a:rPr lang="ru-RU" sz="2000" dirty="0" smtClean="0"/>
              <a:t>Кириши </a:t>
            </a:r>
          </a:p>
          <a:p>
            <a:r>
              <a:rPr lang="ru-RU" sz="2000" dirty="0" smtClean="0"/>
              <a:t>Учитель английского </a:t>
            </a:r>
            <a:r>
              <a:rPr lang="ru-RU" sz="2000" dirty="0" smtClean="0"/>
              <a:t>языка </a:t>
            </a:r>
            <a:r>
              <a:rPr lang="ru-RU" sz="2000" dirty="0" err="1" smtClean="0"/>
              <a:t>Изместьева</a:t>
            </a:r>
            <a:r>
              <a:rPr lang="ru-RU" sz="2000" dirty="0" smtClean="0"/>
              <a:t> </a:t>
            </a:r>
            <a:r>
              <a:rPr lang="ru-RU" sz="2000" dirty="0" smtClean="0"/>
              <a:t>З.И.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55508_74-p-fon-dlya-nachala-prezentatsii-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908720"/>
            <a:ext cx="828092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latin typeface="Arial" pitchFamily="34" charset="0"/>
                <a:cs typeface="Arial" pitchFamily="34" charset="0"/>
              </a:rPr>
              <a:t>A journalist is a person who creates news. Journalists form the information field in which we live: we listen to morning shows on the radio, read articles and watch videos on a </a:t>
            </a:r>
            <a:r>
              <a:rPr lang="en-US" sz="3200" i="1" dirty="0" err="1" smtClean="0">
                <a:latin typeface="Arial" pitchFamily="34" charset="0"/>
                <a:cs typeface="Arial" pitchFamily="34" charset="0"/>
              </a:rPr>
              <a:t>smartphone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 during the day, and watch news broadcasts on TV in the evening. Thanks to the work of a journalist, we learn information outside of our social circle. Therefore, certainly, without the work of a journalist, there would be great silence and general ignorance in the world.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0"/>
            <a:ext cx="3379451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b="1" dirty="0" smtClean="0"/>
              <a:t>WHO ARE THEY</a:t>
            </a:r>
            <a:r>
              <a:rPr lang="ru-RU" sz="3600" b="1" dirty="0"/>
              <a:t>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00px-Журналисты.jpg"/>
          <p:cNvPicPr>
            <a:picLocks noChangeAspect="1"/>
          </p:cNvPicPr>
          <p:nvPr/>
        </p:nvPicPr>
        <p:blipFill>
          <a:blip r:embed="rId2" cstate="print">
            <a:lum bright="-20000" contrast="20000"/>
          </a:blip>
          <a:stretch>
            <a:fillRect/>
          </a:stretch>
        </p:blipFill>
        <p:spPr>
          <a:xfrm>
            <a:off x="-252536" y="-171400"/>
            <a:ext cx="9396536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80728"/>
            <a:ext cx="6696744" cy="20005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Sociability</a:t>
            </a:r>
            <a:endParaRPr lang="ru-RU" sz="28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/>
            <a:r>
              <a:rPr lang="ru-RU" sz="2400" b="1" dirty="0" smtClean="0"/>
              <a:t>         </a:t>
            </a:r>
            <a:r>
              <a:rPr lang="en-US" sz="2400" b="1" dirty="0" smtClean="0"/>
              <a:t>A professional in his field knows how to connect with people, arousing their trust and desire to conduct an "open", constructive dialogue.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260648"/>
            <a:ext cx="21932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hnschrift" pitchFamily="34" charset="0"/>
              </a:rPr>
              <a:t>Qualities</a:t>
            </a:r>
            <a:endParaRPr lang="ru-RU" sz="4000" u="sng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Bahnschrif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3140968"/>
            <a:ext cx="6696744" cy="132343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2. </a:t>
            </a: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Intelligence</a:t>
            </a:r>
          </a:p>
          <a:p>
            <a:r>
              <a:rPr lang="en-US" b="1" dirty="0" smtClean="0"/>
              <a:t>    </a:t>
            </a:r>
            <a:r>
              <a:rPr lang="en-US" sz="2400" b="1" dirty="0" smtClean="0"/>
              <a:t>A journalist should be a literate, erudite, </a:t>
            </a:r>
          </a:p>
          <a:p>
            <a:r>
              <a:rPr lang="en-US" sz="2400" b="1" dirty="0" smtClean="0"/>
              <a:t>versatile person.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653136"/>
            <a:ext cx="6696744" cy="20005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3. The ability to select information</a:t>
            </a:r>
            <a:endParaRPr lang="ru-RU" sz="28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sz="2400" b="1" dirty="0" smtClean="0"/>
              <a:t>  </a:t>
            </a:r>
            <a:r>
              <a:rPr lang="en-US" sz="2400" b="1" dirty="0" smtClean="0"/>
              <a:t>The ability to filter the collected information is very important. There is no need to fill your work with useless facts that, for example, can be known to everyone.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00px-Журналисты.jpg"/>
          <p:cNvPicPr>
            <a:picLocks noChangeAspect="1"/>
          </p:cNvPicPr>
          <p:nvPr/>
        </p:nvPicPr>
        <p:blipFill>
          <a:blip r:embed="rId2" cstate="print">
            <a:lum bright="-20000" contrast="20000"/>
          </a:blip>
          <a:stretch>
            <a:fillRect/>
          </a:stretch>
        </p:blipFill>
        <p:spPr>
          <a:xfrm>
            <a:off x="-252536" y="-171400"/>
            <a:ext cx="9396536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23728" y="1052736"/>
            <a:ext cx="6696744" cy="169277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4. Curiosity</a:t>
            </a:r>
            <a:endParaRPr lang="ru-RU" sz="28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indent="-342900"/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It is worth considering that we are talking about curiosity of a professional nature, and not domestic in any way.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260648"/>
            <a:ext cx="21932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hnschrift" pitchFamily="34" charset="0"/>
              </a:rPr>
              <a:t>Qualities</a:t>
            </a:r>
            <a:endParaRPr lang="ru-RU" sz="4000" u="sng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Bahnschrif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996952"/>
            <a:ext cx="6696744" cy="200054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5. Charisma</a:t>
            </a:r>
          </a:p>
          <a:p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You want to communicate with an interesting, bright personality. People open up to a sincere and real interlocutor. Charisma is like a highlight, a spark in a good journalist.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1720" y="5661248"/>
            <a:ext cx="6696744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6. Ability to work in a team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00px-Журналисты.jpg"/>
          <p:cNvPicPr>
            <a:picLocks noChangeAspect="1"/>
          </p:cNvPicPr>
          <p:nvPr/>
        </p:nvPicPr>
        <p:blipFill>
          <a:blip r:embed="rId2" cstate="print">
            <a:lum bright="-20000" contrast="20000"/>
          </a:blip>
          <a:stretch>
            <a:fillRect/>
          </a:stretch>
        </p:blipFill>
        <p:spPr>
          <a:xfrm>
            <a:off x="-252536" y="-171400"/>
            <a:ext cx="9396536" cy="7029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4" y="332656"/>
            <a:ext cx="2595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hnschrift" pitchFamily="34" charset="0"/>
              </a:rPr>
              <a:t>Advantages</a:t>
            </a:r>
            <a:endParaRPr lang="ru-RU" sz="3600" b="1" u="sng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Bahnschrift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3608" y="1484784"/>
            <a:ext cx="6984776" cy="4832092"/>
          </a:xfrm>
          <a:prstGeom prst="rect">
            <a:avLst/>
          </a:prstGeom>
          <a:solidFill>
            <a:schemeClr val="accent3">
              <a:lumMod val="40000"/>
              <a:lumOff val="60000"/>
              <a:alpha val="83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latin typeface="Bahnschrift Light" pitchFamily="34" charset="0"/>
              </a:rPr>
              <a:t>An active lifestyle.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latin typeface="Bahnschrift Light" pitchFamily="34" charset="0"/>
              </a:rPr>
              <a:t>Awareness of the events taking place in the world.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latin typeface="Bahnschrift Light" pitchFamily="34" charset="0"/>
              </a:rPr>
              <a:t>Dating and meetings with interesting and famous people.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latin typeface="Bahnschrift Light" pitchFamily="34" charset="0"/>
              </a:rPr>
              <a:t>The opportunity to visit different cities and countries.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latin typeface="Bahnschrift Light" pitchFamily="34" charset="0"/>
              </a:rPr>
              <a:t>Constant emotional and intellectual development of oneself as a person.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latin typeface="Bahnschrift Light" pitchFamily="34" charset="0"/>
              </a:rPr>
              <a:t>The opportunity to become a well-known public figure.</a:t>
            </a:r>
            <a:endParaRPr lang="ru-RU" sz="2800" dirty="0">
              <a:latin typeface="Bahnschrift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00px-Журналисты.jpg"/>
          <p:cNvPicPr>
            <a:picLocks noChangeAspect="1"/>
          </p:cNvPicPr>
          <p:nvPr/>
        </p:nvPicPr>
        <p:blipFill>
          <a:blip r:embed="rId2" cstate="print">
            <a:lum bright="-20000" contrast="20000"/>
          </a:blip>
          <a:stretch>
            <a:fillRect/>
          </a:stretch>
        </p:blipFill>
        <p:spPr>
          <a:xfrm>
            <a:off x="-252536" y="-171400"/>
            <a:ext cx="9396536" cy="7029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31840" y="332656"/>
            <a:ext cx="3199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hnschrift" pitchFamily="34" charset="0"/>
              </a:rPr>
              <a:t>Disadvantages</a:t>
            </a:r>
            <a:endParaRPr lang="ru-RU" sz="3600" b="1" u="sng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Bahnschrift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35696" y="908720"/>
            <a:ext cx="6984776" cy="5693866"/>
          </a:xfrm>
          <a:prstGeom prst="rect">
            <a:avLst/>
          </a:prstGeom>
          <a:solidFill>
            <a:schemeClr val="accent2">
              <a:lumMod val="40000"/>
              <a:lumOff val="60000"/>
              <a:alpha val="83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latin typeface="Bahnschrift Light" pitchFamily="34" charset="0"/>
              </a:rPr>
              <a:t>Irregular schedule.</a:t>
            </a:r>
            <a:endParaRPr lang="ru-RU" sz="2800" dirty="0" smtClean="0">
              <a:latin typeface="Bahnschrift Light" pitchFamily="34" charset="0"/>
            </a:endParaRPr>
          </a:p>
          <a:p>
            <a:pPr marL="342900" indent="-342900">
              <a:buAutoNum type="arabicPeriod"/>
            </a:pPr>
            <a:r>
              <a:rPr lang="en-US" sz="2800" dirty="0" smtClean="0">
                <a:latin typeface="Bahnschrift Light" pitchFamily="34" charset="0"/>
              </a:rPr>
              <a:t>An overabundance of communication with people.</a:t>
            </a:r>
            <a:endParaRPr lang="ru-RU" sz="2800" dirty="0" smtClean="0">
              <a:latin typeface="Bahnschrift Light" pitchFamily="34" charset="0"/>
            </a:endParaRPr>
          </a:p>
          <a:p>
            <a:pPr marL="342900" indent="-342900">
              <a:buAutoNum type="arabicPeriod"/>
            </a:pPr>
            <a:r>
              <a:rPr lang="en-US" sz="2800" dirty="0" smtClean="0">
                <a:latin typeface="Bahnschrift Light" pitchFamily="34" charset="0"/>
              </a:rPr>
              <a:t>Difficulties of a personal nature. Sometimes you have to communicate with people who may be deeply unpleasant to you personally.</a:t>
            </a:r>
            <a:endParaRPr lang="ru-RU" sz="2800" dirty="0" smtClean="0">
              <a:latin typeface="Bahnschrift Light" pitchFamily="34" charset="0"/>
            </a:endParaRPr>
          </a:p>
          <a:p>
            <a:pPr marL="342900" indent="-342900">
              <a:buAutoNum type="arabicPeriod"/>
            </a:pPr>
            <a:r>
              <a:rPr lang="en-US" sz="2800" dirty="0" smtClean="0">
                <a:latin typeface="Bahnschrift Light" pitchFamily="34" charset="0"/>
              </a:rPr>
              <a:t>Some journalism specialties can be potentially dangerous.</a:t>
            </a:r>
            <a:endParaRPr lang="ru-RU" sz="2800" dirty="0" smtClean="0">
              <a:latin typeface="Bahnschrift Light" pitchFamily="34" charset="0"/>
            </a:endParaRPr>
          </a:p>
          <a:p>
            <a:pPr marL="342900" indent="-342900">
              <a:buAutoNum type="arabicPeriod"/>
            </a:pPr>
            <a:r>
              <a:rPr lang="en-US" sz="2800" dirty="0" smtClean="0">
                <a:latin typeface="Bahnschrift Light" pitchFamily="34" charset="0"/>
              </a:rPr>
              <a:t>A difficult start in the profession. This includes the difficulties of getting into the staff, and the low salaries of novice journalists.</a:t>
            </a:r>
            <a:endParaRPr lang="ru-RU" sz="2800" dirty="0">
              <a:latin typeface="Bahnschrift Light" pitchFamily="34" charset="0"/>
            </a:endParaRPr>
          </a:p>
        </p:txBody>
      </p:sp>
      <p:pic>
        <p:nvPicPr>
          <p:cNvPr id="5" name="Рисунок 4" descr="anime_01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972616" y="2748558"/>
            <a:ext cx="3698498" cy="4109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0"/>
            <a:ext cx="3291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Bahnschrift" pitchFamily="34" charset="0"/>
              </a:rPr>
              <a:t>Where to study</a:t>
            </a:r>
            <a:endParaRPr lang="ru-RU" sz="3600" b="1" dirty="0">
              <a:latin typeface="Bahnschrift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20688"/>
            <a:ext cx="3995936" cy="156966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ahnschrift Light" pitchFamily="34" charset="0"/>
              </a:rPr>
              <a:t>Higher School of Journalism and Mass Communications of St. Petersburg State University</a:t>
            </a:r>
            <a:endParaRPr lang="ru-RU" sz="2400" dirty="0">
              <a:latin typeface="Bahnschrift Light" pitchFamily="34" charset="0"/>
            </a:endParaRPr>
          </a:p>
        </p:txBody>
      </p:sp>
      <p:pic>
        <p:nvPicPr>
          <p:cNvPr id="4" name="Рисунок 3" descr="zdanie_yuridicheskiy_1_lini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47456" y="620688"/>
            <a:ext cx="4896544" cy="32129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60032" y="4077072"/>
            <a:ext cx="4283968" cy="12003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ahnschrift Light" pitchFamily="34" charset="0"/>
              </a:rPr>
              <a:t>Faculty of Culture of St. Petersburg Humanitarian University of Trade Unions</a:t>
            </a:r>
            <a:endParaRPr lang="ru-RU" sz="2400" dirty="0">
              <a:latin typeface="Bahnschrift Light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3861048"/>
            <a:ext cx="9144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Рисунок 7" descr="fall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33056"/>
            <a:ext cx="4355976" cy="2924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122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9144000" cy="43204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620688"/>
            <a:ext cx="58705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Bahnschrift Light" pitchFamily="34" charset="0"/>
              </a:rPr>
              <a:t>St. Petersburg State University</a:t>
            </a:r>
            <a:endParaRPr lang="ru-RU" sz="3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2335</TotalTime>
  <Words>422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Bahnschrift</vt:lpstr>
      <vt:lpstr>Bahnschrift Light</vt:lpstr>
      <vt:lpstr>Bodoni MT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Юзер</dc:creator>
  <cp:lastModifiedBy>Пользователь Windows</cp:lastModifiedBy>
  <cp:revision>4</cp:revision>
  <dcterms:created xsi:type="dcterms:W3CDTF">2021-11-05T10:47:31Z</dcterms:created>
  <dcterms:modified xsi:type="dcterms:W3CDTF">2022-02-01T13:55:39Z</dcterms:modified>
</cp:coreProperties>
</file>