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1" r:id="rId4"/>
    <p:sldId id="265" r:id="rId5"/>
    <p:sldId id="266" r:id="rId6"/>
    <p:sldId id="267" r:id="rId7"/>
    <p:sldId id="268" r:id="rId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3" d="100"/>
          <a:sy n="63" d="100"/>
        </p:scale>
        <p:origin x="96" y="2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EA9E41-A643-4C8D-87C3-CAA12140A2C4}" type="datetimeFigureOut">
              <a:rPr lang="ru-RU" smtClean="0"/>
              <a:t>03.04.2022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CF9936-5E0B-4D2A-90FD-600B5CCC64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83743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EA9E41-A643-4C8D-87C3-CAA12140A2C4}" type="datetimeFigureOut">
              <a:rPr lang="ru-RU" smtClean="0"/>
              <a:t>03.04.2022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CF9936-5E0B-4D2A-90FD-600B5CCC64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56456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EA9E41-A643-4C8D-87C3-CAA12140A2C4}" type="datetimeFigureOut">
              <a:rPr lang="ru-RU" smtClean="0"/>
              <a:t>03.04.2022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CF9936-5E0B-4D2A-90FD-600B5CCC64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89631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EA9E41-A643-4C8D-87C3-CAA12140A2C4}" type="datetimeFigureOut">
              <a:rPr lang="ru-RU" smtClean="0"/>
              <a:t>03.04.2022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CF9936-5E0B-4D2A-90FD-600B5CCC64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01342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EA9E41-A643-4C8D-87C3-CAA12140A2C4}" type="datetimeFigureOut">
              <a:rPr lang="ru-RU" smtClean="0"/>
              <a:t>03.04.2022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CF9936-5E0B-4D2A-90FD-600B5CCC64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20174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EA9E41-A643-4C8D-87C3-CAA12140A2C4}" type="datetimeFigureOut">
              <a:rPr lang="ru-RU" smtClean="0"/>
              <a:t>03.04.2022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CF9936-5E0B-4D2A-90FD-600B5CCC64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57717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EA9E41-A643-4C8D-87C3-CAA12140A2C4}" type="datetimeFigureOut">
              <a:rPr lang="ru-RU" smtClean="0"/>
              <a:t>03.04.2022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CF9936-5E0B-4D2A-90FD-600B5CCC64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9483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EA9E41-A643-4C8D-87C3-CAA12140A2C4}" type="datetimeFigureOut">
              <a:rPr lang="ru-RU" smtClean="0"/>
              <a:t>03.04.2022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CF9936-5E0B-4D2A-90FD-600B5CCC64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6286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EA9E41-A643-4C8D-87C3-CAA12140A2C4}" type="datetimeFigureOut">
              <a:rPr lang="ru-RU" smtClean="0"/>
              <a:t>03.04.2022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CF9936-5E0B-4D2A-90FD-600B5CCC64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41611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EA9E41-A643-4C8D-87C3-CAA12140A2C4}" type="datetimeFigureOut">
              <a:rPr lang="ru-RU" smtClean="0"/>
              <a:t>03.04.2022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CF9936-5E0B-4D2A-90FD-600B5CCC64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81889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EA9E41-A643-4C8D-87C3-CAA12140A2C4}" type="datetimeFigureOut">
              <a:rPr lang="ru-RU" smtClean="0"/>
              <a:t>03.04.2022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CF9936-5E0B-4D2A-90FD-600B5CCC64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42101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EA9E41-A643-4C8D-87C3-CAA12140A2C4}" type="datetimeFigureOut">
              <a:rPr lang="ru-RU" smtClean="0"/>
              <a:t>03.04.2022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CF9936-5E0B-4D2A-90FD-600B5CCC64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56573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139440" y="2423159"/>
            <a:ext cx="5775960" cy="1315403"/>
          </a:xfrm>
          <a:effectLst>
            <a:outerShdw blurRad="50800" dist="38100" algn="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/>
          <a:lstStyle/>
          <a:p>
            <a:r>
              <a:rPr lang="ru-RU" dirty="0" smtClean="0">
                <a:ln w="0"/>
                <a:solidFill>
                  <a:schemeClr val="bg1"/>
                </a:solidFill>
              </a:rPr>
              <a:t>КОСМОС</a:t>
            </a:r>
            <a:endParaRPr lang="ru-RU" dirty="0">
              <a:ln w="0"/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72093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03860" y="1196022"/>
            <a:ext cx="7536180" cy="1531938"/>
          </a:xfrm>
        </p:spPr>
        <p:txBody>
          <a:bodyPr/>
          <a:lstStyle/>
          <a:p>
            <a:pPr marL="0" indent="0" algn="just">
              <a:buNone/>
            </a:pPr>
            <a:r>
              <a:rPr lang="ru-RU" dirty="0">
                <a:solidFill>
                  <a:schemeClr val="bg1"/>
                </a:solidFill>
              </a:rPr>
              <a:t>Когда мы смотрим в ночное небо и видим привычные нам звезды, мы действительно заглядываем в прошлое</a:t>
            </a:r>
            <a:r>
              <a:rPr lang="ru-RU" dirty="0" smtClean="0">
                <a:solidFill>
                  <a:schemeClr val="bg1"/>
                </a:solidFill>
              </a:rPr>
              <a:t>.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5" name="Объект 2"/>
          <p:cNvSpPr txBox="1">
            <a:spLocks/>
          </p:cNvSpPr>
          <p:nvPr/>
        </p:nvSpPr>
        <p:spPr>
          <a:xfrm>
            <a:off x="2621280" y="3429000"/>
            <a:ext cx="9357360" cy="1965960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ru-RU" dirty="0">
                <a:solidFill>
                  <a:schemeClr val="bg1"/>
                </a:solidFill>
              </a:rPr>
              <a:t>Это происходит оттого, что на самом деле мы видим свет, посланный очень далеким объектом много лет назад. Все звезды, которые мы видим с Земли, находятся на расстоянии многих световых лет от нас. И чем звезда дальше, тем дольше добирается до нас ее свет</a:t>
            </a:r>
            <a:r>
              <a:rPr lang="ru-RU" dirty="0" smtClean="0">
                <a:solidFill>
                  <a:schemeClr val="bg1"/>
                </a:solidFill>
              </a:rPr>
              <a:t>.</a:t>
            </a:r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07355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63880" y="1844040"/>
            <a:ext cx="7574280" cy="1935480"/>
          </a:xfrm>
        </p:spPr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ru-RU" dirty="0" smtClean="0">
                <a:solidFill>
                  <a:schemeClr val="bg1"/>
                </a:solidFill>
              </a:rPr>
              <a:t>Космическое </a:t>
            </a:r>
            <a:r>
              <a:rPr lang="ru-RU" dirty="0">
                <a:solidFill>
                  <a:schemeClr val="bg1"/>
                </a:solidFill>
              </a:rPr>
              <a:t>пространство не безжизненно. Оно буквально пронизано излучением от самых разных источников – столкновения газопылевых облаков или вспышки сверхновых и многого другого.</a:t>
            </a:r>
          </a:p>
          <a:p>
            <a:pPr marL="0" indent="0" algn="just">
              <a:buNone/>
            </a:pP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2834640" y="289559"/>
            <a:ext cx="6537960" cy="1315403"/>
          </a:xfrm>
          <a:prstGeom prst="rect">
            <a:avLst/>
          </a:prstGeom>
          <a:effectLst>
            <a:outerShdw blurRad="50800" dist="38100" algn="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dirty="0" smtClean="0">
                <a:ln w="0"/>
                <a:solidFill>
                  <a:schemeClr val="bg1"/>
                </a:solidFill>
              </a:rPr>
              <a:t>Температура в космосе</a:t>
            </a:r>
            <a:endParaRPr lang="ru-RU" dirty="0">
              <a:ln w="0"/>
              <a:solidFill>
                <a:schemeClr val="bg1"/>
              </a:solidFill>
            </a:endParaRPr>
          </a:p>
        </p:txBody>
      </p:sp>
      <p:sp>
        <p:nvSpPr>
          <p:cNvPr id="11" name="Объект 2"/>
          <p:cNvSpPr txBox="1">
            <a:spLocks/>
          </p:cNvSpPr>
          <p:nvPr/>
        </p:nvSpPr>
        <p:spPr>
          <a:xfrm>
            <a:off x="4373880" y="4673918"/>
            <a:ext cx="7528560" cy="119348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ru-RU" dirty="0">
                <a:solidFill>
                  <a:schemeClr val="bg1"/>
                </a:solidFill>
              </a:rPr>
              <a:t>Считается, что температура в открытом космосе стремится к абсолютному </a:t>
            </a:r>
            <a:r>
              <a:rPr lang="ru-RU" dirty="0" smtClean="0">
                <a:solidFill>
                  <a:schemeClr val="bg1"/>
                </a:solidFill>
              </a:rPr>
              <a:t>нулю</a:t>
            </a:r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3667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1000" y="1432560"/>
            <a:ext cx="7574280" cy="1935480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dirty="0">
                <a:solidFill>
                  <a:schemeClr val="bg1"/>
                </a:solidFill>
              </a:rPr>
              <a:t>Хотя все мы видим черное ночное небо, а голубой цвет днем – это из-за атмосферы нашей планеты. Казалось бы, все просто: космос черный, потому что там темно. 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2834640" y="289559"/>
            <a:ext cx="6537960" cy="1315403"/>
          </a:xfrm>
          <a:prstGeom prst="rect">
            <a:avLst/>
          </a:prstGeom>
          <a:effectLst>
            <a:outerShdw blurRad="50800" dist="38100" algn="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dirty="0" smtClean="0">
                <a:ln w="0"/>
                <a:solidFill>
                  <a:schemeClr val="bg1"/>
                </a:solidFill>
              </a:rPr>
              <a:t>Космос не черный</a:t>
            </a:r>
            <a:endParaRPr lang="ru-RU" dirty="0">
              <a:ln w="0"/>
              <a:solidFill>
                <a:schemeClr val="bg1"/>
              </a:solidFill>
            </a:endParaRPr>
          </a:p>
        </p:txBody>
      </p:sp>
      <p:sp>
        <p:nvSpPr>
          <p:cNvPr id="11" name="Объект 2"/>
          <p:cNvSpPr txBox="1">
            <a:spLocks/>
          </p:cNvSpPr>
          <p:nvPr/>
        </p:nvSpPr>
        <p:spPr>
          <a:xfrm>
            <a:off x="1508760" y="3535680"/>
            <a:ext cx="10530840" cy="219456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ru-RU" dirty="0">
                <a:solidFill>
                  <a:schemeClr val="bg1"/>
                </a:solidFill>
              </a:rPr>
              <a:t>С Земли мы не видим звезд повсюду, потому что свет многих из них просто не может до нас добраться. Кроме того, наша Солнечная система находится в относительно тихом, довольно скучном и темном месте галактики. И звезды здесь разбросаны очень далеко друг от друга.</a:t>
            </a:r>
          </a:p>
          <a:p>
            <a:pPr marL="0" indent="0" algn="just">
              <a:buNone/>
            </a:pPr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7110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1000" y="1604962"/>
            <a:ext cx="11506200" cy="1935480"/>
          </a:xfrm>
        </p:spPr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ru-RU" dirty="0">
                <a:solidFill>
                  <a:schemeClr val="bg1"/>
                </a:solidFill>
              </a:rPr>
              <a:t>Конечно, речь идет о самой большой известной нам звезде. По оценкам ученых, Вселенная содержит более 100 миллиардов галактик, каждая из которых, в свою очередь, содержит от нескольких миллионов до сотен миллиардов звезд. Нетрудно догадаться, что в них могут существовать такие гиганты, о которых мы даже не подозреваем.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624840" y="289559"/>
            <a:ext cx="11049000" cy="1315403"/>
          </a:xfrm>
          <a:prstGeom prst="rect">
            <a:avLst/>
          </a:prstGeom>
          <a:effectLst>
            <a:outerShdw blurRad="50800" dist="38100" algn="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dirty="0" smtClean="0">
                <a:ln w="0"/>
                <a:solidFill>
                  <a:schemeClr val="bg1"/>
                </a:solidFill>
              </a:rPr>
              <a:t>Самая большая звезда во Вселенной</a:t>
            </a:r>
            <a:endParaRPr lang="ru-RU" dirty="0">
              <a:ln w="0"/>
              <a:solidFill>
                <a:schemeClr val="bg1"/>
              </a:solidFill>
            </a:endParaRPr>
          </a:p>
        </p:txBody>
      </p:sp>
      <p:sp>
        <p:nvSpPr>
          <p:cNvPr id="11" name="Объект 2"/>
          <p:cNvSpPr txBox="1">
            <a:spLocks/>
          </p:cNvSpPr>
          <p:nvPr/>
        </p:nvSpPr>
        <p:spPr>
          <a:xfrm>
            <a:off x="350520" y="4008120"/>
            <a:ext cx="11536680" cy="219456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ru-RU" dirty="0">
                <a:solidFill>
                  <a:schemeClr val="bg1"/>
                </a:solidFill>
              </a:rPr>
              <a:t>В настоящее время лидер списка огромности – красный </a:t>
            </a:r>
            <a:r>
              <a:rPr lang="ru-RU" dirty="0" err="1">
                <a:solidFill>
                  <a:schemeClr val="bg1"/>
                </a:solidFill>
              </a:rPr>
              <a:t>гипергигант</a:t>
            </a:r>
            <a:r>
              <a:rPr lang="ru-RU" dirty="0">
                <a:solidFill>
                  <a:schemeClr val="bg1"/>
                </a:solidFill>
              </a:rPr>
              <a:t> NML Лебедя. Радиус этой звезды ученые оценивают в 1650 радиусов нашего светила. Чтобы лучше себе представить этого сверхгиганта, поместим звезду в центр нашей Солнечной системы вместо Солнца. Она займет собой все космическое пространство до орбиты Юпитера.</a:t>
            </a:r>
          </a:p>
          <a:p>
            <a:pPr marL="0" indent="0" algn="just">
              <a:buNone/>
            </a:pPr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1567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227320" y="1223961"/>
            <a:ext cx="6522720" cy="2472373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dirty="0">
                <a:solidFill>
                  <a:schemeClr val="bg1"/>
                </a:solidFill>
              </a:rPr>
              <a:t>В Солнечной системе есть еще одно небесное тело, на котором ряд ученых все-таки допускают наличие жизни. Пусть даже в самых примитивных формах. Это спутник Сатурна </a:t>
            </a:r>
            <a:r>
              <a:rPr lang="ru-RU" dirty="0" smtClean="0">
                <a:solidFill>
                  <a:schemeClr val="bg1"/>
                </a:solidFill>
              </a:rPr>
              <a:t>Титан</a:t>
            </a:r>
            <a:r>
              <a:rPr lang="ru-RU" dirty="0">
                <a:solidFill>
                  <a:schemeClr val="bg1"/>
                </a:solidFill>
              </a:rPr>
              <a:t>.</a:t>
            </a:r>
          </a:p>
        </p:txBody>
      </p:sp>
      <p:sp>
        <p:nvSpPr>
          <p:cNvPr id="11" name="Объект 2"/>
          <p:cNvSpPr txBox="1">
            <a:spLocks/>
          </p:cNvSpPr>
          <p:nvPr/>
        </p:nvSpPr>
        <p:spPr>
          <a:xfrm>
            <a:off x="350520" y="4008120"/>
            <a:ext cx="11536680" cy="2194560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ru-RU" dirty="0">
                <a:solidFill>
                  <a:schemeClr val="bg1"/>
                </a:solidFill>
              </a:rPr>
              <a:t>На Титане находится большое количество озер. Правда, искупаться в них не получится: в отличие от земных, они наполнены жидкими метаном и этаном</a:t>
            </a:r>
            <a:r>
              <a:rPr lang="ru-RU" dirty="0" smtClean="0">
                <a:solidFill>
                  <a:schemeClr val="bg1"/>
                </a:solidFill>
              </a:rPr>
              <a:t>.</a:t>
            </a:r>
            <a:endParaRPr lang="ru-RU" dirty="0">
              <a:solidFill>
                <a:schemeClr val="bg1"/>
              </a:solidFill>
            </a:endParaRPr>
          </a:p>
          <a:p>
            <a:pPr marL="0" indent="0" algn="just">
              <a:buNone/>
            </a:pPr>
            <a:r>
              <a:rPr lang="ru-RU" dirty="0">
                <a:solidFill>
                  <a:schemeClr val="bg1"/>
                </a:solidFill>
              </a:rPr>
              <a:t>Тем не менее Титан считается похожим на Землю в самом начале ее развития. Из-за этого некоторые ученые полагают, что в подземных водоемах спутника Сатурна могут существовать простейшие формы жизни</a:t>
            </a:r>
            <a:r>
              <a:rPr lang="ru-RU" dirty="0" smtClean="0">
                <a:solidFill>
                  <a:schemeClr val="bg1"/>
                </a:solidFill>
              </a:rPr>
              <a:t>.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2050" name="Picture 2" descr="Титан (спутник) — Википедия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0974" y="621029"/>
            <a:ext cx="3075305" cy="3075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16228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63040" y="2110422"/>
            <a:ext cx="9296400" cy="2583498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3200" dirty="0">
                <a:solidFill>
                  <a:schemeClr val="bg1"/>
                </a:solidFill>
              </a:rPr>
              <a:t>Глядя на нашу Вселенную сегодня, очень легко прийти в восторг от увиденного. Звезды на нашем ночном небе — лишь малая часть, несколько тысячи из сотен миллиардов от того, что присутствует в нашем Млечном Пути.</a:t>
            </a:r>
          </a:p>
        </p:txBody>
      </p:sp>
    </p:spTree>
    <p:extLst>
      <p:ext uri="{BB962C8B-B14F-4D97-AF65-F5344CB8AC3E}">
        <p14:creationId xmlns:p14="http://schemas.microsoft.com/office/powerpoint/2010/main" val="206819610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33</TotalTime>
  <Words>433</Words>
  <Application>Microsoft Office PowerPoint</Application>
  <PresentationFormat>Широкоэкранный</PresentationFormat>
  <Paragraphs>16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Тема Office</vt:lpstr>
      <vt:lpstr>КОСМОС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День Победы</dc:title>
  <dc:creator>User</dc:creator>
  <cp:lastModifiedBy>User</cp:lastModifiedBy>
  <cp:revision>5</cp:revision>
  <dcterms:created xsi:type="dcterms:W3CDTF">2022-04-02T23:45:17Z</dcterms:created>
  <dcterms:modified xsi:type="dcterms:W3CDTF">2022-04-03T00:22:41Z</dcterms:modified>
</cp:coreProperties>
</file>