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42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C33C07-CCC2-4962-A50E-56C2CCE414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8DA6791-F581-47DF-A79E-4A1F688D47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1C4750A-38EB-437C-A31B-5A40B3A8E5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572F917-51B7-485C-ACDE-22BA83C1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EAC149E-77CC-42D7-8117-4BA0D9E7C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943803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8DF29C-AE46-4A52-89BE-668160802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3725660-332F-4FAA-A472-5A10C80816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FAC9F1-D4FD-4E5E-83A9-DB62E7431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02DCB5A-FABF-4BAE-B9AB-B3A007915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00946F-DF11-4070-A717-FC56BF02C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00402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D8FA84A-3422-45F1-9B60-E9C6E487FFF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7D08B1-1E92-4FF0-8ABB-6B49264B85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2BDF7FE-799A-482B-8CA1-F17468948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46FE06-E9A2-491D-88EA-85F7EDC8B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C01138-9385-4A8E-9621-05F0FF641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916854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7F48FD-0725-4303-994D-0F69D3845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8D99BCD-63DA-4205-B593-C83AD2698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22467BD-4AC0-45FD-9AF5-2A6BDA57E8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D7F81C-2F00-4E94-9A5D-D69DCA873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C9D38D3-116E-40F9-83B8-6AD005F87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621788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CF3F47-991A-4208-831A-6665DF01E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6756358-4672-441A-94E5-03E8F42C76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AC3764-BBBA-490F-89D5-9DBEA9067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8CD84FF-3B3C-4FB1-869C-DC302412D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1E6A01-5059-4065-A24D-88923674E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811917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26DA89D-542E-4CC2-99C7-42AB43E6F1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8C0A65-30EC-43E9-AA8C-F6C4F299D2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DB6362-445A-4F35-82F0-8FD12DA4E9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51B4EB7-E4BC-4E91-8365-58D192CB7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8307F4-0A79-49F7-A4AC-57E128361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F3F31DC-7FBD-4316-811A-C5F692BDF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769467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C10BA9-1AC9-40D7-896E-3381D3261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B6C03D9-F87D-475C-8476-3CBCEE962A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73B0CC-F46D-4C9B-B5E5-731249FD3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FE6C788-8515-4C2A-85CE-161805D8F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F4F2898C-0BAC-4E80-8AA2-0912032CBD7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866AC04-AA8A-4164-BFC6-E187D81DF6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C82A73CA-AE41-4359-ACDC-4460BE9F82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070042-CA99-4D01-9578-DAA99182ED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7788689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CB7588-D219-4B38-BE8B-11DAB76670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5B82061-6AB9-4EAD-92F9-F842D224A8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A508FBE-1044-400C-A57F-92D3A9FCD1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FDAE283-D75E-4E6F-B44E-2286875EB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403138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40BEDCC-5E2C-402F-B02C-0AE6B7F7B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FAF0099-AF32-4EE9-94D1-5E821ACF4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D5FC2AD3-4EDE-4564-9C26-57A439EDE4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477329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3CCFE8-22B5-497B-A24C-87C1D354B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FA60EE-2A8A-423F-AE87-683169686B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F26AD95-94EB-4EEB-87E3-A524D988EF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F6A039D-29A8-46E9-81F2-73A878A9E7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48F590E-1D69-4D36-81E0-6FCF8F601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29AE443-61BC-477B-B851-AE26C9CB45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04609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4FE06F-AC02-4F2E-A4B1-B8B827104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1A23F7EA-5A4C-46C5-8143-7C7C742314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DCCABD9-21D2-491A-9680-A61583BEE5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D14A74-1957-49FE-B9F4-5874E662B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304841-C707-4827-9892-C41B4A3A0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8F39A22-EB49-4D5B-BDD1-B054E1DCF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8454611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36623C-FF1F-41D6-8303-4E21F587B8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0116B69-AB7A-4D9A-84CE-2E74BD32DF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645F97-E160-47CA-9DED-6D904F2539A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40DB9A-2C0E-4A6E-8002-02FA5296CAE7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D02006-6967-475E-A6E5-01A0CD0BAE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E2392A0-9F65-484D-ADF5-91129E0762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5EBFA-C37C-4809-A442-F1B23B6551E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367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3B726B-C1FA-4A30-817B-7792BD74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5531"/>
            <a:ext cx="12192000" cy="69213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26F7C30-5A14-42B3-8F9D-8223E29033B9}"/>
              </a:ext>
            </a:extLst>
          </p:cNvPr>
          <p:cNvSpPr txBox="1"/>
          <p:nvPr/>
        </p:nvSpPr>
        <p:spPr>
          <a:xfrm>
            <a:off x="1402672" y="1180731"/>
            <a:ext cx="103158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>
                <a:solidFill>
                  <a:srgbClr val="002060"/>
                </a:solidFill>
              </a:rPr>
              <a:t>Логоритмика</a:t>
            </a:r>
            <a:r>
              <a:rPr lang="ru-RU" sz="3200" b="1" dirty="0">
                <a:solidFill>
                  <a:srgbClr val="002060"/>
                </a:solidFill>
              </a:rPr>
              <a:t>, как средство коррекции при заикании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D76E6A-92B5-4B5A-8F62-1667BF144B16}"/>
              </a:ext>
            </a:extLst>
          </p:cNvPr>
          <p:cNvSpPr txBox="1"/>
          <p:nvPr/>
        </p:nvSpPr>
        <p:spPr>
          <a:xfrm>
            <a:off x="5832629" y="3355150"/>
            <a:ext cx="5885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Подготовил: учитель-логопед МДОУ «Детский сад №70»                           </a:t>
            </a:r>
          </a:p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                        </a:t>
            </a:r>
            <a:r>
              <a:rPr lang="ru-RU" b="1" dirty="0" err="1">
                <a:solidFill>
                  <a:schemeClr val="accent6">
                    <a:lumMod val="75000"/>
                  </a:schemeClr>
                </a:solidFill>
              </a:rPr>
              <a:t>Мусагалиева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 Татьяна Валентиновна</a:t>
            </a:r>
          </a:p>
        </p:txBody>
      </p:sp>
    </p:spTree>
    <p:extLst>
      <p:ext uri="{BB962C8B-B14F-4D97-AF65-F5344CB8AC3E}">
        <p14:creationId xmlns:p14="http://schemas.microsoft.com/office/powerpoint/2010/main" val="579465900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3B726B-C1FA-4A30-817B-7792BD74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362"/>
            <a:ext cx="12192000" cy="692136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58A389F-6562-4BA4-91C3-B81BC07336A8}"/>
              </a:ext>
            </a:extLst>
          </p:cNvPr>
          <p:cNvSpPr txBox="1"/>
          <p:nvPr/>
        </p:nvSpPr>
        <p:spPr>
          <a:xfrm>
            <a:off x="1544714" y="630315"/>
            <a:ext cx="94369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      </a:t>
            </a:r>
            <a:r>
              <a:rPr lang="ru-RU" sz="2000" b="1" dirty="0">
                <a:solidFill>
                  <a:srgbClr val="002060"/>
                </a:solidFill>
              </a:rPr>
              <a:t>Заикание – это расстройство речи, характеризующееся нарушением ее ритма, непроизвольными остановками или повторением отдельных звуков или слогов.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  В большинстве случаев заикание возникает в возрасте 3 - 5 лет, у 2% шестилетних детей также проявляется заикание. У мальчиков заикание встречается в 5 раз чаще, чем у девочек.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 В возникновении заикания играют роль врождённые и приобретённые факторы. Среди приобретённых причин – детские инфекции, острые и хронические соматические заболевания, черепно-мозговые травмы и особенно различные психотравмирующие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104479227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3B726B-C1FA-4A30-817B-7792BD74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1681"/>
            <a:ext cx="12192000" cy="69213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5AEA17A-B606-4D07-B620-77404D071085}"/>
              </a:ext>
            </a:extLst>
          </p:cNvPr>
          <p:cNvSpPr txBox="1"/>
          <p:nvPr/>
        </p:nvSpPr>
        <p:spPr>
          <a:xfrm>
            <a:off x="902564" y="461640"/>
            <a:ext cx="55267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Всё окружающее вокруг нас живёт по законам ритма. Смена времен года, день и ночь, сердечный ритм и многое другое подчинено определенному ритму.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</a:t>
            </a:r>
            <a:r>
              <a:rPr lang="ru-RU" sz="2000" b="1" dirty="0" err="1">
                <a:solidFill>
                  <a:srgbClr val="002060"/>
                </a:solidFill>
              </a:rPr>
              <a:t>Логоритмика</a:t>
            </a:r>
            <a:r>
              <a:rPr lang="ru-RU" sz="2000" b="1" dirty="0">
                <a:solidFill>
                  <a:srgbClr val="002060"/>
                </a:solidFill>
              </a:rPr>
              <a:t> является составным звеном лечебной ритмики.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Всем детям, имеющим проблемы становления речевой функции, а особенно детям с заиканием полезна логопедическая ритмика. Занятия с использованием </a:t>
            </a:r>
            <a:r>
              <a:rPr lang="ru-RU" sz="2000" b="1" dirty="0" err="1">
                <a:solidFill>
                  <a:srgbClr val="002060"/>
                </a:solidFill>
              </a:rPr>
              <a:t>логоритмики</a:t>
            </a:r>
            <a:r>
              <a:rPr lang="ru-RU" sz="2000" b="1" dirty="0">
                <a:solidFill>
                  <a:srgbClr val="002060"/>
                </a:solidFill>
              </a:rPr>
              <a:t> создают положительный эмоциональный настрой к речи, мотивацию к выполнению логопедических упражнений.</a:t>
            </a:r>
          </a:p>
        </p:txBody>
      </p:sp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655FC16-1C01-4062-A3BB-587515043CA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1324" y="1014159"/>
            <a:ext cx="4602889" cy="3283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73529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3B726B-C1FA-4A30-817B-7792BD74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410" y="0"/>
            <a:ext cx="12192000" cy="69213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F4CAB6F-B3D1-4E44-B11B-B4D560A4D166}"/>
              </a:ext>
            </a:extLst>
          </p:cNvPr>
          <p:cNvSpPr txBox="1"/>
          <p:nvPr/>
        </p:nvSpPr>
        <p:spPr>
          <a:xfrm>
            <a:off x="1364201" y="517749"/>
            <a:ext cx="923277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    Использование </a:t>
            </a:r>
            <a:r>
              <a:rPr lang="ru-RU" sz="2000" b="1" dirty="0" err="1">
                <a:solidFill>
                  <a:srgbClr val="002060"/>
                </a:solidFill>
              </a:rPr>
              <a:t>логоритмики</a:t>
            </a:r>
            <a:r>
              <a:rPr lang="ru-RU" sz="2000" b="1" dirty="0">
                <a:solidFill>
                  <a:srgbClr val="002060"/>
                </a:solidFill>
              </a:rPr>
              <a:t> в коррекционной работе с детьми, страдающих заиканием способствует развитию темпа и ритма речевого дыхания, мелодико-интонационных характеристик речи, умению сочетать движения и речь, то есть подчинять их единому ритму.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4067993-212A-475E-9C0D-4D70414DB8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18877" y="1919601"/>
            <a:ext cx="4323424" cy="3018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4710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3B726B-C1FA-4A30-817B-7792BD74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9213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B11C10-35C5-4DC2-A42B-3C37FA321BDE}"/>
              </a:ext>
            </a:extLst>
          </p:cNvPr>
          <p:cNvSpPr txBox="1"/>
          <p:nvPr/>
        </p:nvSpPr>
        <p:spPr>
          <a:xfrm>
            <a:off x="417250" y="1074198"/>
            <a:ext cx="498037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 </a:t>
            </a:r>
            <a:r>
              <a:rPr lang="ru-RU" sz="2000" b="1" dirty="0" err="1">
                <a:solidFill>
                  <a:srgbClr val="002060"/>
                </a:solidFill>
              </a:rPr>
              <a:t>Логоритмическое</a:t>
            </a:r>
            <a:r>
              <a:rPr lang="ru-RU" sz="2000" b="1" dirty="0">
                <a:solidFill>
                  <a:srgbClr val="002060"/>
                </a:solidFill>
              </a:rPr>
              <a:t> занятие может включать элементы самомассажа, что способствует снятию напряжения и расслаблению мышц лица и шеи.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Звучание  тихой музыки с медленным, плавным ритмом также усиливает расслабляющий эффект. Самомассаж проводят в начале коррекционного занятия.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10E3225-00B9-47E0-9DF1-7E2A05B15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1709" y="613637"/>
            <a:ext cx="5632934" cy="4226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27112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3B726B-C1FA-4A30-817B-7792BD74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362"/>
            <a:ext cx="12192000" cy="69213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22804CE-0955-40EC-B24D-2899F1CD61E7}"/>
              </a:ext>
            </a:extLst>
          </p:cNvPr>
          <p:cNvSpPr txBox="1"/>
          <p:nvPr/>
        </p:nvSpPr>
        <p:spPr>
          <a:xfrm>
            <a:off x="6968971" y="603681"/>
            <a:ext cx="460751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      Игровой массаж рук с помощью коврика «Травка» не только оказывает благотворное влияние на весь организм, но также помогает решать коррекционные задачи: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 активизирует мозг;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 развивает межполушарное воздействие;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развивает иннервацию </a:t>
            </a:r>
            <a:r>
              <a:rPr lang="ru-RU" sz="2000" b="1" dirty="0" err="1">
                <a:solidFill>
                  <a:srgbClr val="002060"/>
                </a:solidFill>
              </a:rPr>
              <a:t>речедвигательных</a:t>
            </a:r>
            <a:r>
              <a:rPr lang="ru-RU" sz="2000" b="1" dirty="0">
                <a:solidFill>
                  <a:srgbClr val="002060"/>
                </a:solidFill>
              </a:rPr>
              <a:t> анализаторов;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002060"/>
                </a:solidFill>
              </a:rPr>
              <a:t>способствует коррекции речевых нарушений, в том числе темпо-ритмической организации речи.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CC0BD56-DE73-4B53-90BC-880F6CE7CA4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317" y="346228"/>
            <a:ext cx="5468646" cy="4101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658546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3B726B-C1FA-4A30-817B-7792BD74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362"/>
            <a:ext cx="12192000" cy="692136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AA67C11-6A90-49E3-9A5A-3713E6C6FC13}"/>
              </a:ext>
            </a:extLst>
          </p:cNvPr>
          <p:cNvSpPr txBox="1"/>
          <p:nvPr/>
        </p:nvSpPr>
        <p:spPr>
          <a:xfrm>
            <a:off x="713393" y="491401"/>
            <a:ext cx="412811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</a:rPr>
              <a:t>  Основная часть </a:t>
            </a:r>
            <a:r>
              <a:rPr lang="ru-RU" sz="2000" b="1" dirty="0" err="1">
                <a:solidFill>
                  <a:srgbClr val="002060"/>
                </a:solidFill>
              </a:rPr>
              <a:t>логоритмического</a:t>
            </a:r>
            <a:r>
              <a:rPr lang="ru-RU" sz="2000" b="1" dirty="0">
                <a:solidFill>
                  <a:srgbClr val="002060"/>
                </a:solidFill>
              </a:rPr>
              <a:t> занятия – это </a:t>
            </a:r>
            <a:r>
              <a:rPr lang="ru-RU" sz="2000" b="1" dirty="0" err="1">
                <a:solidFill>
                  <a:srgbClr val="002060"/>
                </a:solidFill>
              </a:rPr>
              <a:t>пропевание</a:t>
            </a:r>
            <a:r>
              <a:rPr lang="ru-RU" sz="2000" b="1" dirty="0">
                <a:solidFill>
                  <a:srgbClr val="002060"/>
                </a:solidFill>
              </a:rPr>
              <a:t> специального </a:t>
            </a:r>
            <a:r>
              <a:rPr lang="ru-RU" sz="2000" b="1">
                <a:solidFill>
                  <a:srgbClr val="002060"/>
                </a:solidFill>
              </a:rPr>
              <a:t>речевого материала с </a:t>
            </a:r>
            <a:r>
              <a:rPr lang="ru-RU" sz="2000" b="1" dirty="0">
                <a:solidFill>
                  <a:srgbClr val="002060"/>
                </a:solidFill>
              </a:rPr>
              <a:t>определенными движениями  под музыкальное сопровождение.  </a:t>
            </a:r>
          </a:p>
          <a:p>
            <a:r>
              <a:rPr lang="ru-RU" sz="2000" b="1" dirty="0">
                <a:solidFill>
                  <a:srgbClr val="002060"/>
                </a:solidFill>
              </a:rPr>
              <a:t>   Практика логопедов показывает, что регулярные занятия </a:t>
            </a:r>
            <a:r>
              <a:rPr lang="ru-RU" sz="2000" b="1" dirty="0" err="1">
                <a:solidFill>
                  <a:srgbClr val="002060"/>
                </a:solidFill>
              </a:rPr>
              <a:t>логоритмикой</a:t>
            </a:r>
            <a:r>
              <a:rPr lang="ru-RU" sz="2000" b="1" dirty="0">
                <a:solidFill>
                  <a:srgbClr val="002060"/>
                </a:solidFill>
              </a:rPr>
              <a:t> способствуют нормализации речи ребенка с заиканием, формируют положительный эмоциональный настрой, повышают коммуникативные качества ребенка.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05992F6-AF76-4ED5-9C97-BE4217D5516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8028" y="1347212"/>
            <a:ext cx="2400149" cy="345502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CF91521-183D-44D9-AD8C-7838203873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4695" y="2194085"/>
            <a:ext cx="4039339" cy="2631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04640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93B726B-C1FA-4A30-817B-7792BD7407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63362"/>
            <a:ext cx="12192000" cy="692136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83B6C1F-A1CE-49A8-80A6-7C7DF702BC8D}"/>
              </a:ext>
            </a:extLst>
          </p:cNvPr>
          <p:cNvSpPr/>
          <p:nvPr/>
        </p:nvSpPr>
        <p:spPr>
          <a:xfrm>
            <a:off x="1029810" y="834500"/>
            <a:ext cx="584150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002060"/>
                </a:solidFill>
              </a:rPr>
              <a:t>     </a:t>
            </a:r>
            <a:r>
              <a:rPr lang="ru-RU" sz="2000" b="1" dirty="0">
                <a:solidFill>
                  <a:srgbClr val="002060"/>
                </a:solidFill>
              </a:rPr>
              <a:t>Коррекция заикания у детей осуществляется, как известно, только комплексным методом.</a:t>
            </a:r>
          </a:p>
          <a:p>
            <a:pPr algn="just"/>
            <a:r>
              <a:rPr lang="ru-RU" sz="2000" b="1" dirty="0">
                <a:solidFill>
                  <a:srgbClr val="002060"/>
                </a:solidFill>
              </a:rPr>
              <a:t>    Помимо  логопедических занятий, в комплекс лечебно-педагогических мероприятий входят лечебные препараты и процедуры, лечебная физкультура и психотерапия.</a:t>
            </a:r>
            <a:endParaRPr lang="ru-RU" sz="2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145C890-D964-4898-8E93-A0102F83E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8162" y="533768"/>
            <a:ext cx="3959441" cy="3959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28162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386</Words>
  <Application>Microsoft Office PowerPoint</Application>
  <PresentationFormat>Широкоэкранный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35</cp:revision>
  <dcterms:created xsi:type="dcterms:W3CDTF">2022-03-08T13:39:16Z</dcterms:created>
  <dcterms:modified xsi:type="dcterms:W3CDTF">2022-04-03T11:41:36Z</dcterms:modified>
</cp:coreProperties>
</file>