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9" r:id="rId4"/>
    <p:sldId id="261" r:id="rId5"/>
    <p:sldId id="266" r:id="rId6"/>
    <p:sldId id="262" r:id="rId7"/>
    <p:sldId id="264" r:id="rId8"/>
    <p:sldId id="265" r:id="rId9"/>
    <p:sldId id="267" r:id="rId10"/>
    <p:sldId id="270" r:id="rId11"/>
    <p:sldId id="268" r:id="rId12"/>
    <p:sldId id="275" r:id="rId13"/>
    <p:sldId id="271" r:id="rId14"/>
    <p:sldId id="277" r:id="rId15"/>
    <p:sldId id="272" r:id="rId16"/>
    <p:sldId id="273" r:id="rId17"/>
    <p:sldId id="276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F18A37-A434-48AA-A8A4-0D670E0440B9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5C1C7-B400-4411-9100-7CB420F7D2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35C1C7-B400-4411-9100-7CB420F7D2F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936E78A-4C34-437B-BE5D-4EC548169463}" type="datetimeFigureOut">
              <a:rPr lang="ru-RU" smtClean="0"/>
              <a:pPr/>
              <a:t>10.04.2020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FA48652-4CC8-446B-9065-223A4555039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4.jpeg"/><Relationship Id="rId7" Type="http://schemas.openxmlformats.org/officeDocument/2006/relationships/image" Target="../media/image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1.jpeg"/><Relationship Id="rId4" Type="http://schemas.openxmlformats.org/officeDocument/2006/relationships/image" Target="../media/image14.jpeg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988840"/>
            <a:ext cx="7851648" cy="309634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/>
              <a:t>Тема урока</a:t>
            </a:r>
            <a:r>
              <a:rPr lang="ru-RU" sz="40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Счёт десятками</a:t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548680"/>
            <a:ext cx="71287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Математика, 1 класс, 3 часть, урок № </a:t>
            </a:r>
            <a:r>
              <a:rPr lang="ru-RU" sz="2800" b="1" dirty="0" smtClean="0"/>
              <a:t>24.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b="1" dirty="0"/>
          </a:p>
        </p:txBody>
      </p:sp>
      <p:pic>
        <p:nvPicPr>
          <p:cNvPr id="5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052736"/>
            <a:ext cx="165576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071546"/>
            <a:ext cx="7858180" cy="1928826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2 десятка</a:t>
            </a:r>
            <a:endParaRPr lang="ru-RU" sz="44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642910" y="3714752"/>
            <a:ext cx="3143272" cy="2071702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71670" y="4071942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1857356" y="4357694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357422" y="4357694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71604" y="4786322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071670" y="4786322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643174" y="4786322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285852" y="5214950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1785918" y="5214950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285984" y="5214950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786050" y="5214950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дзаголовок 15"/>
          <p:cNvSpPr>
            <a:spLocks noGrp="1"/>
          </p:cNvSpPr>
          <p:nvPr>
            <p:ph type="subTitle" idx="1"/>
          </p:nvPr>
        </p:nvSpPr>
        <p:spPr>
          <a:xfrm>
            <a:off x="4429124" y="3643314"/>
            <a:ext cx="3214710" cy="2143140"/>
          </a:xfrm>
          <a:prstGeom prst="triangle">
            <a:avLst>
              <a:gd name="adj" fmla="val 48528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2 де</a:t>
            </a:r>
            <a:endParaRPr lang="ru-RU" dirty="0"/>
          </a:p>
        </p:txBody>
      </p:sp>
      <p:sp>
        <p:nvSpPr>
          <p:cNvPr id="18" name="Овал 17"/>
          <p:cNvSpPr/>
          <p:nvPr/>
        </p:nvSpPr>
        <p:spPr>
          <a:xfrm>
            <a:off x="5857884" y="4071942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572132" y="4429132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6143636" y="4429132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286380" y="4786322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>
            <a:off x="5857884" y="4786322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>
            <a:off x="6357950" y="4786322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5000628" y="5214950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6143636" y="5214950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572132" y="5214950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6643702" y="5214950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estival.1september.ru/articles/613787/img8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357298"/>
            <a:ext cx="592935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714348" y="1785926"/>
            <a:ext cx="714380" cy="785818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1500166" y="1785926"/>
            <a:ext cx="642942" cy="785818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2214546" y="1785926"/>
            <a:ext cx="714380" cy="785818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000364" y="1785926"/>
            <a:ext cx="714380" cy="785818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3857620" y="1785926"/>
            <a:ext cx="714380" cy="785818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4714876" y="1785926"/>
            <a:ext cx="714380" cy="785818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5500694" y="1785926"/>
            <a:ext cx="714380" cy="785818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286512" y="1785926"/>
            <a:ext cx="714380" cy="785818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7072330" y="1785926"/>
            <a:ext cx="714380" cy="785818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>
            <a:off x="7858148" y="1785926"/>
            <a:ext cx="714380" cy="785818"/>
          </a:xfrm>
          <a:prstGeom prst="triangle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836762" y="3278038"/>
          <a:ext cx="7185804" cy="1086928"/>
        </p:xfrm>
        <a:graphic>
          <a:graphicData uri="http://schemas.openxmlformats.org/drawingml/2006/table">
            <a:tbl>
              <a:tblPr/>
              <a:tblGrid>
                <a:gridCol w="7185804"/>
              </a:tblGrid>
              <a:tr h="1086928">
                <a:tc>
                  <a:txBody>
                    <a:bodyPr/>
                    <a:lstStyle/>
                    <a:p>
                      <a:r>
                        <a:rPr lang="ru-RU" sz="5400" dirty="0" smtClean="0">
                          <a:solidFill>
                            <a:srgbClr val="7030A0"/>
                          </a:solidFill>
                        </a:rPr>
                        <a:t>10 десятков = 100 сто</a:t>
                      </a:r>
                      <a:endParaRPr lang="ru-RU" sz="54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WordArt 5"/>
          <p:cNvSpPr>
            <a:spLocks noChangeArrowheads="1" noChangeShapeType="1" noTextEdit="1"/>
          </p:cNvSpPr>
          <p:nvPr/>
        </p:nvSpPr>
        <p:spPr bwMode="auto">
          <a:xfrm>
            <a:off x="3348038" y="188913"/>
            <a:ext cx="2519362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КРУГЛЫЕ</a:t>
            </a:r>
          </a:p>
          <a:p>
            <a:pPr algn="ctr"/>
            <a:r>
              <a:rPr lang="ru-RU" sz="3600" b="1" kern="10">
                <a:ln w="9525">
                  <a:solidFill>
                    <a:srgbClr val="CC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ДЕСЯТКИ</a:t>
            </a:r>
          </a:p>
        </p:txBody>
      </p:sp>
      <p:sp>
        <p:nvSpPr>
          <p:cNvPr id="8194" name="AutoShape 2"/>
          <p:cNvSpPr>
            <a:spLocks noChangeArrowheads="1"/>
          </p:cNvSpPr>
          <p:nvPr/>
        </p:nvSpPr>
        <p:spPr bwMode="auto">
          <a:xfrm>
            <a:off x="323850" y="2201863"/>
            <a:ext cx="4176713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Book Antiqua" pitchFamily="18" charset="0"/>
              </a:rPr>
              <a:t>20 =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>
            <a:off x="323850" y="4506913"/>
            <a:ext cx="4176713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Book Antiqua" pitchFamily="18" charset="0"/>
              </a:rPr>
              <a:t>40 =</a:t>
            </a:r>
          </a:p>
        </p:txBody>
      </p:sp>
      <p:sp>
        <p:nvSpPr>
          <p:cNvPr id="8196" name="AutoShape 4"/>
          <p:cNvSpPr>
            <a:spLocks noChangeArrowheads="1"/>
          </p:cNvSpPr>
          <p:nvPr/>
        </p:nvSpPr>
        <p:spPr bwMode="auto">
          <a:xfrm>
            <a:off x="323850" y="3354388"/>
            <a:ext cx="4176713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Book Antiqua" pitchFamily="18" charset="0"/>
              </a:rPr>
              <a:t>30 =</a:t>
            </a:r>
          </a:p>
        </p:txBody>
      </p:sp>
      <p:sp>
        <p:nvSpPr>
          <p:cNvPr id="8197" name="AutoShape 5"/>
          <p:cNvSpPr>
            <a:spLocks noChangeArrowheads="1"/>
          </p:cNvSpPr>
          <p:nvPr/>
        </p:nvSpPr>
        <p:spPr bwMode="auto">
          <a:xfrm>
            <a:off x="323850" y="5659438"/>
            <a:ext cx="4176713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Book Antiqua" pitchFamily="18" charset="0"/>
              </a:rPr>
              <a:t>50 =</a:t>
            </a:r>
          </a:p>
        </p:txBody>
      </p:sp>
      <p:sp>
        <p:nvSpPr>
          <p:cNvPr id="8198" name="AutoShape 6"/>
          <p:cNvSpPr>
            <a:spLocks noChangeArrowheads="1"/>
          </p:cNvSpPr>
          <p:nvPr/>
        </p:nvSpPr>
        <p:spPr bwMode="auto">
          <a:xfrm>
            <a:off x="4643438" y="1050925"/>
            <a:ext cx="4176712" cy="10080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Book Antiqua" pitchFamily="18" charset="0"/>
              </a:rPr>
              <a:t>60 =</a:t>
            </a:r>
          </a:p>
        </p:txBody>
      </p:sp>
      <p:sp>
        <p:nvSpPr>
          <p:cNvPr id="8199" name="AutoShape 7"/>
          <p:cNvSpPr>
            <a:spLocks noChangeArrowheads="1"/>
          </p:cNvSpPr>
          <p:nvPr/>
        </p:nvSpPr>
        <p:spPr bwMode="auto">
          <a:xfrm>
            <a:off x="4643438" y="2203450"/>
            <a:ext cx="4176712" cy="10080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Book Antiqua" pitchFamily="18" charset="0"/>
              </a:rPr>
              <a:t>70 =</a:t>
            </a:r>
          </a:p>
        </p:txBody>
      </p:sp>
      <p:sp>
        <p:nvSpPr>
          <p:cNvPr id="8200" name="AutoShape 8"/>
          <p:cNvSpPr>
            <a:spLocks noChangeArrowheads="1"/>
          </p:cNvSpPr>
          <p:nvPr/>
        </p:nvSpPr>
        <p:spPr bwMode="auto">
          <a:xfrm>
            <a:off x="4643438" y="3355975"/>
            <a:ext cx="4176712" cy="10080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Book Antiqua" pitchFamily="18" charset="0"/>
              </a:rPr>
              <a:t>80 =</a:t>
            </a:r>
          </a:p>
        </p:txBody>
      </p:sp>
      <p:sp>
        <p:nvSpPr>
          <p:cNvPr id="8201" name="AutoShape 9"/>
          <p:cNvSpPr>
            <a:spLocks noChangeArrowheads="1"/>
          </p:cNvSpPr>
          <p:nvPr/>
        </p:nvSpPr>
        <p:spPr bwMode="auto">
          <a:xfrm>
            <a:off x="4643438" y="4508500"/>
            <a:ext cx="4176712" cy="10080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Book Antiqua" pitchFamily="18" charset="0"/>
              </a:rPr>
              <a:t>90 =</a:t>
            </a:r>
          </a:p>
        </p:txBody>
      </p:sp>
      <p:sp>
        <p:nvSpPr>
          <p:cNvPr id="8202" name="AutoShape 10"/>
          <p:cNvSpPr>
            <a:spLocks noChangeArrowheads="1"/>
          </p:cNvSpPr>
          <p:nvPr/>
        </p:nvSpPr>
        <p:spPr bwMode="auto">
          <a:xfrm>
            <a:off x="323850" y="1050925"/>
            <a:ext cx="4176713" cy="100806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b="1" dirty="0">
                <a:latin typeface="Book Antiqua" pitchFamily="18" charset="0"/>
              </a:rPr>
              <a:t>10 =</a:t>
            </a:r>
          </a:p>
        </p:txBody>
      </p:sp>
      <p:sp>
        <p:nvSpPr>
          <p:cNvPr id="8203" name="AutoShape 11"/>
          <p:cNvSpPr>
            <a:spLocks noChangeArrowheads="1"/>
          </p:cNvSpPr>
          <p:nvPr/>
        </p:nvSpPr>
        <p:spPr bwMode="auto">
          <a:xfrm>
            <a:off x="4643438" y="5659438"/>
            <a:ext cx="4176712" cy="100806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00"/>
              </a:gs>
              <a:gs pos="100000">
                <a:srgbClr val="FF9933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Book Antiqua" pitchFamily="18" charset="0"/>
              </a:rPr>
              <a:t>100 =</a:t>
            </a: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2339975" y="2203450"/>
            <a:ext cx="1223963" cy="100806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FF3300"/>
                </a:solidFill>
                <a:latin typeface="Book Antiqua" pitchFamily="18" charset="0"/>
              </a:rPr>
              <a:t>2 </a:t>
            </a:r>
            <a:r>
              <a:rPr lang="ru-RU" sz="3600" b="1" dirty="0" err="1" smtClean="0">
                <a:solidFill>
                  <a:srgbClr val="FF3300"/>
                </a:solidFill>
                <a:latin typeface="Book Antiqua" pitchFamily="18" charset="0"/>
              </a:rPr>
              <a:t>д</a:t>
            </a:r>
            <a:endParaRPr lang="ru-RU" sz="3600" b="1" dirty="0">
              <a:solidFill>
                <a:srgbClr val="FF3300"/>
              </a:solidFill>
              <a:latin typeface="Book Antiqua" pitchFamily="18" charset="0"/>
            </a:endParaRPr>
          </a:p>
        </p:txBody>
      </p:sp>
      <p:sp>
        <p:nvSpPr>
          <p:cNvPr id="8205" name="Rectangle 13"/>
          <p:cNvSpPr>
            <a:spLocks noChangeArrowheads="1"/>
          </p:cNvSpPr>
          <p:nvPr/>
        </p:nvSpPr>
        <p:spPr bwMode="auto">
          <a:xfrm>
            <a:off x="2339975" y="1050925"/>
            <a:ext cx="1223963" cy="100806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FF3300"/>
                </a:solidFill>
                <a:latin typeface="Book Antiqua" pitchFamily="18" charset="0"/>
              </a:rPr>
              <a:t>1 </a:t>
            </a:r>
            <a:r>
              <a:rPr lang="ru-RU" sz="3600" b="1" dirty="0" err="1" smtClean="0">
                <a:solidFill>
                  <a:srgbClr val="FF3300"/>
                </a:solidFill>
                <a:latin typeface="Book Antiqua" pitchFamily="18" charset="0"/>
              </a:rPr>
              <a:t>д</a:t>
            </a:r>
            <a:endParaRPr lang="ru-RU" sz="3600" b="1" dirty="0">
              <a:solidFill>
                <a:srgbClr val="FF3300"/>
              </a:solidFill>
              <a:latin typeface="Book Antiqua" pitchFamily="18" charset="0"/>
            </a:endParaRPr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2339975" y="3355975"/>
            <a:ext cx="1223963" cy="100806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FF3300"/>
                </a:solidFill>
                <a:latin typeface="Book Antiqua" pitchFamily="18" charset="0"/>
              </a:rPr>
              <a:t>3 </a:t>
            </a:r>
            <a:r>
              <a:rPr lang="ru-RU" sz="3600" b="1" dirty="0" err="1" smtClean="0">
                <a:solidFill>
                  <a:srgbClr val="FF3300"/>
                </a:solidFill>
                <a:latin typeface="Book Antiqua" pitchFamily="18" charset="0"/>
              </a:rPr>
              <a:t>д</a:t>
            </a:r>
            <a:endParaRPr lang="ru-RU" sz="3600" b="1" dirty="0">
              <a:solidFill>
                <a:srgbClr val="FF3300"/>
              </a:solidFill>
              <a:latin typeface="Book Antiqua" pitchFamily="18" charset="0"/>
            </a:endParaRPr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6516688" y="4508500"/>
            <a:ext cx="1223962" cy="100806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FF3300"/>
                </a:solidFill>
                <a:latin typeface="Book Antiqua" pitchFamily="18" charset="0"/>
              </a:rPr>
              <a:t>9 </a:t>
            </a:r>
            <a:r>
              <a:rPr lang="ru-RU" sz="3600" b="1" dirty="0" err="1" smtClean="0">
                <a:solidFill>
                  <a:srgbClr val="FF3300"/>
                </a:solidFill>
                <a:latin typeface="Book Antiqua" pitchFamily="18" charset="0"/>
              </a:rPr>
              <a:t>д</a:t>
            </a:r>
            <a:endParaRPr lang="ru-RU" sz="3600" b="1" dirty="0">
              <a:solidFill>
                <a:srgbClr val="FF3300"/>
              </a:solidFill>
              <a:latin typeface="Book Antiqua" pitchFamily="18" charset="0"/>
            </a:endParaRPr>
          </a:p>
        </p:txBody>
      </p:sp>
      <p:sp>
        <p:nvSpPr>
          <p:cNvPr id="8208" name="Rectangle 16"/>
          <p:cNvSpPr>
            <a:spLocks noChangeArrowheads="1"/>
          </p:cNvSpPr>
          <p:nvPr/>
        </p:nvSpPr>
        <p:spPr bwMode="auto">
          <a:xfrm>
            <a:off x="6443663" y="5659438"/>
            <a:ext cx="1439862" cy="1008062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FF3300"/>
                </a:solidFill>
                <a:latin typeface="Book Antiqua" pitchFamily="18" charset="0"/>
              </a:rPr>
              <a:t>10 </a:t>
            </a:r>
            <a:r>
              <a:rPr lang="ru-RU" sz="3600" b="1" dirty="0" err="1" smtClean="0">
                <a:solidFill>
                  <a:srgbClr val="FF3300"/>
                </a:solidFill>
                <a:latin typeface="Book Antiqua" pitchFamily="18" charset="0"/>
              </a:rPr>
              <a:t>д</a:t>
            </a:r>
            <a:endParaRPr lang="ru-RU" sz="3600" b="1" dirty="0">
              <a:solidFill>
                <a:srgbClr val="FF3300"/>
              </a:solidFill>
              <a:latin typeface="Book Antiqua" pitchFamily="18" charset="0"/>
            </a:endParaRP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2339975" y="4508500"/>
            <a:ext cx="1223963" cy="100806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FF3300"/>
                </a:solidFill>
                <a:latin typeface="Book Antiqua" pitchFamily="18" charset="0"/>
              </a:rPr>
              <a:t>4 </a:t>
            </a:r>
            <a:r>
              <a:rPr lang="ru-RU" sz="3600" b="1" dirty="0" err="1" smtClean="0">
                <a:solidFill>
                  <a:srgbClr val="FF3300"/>
                </a:solidFill>
                <a:latin typeface="Book Antiqua" pitchFamily="18" charset="0"/>
              </a:rPr>
              <a:t>д</a:t>
            </a:r>
            <a:endParaRPr lang="ru-RU" sz="3600" b="1" dirty="0">
              <a:solidFill>
                <a:srgbClr val="FF3300"/>
              </a:solidFill>
              <a:latin typeface="Book Antiqua" pitchFamily="18" charset="0"/>
            </a:endParaRP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2339975" y="5659438"/>
            <a:ext cx="1223963" cy="1008062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FF3300"/>
                </a:solidFill>
                <a:latin typeface="Book Antiqua" pitchFamily="18" charset="0"/>
              </a:rPr>
              <a:t>5 </a:t>
            </a:r>
            <a:r>
              <a:rPr lang="ru-RU" sz="3600" b="1" dirty="0" err="1" smtClean="0">
                <a:solidFill>
                  <a:srgbClr val="FF3300"/>
                </a:solidFill>
                <a:latin typeface="Book Antiqua" pitchFamily="18" charset="0"/>
              </a:rPr>
              <a:t>д</a:t>
            </a:r>
            <a:endParaRPr lang="ru-RU" sz="3600" b="1" dirty="0">
              <a:solidFill>
                <a:srgbClr val="FF3300"/>
              </a:solidFill>
              <a:latin typeface="Book Antiqua" pitchFamily="18" charset="0"/>
            </a:endParaRPr>
          </a:p>
        </p:txBody>
      </p:sp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6516688" y="1050925"/>
            <a:ext cx="1223962" cy="100806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FF3300"/>
                </a:solidFill>
                <a:latin typeface="Book Antiqua" pitchFamily="18" charset="0"/>
              </a:rPr>
              <a:t>6 </a:t>
            </a:r>
            <a:r>
              <a:rPr lang="ru-RU" sz="3600" b="1" dirty="0" err="1" smtClean="0">
                <a:solidFill>
                  <a:srgbClr val="FF3300"/>
                </a:solidFill>
                <a:latin typeface="Book Antiqua" pitchFamily="18" charset="0"/>
              </a:rPr>
              <a:t>д</a:t>
            </a:r>
            <a:endParaRPr lang="ru-RU" sz="3600" b="1" dirty="0">
              <a:solidFill>
                <a:srgbClr val="FF3300"/>
              </a:solidFill>
              <a:latin typeface="Book Antiqua" pitchFamily="18" charset="0"/>
            </a:endParaRP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6516688" y="2203450"/>
            <a:ext cx="1223962" cy="100806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FF3300"/>
                </a:solidFill>
                <a:latin typeface="Book Antiqua" pitchFamily="18" charset="0"/>
              </a:rPr>
              <a:t>7 </a:t>
            </a:r>
            <a:r>
              <a:rPr lang="ru-RU" sz="3600" b="1" dirty="0" err="1" smtClean="0">
                <a:solidFill>
                  <a:srgbClr val="FF3300"/>
                </a:solidFill>
                <a:latin typeface="Book Antiqua" pitchFamily="18" charset="0"/>
              </a:rPr>
              <a:t>д</a:t>
            </a:r>
            <a:endParaRPr lang="ru-RU" sz="3600" b="1" dirty="0">
              <a:solidFill>
                <a:srgbClr val="FF3300"/>
              </a:solidFill>
              <a:latin typeface="Book Antiqua" pitchFamily="18" charset="0"/>
            </a:endParaRP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6516688" y="3355975"/>
            <a:ext cx="1223962" cy="1008063"/>
          </a:xfrm>
          <a:prstGeom prst="rect">
            <a:avLst/>
          </a:prstGeom>
          <a:noFill/>
          <a:ln w="76200" cmpd="tri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>
                <a:solidFill>
                  <a:srgbClr val="FF3300"/>
                </a:solidFill>
                <a:latin typeface="Book Antiqua" pitchFamily="18" charset="0"/>
              </a:rPr>
              <a:t>8 </a:t>
            </a:r>
            <a:r>
              <a:rPr lang="ru-RU" sz="3600" b="1" dirty="0" err="1" smtClean="0">
                <a:solidFill>
                  <a:srgbClr val="FF3300"/>
                </a:solidFill>
                <a:latin typeface="Book Antiqua" pitchFamily="18" charset="0"/>
              </a:rPr>
              <a:t>д</a:t>
            </a:r>
            <a:endParaRPr lang="ru-RU" sz="3600" b="1" dirty="0">
              <a:solidFill>
                <a:srgbClr val="FF33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1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5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81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1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8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82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3"/>
                  </p:tgtEl>
                </p:cond>
              </p:nextCondLst>
            </p:seq>
          </p:childTnLst>
        </p:cTn>
      </p:par>
    </p:tnLst>
    <p:bldLst>
      <p:bldP spid="8204" grpId="0"/>
      <p:bldP spid="8206" grpId="0"/>
      <p:bldP spid="8207" grpId="0"/>
      <p:bldP spid="8208" grpId="0"/>
      <p:bldP spid="8209" grpId="0"/>
      <p:bldP spid="8210" grpId="0"/>
      <p:bldP spid="8211" grpId="0"/>
      <p:bldP spid="8212" grpId="0"/>
      <p:bldP spid="82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692696"/>
            <a:ext cx="350807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Запиши в тетради.</a:t>
            </a:r>
          </a:p>
          <a:p>
            <a:r>
              <a:rPr lang="ru-RU" dirty="0" smtClean="0"/>
              <a:t>Сравни десятки:</a:t>
            </a:r>
          </a:p>
          <a:p>
            <a:r>
              <a:rPr lang="ru-RU" dirty="0" smtClean="0"/>
              <a:t>4 </a:t>
            </a:r>
            <a:r>
              <a:rPr lang="ru-RU" dirty="0" err="1" smtClean="0"/>
              <a:t>д</a:t>
            </a:r>
            <a:r>
              <a:rPr lang="ru-RU" dirty="0" smtClean="0"/>
              <a:t>      7 </a:t>
            </a:r>
            <a:r>
              <a:rPr lang="ru-RU" dirty="0" err="1" smtClean="0"/>
              <a:t>д</a:t>
            </a:r>
            <a:r>
              <a:rPr lang="ru-RU" dirty="0" smtClean="0"/>
              <a:t>                          7 </a:t>
            </a:r>
            <a:r>
              <a:rPr lang="ru-RU" dirty="0" err="1" smtClean="0"/>
              <a:t>д</a:t>
            </a:r>
            <a:r>
              <a:rPr lang="ru-RU" dirty="0" smtClean="0"/>
              <a:t>    4 </a:t>
            </a:r>
            <a:r>
              <a:rPr lang="ru-RU" dirty="0" err="1" smtClean="0"/>
              <a:t>д</a:t>
            </a:r>
            <a:endParaRPr lang="ru-RU" dirty="0" smtClean="0"/>
          </a:p>
          <a:p>
            <a:r>
              <a:rPr lang="ru-RU" dirty="0" smtClean="0"/>
              <a:t>6 </a:t>
            </a:r>
            <a:r>
              <a:rPr lang="ru-RU" dirty="0" err="1" smtClean="0"/>
              <a:t>д</a:t>
            </a:r>
            <a:r>
              <a:rPr lang="ru-RU" dirty="0" smtClean="0"/>
              <a:t>      2д                           2 </a:t>
            </a:r>
            <a:r>
              <a:rPr lang="ru-RU" dirty="0" err="1" smtClean="0"/>
              <a:t>д</a:t>
            </a:r>
            <a:r>
              <a:rPr lang="ru-RU" dirty="0" smtClean="0"/>
              <a:t>     6 </a:t>
            </a:r>
            <a:r>
              <a:rPr lang="ru-RU" dirty="0" err="1" smtClean="0"/>
              <a:t>д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55776" y="2492896"/>
            <a:ext cx="34709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Проверяем:</a:t>
            </a:r>
          </a:p>
          <a:p>
            <a:r>
              <a:rPr lang="ru-RU" dirty="0" smtClean="0"/>
              <a:t>4 </a:t>
            </a:r>
            <a:r>
              <a:rPr lang="ru-RU" dirty="0" err="1" smtClean="0"/>
              <a:t>д</a:t>
            </a:r>
            <a:r>
              <a:rPr lang="ru-RU" dirty="0" smtClean="0"/>
              <a:t> </a:t>
            </a:r>
            <a:r>
              <a:rPr lang="en-US" dirty="0" smtClean="0"/>
              <a:t>&lt;  7</a:t>
            </a:r>
            <a:r>
              <a:rPr lang="ru-RU" dirty="0" err="1" smtClean="0"/>
              <a:t>д</a:t>
            </a:r>
            <a:r>
              <a:rPr lang="en-US" dirty="0" smtClean="0"/>
              <a:t>                             7</a:t>
            </a:r>
            <a:r>
              <a:rPr lang="ru-RU" dirty="0" err="1" smtClean="0"/>
              <a:t>д</a:t>
            </a:r>
            <a:r>
              <a:rPr lang="en-US" dirty="0" smtClean="0"/>
              <a:t>  &gt; 4</a:t>
            </a:r>
            <a:r>
              <a:rPr lang="ru-RU" dirty="0" err="1" smtClean="0"/>
              <a:t>д</a:t>
            </a:r>
            <a:endParaRPr lang="en-US" dirty="0" smtClean="0"/>
          </a:p>
          <a:p>
            <a:r>
              <a:rPr lang="en-US" dirty="0" smtClean="0"/>
              <a:t>6</a:t>
            </a:r>
            <a:r>
              <a:rPr lang="ru-RU" dirty="0" err="1" smtClean="0"/>
              <a:t>д</a:t>
            </a:r>
            <a:r>
              <a:rPr lang="ru-RU" dirty="0" smtClean="0"/>
              <a:t> </a:t>
            </a:r>
            <a:r>
              <a:rPr lang="en-US" dirty="0" smtClean="0"/>
              <a:t> &gt; 2</a:t>
            </a:r>
            <a:r>
              <a:rPr lang="ru-RU" dirty="0" err="1" smtClean="0"/>
              <a:t>д</a:t>
            </a:r>
            <a:r>
              <a:rPr lang="en-US" dirty="0" smtClean="0"/>
              <a:t>                              2</a:t>
            </a:r>
            <a:r>
              <a:rPr lang="ru-RU" dirty="0" err="1" smtClean="0"/>
              <a:t>д</a:t>
            </a:r>
            <a:r>
              <a:rPr lang="ru-RU" dirty="0" smtClean="0"/>
              <a:t>  </a:t>
            </a:r>
            <a:r>
              <a:rPr lang="en-US" dirty="0" smtClean="0"/>
              <a:t>&lt; 6</a:t>
            </a:r>
            <a:r>
              <a:rPr lang="ru-RU" smtClean="0"/>
              <a:t>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478632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noFill/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10   20   30   40   50   60   70   80   90   100</a:t>
            </a:r>
            <a:endParaRPr lang="ru-RU" sz="2800" dirty="0"/>
          </a:p>
        </p:txBody>
      </p:sp>
      <p:pic>
        <p:nvPicPr>
          <p:cNvPr id="6" name="Рисунок 5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1428736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8992" y="1428736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192880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192880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1500174"/>
            <a:ext cx="928694" cy="85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72264" y="1428736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1428736"/>
            <a:ext cx="928694" cy="85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1928802"/>
            <a:ext cx="928694" cy="85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15206" y="2000240"/>
            <a:ext cx="928694" cy="85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286256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50070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5715016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702" y="2428868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643446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478632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5072074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488" y="4143380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143380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14612" y="5072074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550070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478632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585789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Рисунок 30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357694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31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4286256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Рисунок 32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478632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Рисунок 33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4857760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Рисунок 34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5286388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Рисунок 35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5286388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Рисунок 36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86710" y="5572140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Рисунок 37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5786454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Рисунок 38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585789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Рисунок 39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4286256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Рисунок 40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20" y="514351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Рисунок 41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306" y="442913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Рисунок 42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600551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Рисунок 43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306" y="4929198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" name="Рисунок 44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15306" y="600551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" name="Рисунок 45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58" y="600551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6" name="Прямая со стрелкой 75"/>
          <p:cNvCxnSpPr/>
          <p:nvPr/>
        </p:nvCxnSpPr>
        <p:spPr>
          <a:xfrm rot="16200000" flipH="1">
            <a:off x="1214414" y="2643182"/>
            <a:ext cx="1214446" cy="50006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 rot="5400000">
            <a:off x="3143240" y="2857496"/>
            <a:ext cx="785818" cy="35719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 стрелкой 79"/>
          <p:cNvCxnSpPr/>
          <p:nvPr/>
        </p:nvCxnSpPr>
        <p:spPr>
          <a:xfrm rot="10800000" flipV="1">
            <a:off x="1643042" y="2285992"/>
            <a:ext cx="3714776" cy="11430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 rot="10800000" flipV="1">
            <a:off x="4000496" y="2714620"/>
            <a:ext cx="3143272" cy="78581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Прямая со стрелкой 83"/>
          <p:cNvCxnSpPr/>
          <p:nvPr/>
        </p:nvCxnSpPr>
        <p:spPr>
          <a:xfrm flipV="1">
            <a:off x="1643042" y="3571876"/>
            <a:ext cx="3071834" cy="10001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5" name="Рисунок 84" descr="http://aeol.su/sites/default/files/fornews/10k_2013m_revers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6005512"/>
            <a:ext cx="928694" cy="85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7" name="Прямая со стрелкой 86"/>
          <p:cNvCxnSpPr/>
          <p:nvPr/>
        </p:nvCxnSpPr>
        <p:spPr>
          <a:xfrm flipV="1">
            <a:off x="4429124" y="3643314"/>
            <a:ext cx="1571636" cy="10001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rot="5400000" flipH="1" flipV="1">
            <a:off x="5929322" y="3929066"/>
            <a:ext cx="928694" cy="35719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 rot="10800000">
            <a:off x="5143504" y="3571876"/>
            <a:ext cx="2786082" cy="64294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5" name="Рисунок 94" descr="http://aeol.su/sites/default/files/fornews/10k_2013m_revers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500174"/>
            <a:ext cx="10001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" name="Рисунок 95" descr="http://aeol.su/sites/default/files/fornews/10k_2013m_revers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1714488"/>
            <a:ext cx="10001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Запиши цифрами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2475" y="3234906"/>
          <a:ext cx="1173443" cy="408408"/>
        </p:xfrm>
        <a:graphic>
          <a:graphicData uri="http://schemas.openxmlformats.org/drawingml/2006/table">
            <a:tbl>
              <a:tblPr/>
              <a:tblGrid>
                <a:gridCol w="1173443"/>
              </a:tblGrid>
              <a:tr h="408408">
                <a:tc>
                  <a:txBody>
                    <a:bodyPr/>
                    <a:lstStyle/>
                    <a:p>
                      <a:r>
                        <a:rPr lang="ru-RU" dirty="0" smtClean="0"/>
                        <a:t>десять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837426" y="3226279"/>
          <a:ext cx="284672" cy="417035"/>
        </p:xfrm>
        <a:graphic>
          <a:graphicData uri="http://schemas.openxmlformats.org/drawingml/2006/table">
            <a:tbl>
              <a:tblPr/>
              <a:tblGrid>
                <a:gridCol w="284672"/>
              </a:tblGrid>
              <a:tr h="417035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2173857" y="3234906"/>
          <a:ext cx="250166" cy="408408"/>
        </p:xfrm>
        <a:graphic>
          <a:graphicData uri="http://schemas.openxmlformats.org/drawingml/2006/table">
            <a:tbl>
              <a:tblPr/>
              <a:tblGrid>
                <a:gridCol w="250166"/>
              </a:tblGrid>
              <a:tr h="40840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42910" y="3743864"/>
          <a:ext cx="1160011" cy="465827"/>
        </p:xfrm>
        <a:graphic>
          <a:graphicData uri="http://schemas.openxmlformats.org/drawingml/2006/table">
            <a:tbl>
              <a:tblPr/>
              <a:tblGrid>
                <a:gridCol w="1160011"/>
              </a:tblGrid>
              <a:tr h="46582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семьдесят</a:t>
                      </a:r>
                      <a:endParaRPr lang="ru-RU" sz="16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928794" y="3786190"/>
          <a:ext cx="500066" cy="428628"/>
        </p:xfrm>
        <a:graphic>
          <a:graphicData uri="http://schemas.openxmlformats.org/drawingml/2006/table">
            <a:tbl>
              <a:tblPr/>
              <a:tblGrid>
                <a:gridCol w="500066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70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406771" y="3899140"/>
          <a:ext cx="208280" cy="672868"/>
        </p:xfrm>
        <a:graphic>
          <a:graphicData uri="http://schemas.openxmlformats.org/drawingml/2006/table">
            <a:tbl>
              <a:tblPr/>
              <a:tblGrid>
                <a:gridCol w="208280"/>
              </a:tblGrid>
              <a:tr h="67286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642911" y="4286257"/>
          <a:ext cx="1185890" cy="500065"/>
        </p:xfrm>
        <a:graphic>
          <a:graphicData uri="http://schemas.openxmlformats.org/drawingml/2006/table">
            <a:tbl>
              <a:tblPr/>
              <a:tblGrid>
                <a:gridCol w="1185890"/>
              </a:tblGrid>
              <a:tr h="500065">
                <a:tc>
                  <a:txBody>
                    <a:bodyPr/>
                    <a:lstStyle/>
                    <a:p>
                      <a:r>
                        <a:rPr lang="ru-RU" dirty="0" smtClean="0"/>
                        <a:t>двадцать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928794" y="4357695"/>
          <a:ext cx="500066" cy="428628"/>
        </p:xfrm>
        <a:graphic>
          <a:graphicData uri="http://schemas.openxmlformats.org/drawingml/2006/table">
            <a:tbl>
              <a:tblPr/>
              <a:tblGrid>
                <a:gridCol w="500066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20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3071802" y="3214686"/>
          <a:ext cx="1357322" cy="466367"/>
        </p:xfrm>
        <a:graphic>
          <a:graphicData uri="http://schemas.openxmlformats.org/drawingml/2006/table">
            <a:tbl>
              <a:tblPr/>
              <a:tblGrid>
                <a:gridCol w="1357322"/>
              </a:tblGrid>
              <a:tr h="466367">
                <a:tc>
                  <a:txBody>
                    <a:bodyPr/>
                    <a:lstStyle/>
                    <a:p>
                      <a:r>
                        <a:rPr lang="ru-RU" dirty="0" smtClean="0"/>
                        <a:t>сорок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3071803" y="3786191"/>
          <a:ext cx="1357322" cy="437198"/>
        </p:xfrm>
        <a:graphic>
          <a:graphicData uri="http://schemas.openxmlformats.org/drawingml/2006/table">
            <a:tbl>
              <a:tblPr/>
              <a:tblGrid>
                <a:gridCol w="1357322"/>
              </a:tblGrid>
              <a:tr h="437198">
                <a:tc>
                  <a:txBody>
                    <a:bodyPr/>
                    <a:lstStyle/>
                    <a:p>
                      <a:r>
                        <a:rPr lang="ru-RU" dirty="0" smtClean="0"/>
                        <a:t>тридцать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3071802" y="4357694"/>
          <a:ext cx="1357322" cy="414068"/>
        </p:xfrm>
        <a:graphic>
          <a:graphicData uri="http://schemas.openxmlformats.org/drawingml/2006/table">
            <a:tbl>
              <a:tblPr/>
              <a:tblGrid>
                <a:gridCol w="1357322"/>
              </a:tblGrid>
              <a:tr h="414068">
                <a:tc>
                  <a:txBody>
                    <a:bodyPr/>
                    <a:lstStyle/>
                    <a:p>
                      <a:r>
                        <a:rPr lang="ru-RU" dirty="0" smtClean="0"/>
                        <a:t>пятьдесят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4520242" y="3214686"/>
          <a:ext cx="483079" cy="460167"/>
        </p:xfrm>
        <a:graphic>
          <a:graphicData uri="http://schemas.openxmlformats.org/drawingml/2006/table">
            <a:tbl>
              <a:tblPr/>
              <a:tblGrid>
                <a:gridCol w="483079"/>
              </a:tblGrid>
              <a:tr h="46016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40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4500562" y="3786191"/>
          <a:ext cx="500066" cy="452832"/>
        </p:xfrm>
        <a:graphic>
          <a:graphicData uri="http://schemas.openxmlformats.org/drawingml/2006/table">
            <a:tbl>
              <a:tblPr/>
              <a:tblGrid>
                <a:gridCol w="500066"/>
              </a:tblGrid>
              <a:tr h="45283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30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4511615" y="4357695"/>
          <a:ext cx="500332" cy="428627"/>
        </p:xfrm>
        <a:graphic>
          <a:graphicData uri="http://schemas.openxmlformats.org/drawingml/2006/table">
            <a:tbl>
              <a:tblPr/>
              <a:tblGrid>
                <a:gridCol w="500332"/>
              </a:tblGrid>
              <a:tr h="42862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3" name="Таблица 22"/>
          <p:cNvGraphicFramePr>
            <a:graphicFrameLocks noGrp="1"/>
          </p:cNvGraphicFramePr>
          <p:nvPr/>
        </p:nvGraphicFramePr>
        <p:xfrm>
          <a:off x="5429256" y="3214686"/>
          <a:ext cx="1526876" cy="511925"/>
        </p:xfrm>
        <a:graphic>
          <a:graphicData uri="http://schemas.openxmlformats.org/drawingml/2006/table">
            <a:tbl>
              <a:tblPr/>
              <a:tblGrid>
                <a:gridCol w="1526876"/>
              </a:tblGrid>
              <a:tr h="511925">
                <a:tc>
                  <a:txBody>
                    <a:bodyPr/>
                    <a:lstStyle/>
                    <a:p>
                      <a:r>
                        <a:rPr lang="ru-RU" dirty="0" smtClean="0"/>
                        <a:t>девяносто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5429256" y="3857628"/>
          <a:ext cx="1549514" cy="500066"/>
        </p:xfrm>
        <a:graphic>
          <a:graphicData uri="http://schemas.openxmlformats.org/drawingml/2006/table">
            <a:tbl>
              <a:tblPr/>
              <a:tblGrid>
                <a:gridCol w="1549514"/>
              </a:tblGrid>
              <a:tr h="500066">
                <a:tc>
                  <a:txBody>
                    <a:bodyPr/>
                    <a:lstStyle/>
                    <a:p>
                      <a:r>
                        <a:rPr lang="ru-RU" dirty="0" smtClean="0"/>
                        <a:t>шестьдесят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5429255" y="4429132"/>
          <a:ext cx="1571637" cy="428628"/>
        </p:xfrm>
        <a:graphic>
          <a:graphicData uri="http://schemas.openxmlformats.org/drawingml/2006/table">
            <a:tbl>
              <a:tblPr/>
              <a:tblGrid>
                <a:gridCol w="1571637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/>
                        <a:t>восемьдесят</a:t>
                      </a:r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/>
        </p:nvGraphicFramePr>
        <p:xfrm>
          <a:off x="7072330" y="3214687"/>
          <a:ext cx="500066" cy="494672"/>
        </p:xfrm>
        <a:graphic>
          <a:graphicData uri="http://schemas.openxmlformats.org/drawingml/2006/table">
            <a:tbl>
              <a:tblPr/>
              <a:tblGrid>
                <a:gridCol w="500066"/>
              </a:tblGrid>
              <a:tr h="49467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90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7072330" y="3857628"/>
          <a:ext cx="493036" cy="498712"/>
        </p:xfrm>
        <a:graphic>
          <a:graphicData uri="http://schemas.openxmlformats.org/drawingml/2006/table">
            <a:tbl>
              <a:tblPr/>
              <a:tblGrid>
                <a:gridCol w="493036"/>
              </a:tblGrid>
              <a:tr h="498712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60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28" name="Таблица 27"/>
          <p:cNvGraphicFramePr>
            <a:graphicFrameLocks noGrp="1"/>
          </p:cNvGraphicFramePr>
          <p:nvPr/>
        </p:nvGraphicFramePr>
        <p:xfrm>
          <a:off x="7072330" y="4429132"/>
          <a:ext cx="500066" cy="428628"/>
        </p:xfrm>
        <a:graphic>
          <a:graphicData uri="http://schemas.openxmlformats.org/drawingml/2006/table">
            <a:tbl>
              <a:tblPr/>
              <a:tblGrid>
                <a:gridCol w="500066"/>
              </a:tblGrid>
              <a:tr h="42862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80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4000" dirty="0" smtClean="0"/>
              <a:t>Итог урока</a:t>
            </a:r>
            <a:br>
              <a:rPr lang="ru-RU" sz="4000" dirty="0" smtClean="0"/>
            </a:br>
            <a:r>
              <a:rPr lang="ru-RU" sz="4000" dirty="0" smtClean="0"/>
              <a:t>- Сколько предметов в «десятке»?</a:t>
            </a:r>
            <a:br>
              <a:rPr lang="ru-RU" sz="4000" dirty="0" smtClean="0"/>
            </a:br>
            <a:r>
              <a:rPr lang="ru-RU" sz="4000" dirty="0" smtClean="0"/>
              <a:t>- Сколько в двух «десятках»?</a:t>
            </a:r>
            <a:br>
              <a:rPr lang="ru-RU" sz="4000" dirty="0" smtClean="0"/>
            </a:br>
            <a:r>
              <a:rPr lang="ru-RU" sz="4000" dirty="0" smtClean="0"/>
              <a:t>- Какие числа называются «круглыми»?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s://ds05.infourok.ru/uploads/ex/0285/000a89d4-ae16337e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620688"/>
            <a:ext cx="8064896" cy="57786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Восстанови числовой ряд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otohomka.ru/images/Jan/08/d3911fc78292d42474e53dec31bae219/mini_4.jpg"/>
          <p:cNvPicPr/>
          <p:nvPr/>
        </p:nvPicPr>
        <p:blipFill>
          <a:blip r:embed="rId2" cstate="print">
            <a:clrChange>
              <a:clrFrom>
                <a:srgbClr val="FFFEF9"/>
              </a:clrFrom>
              <a:clrTo>
                <a:srgbClr val="FFFE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286124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otohomka.ru/images/Jan/09/0da39a761d9d6e1a325c66bf2a6168ef/mini_1.jpg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714884"/>
            <a:ext cx="15001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pishikrasivo.ru/sites/default/files/u1760/552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000372"/>
            <a:ext cx="1000132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estival.1september.ru/articles/610070/img4.jpg"/>
          <p:cNvPicPr/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3786190"/>
            <a:ext cx="85725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-fotki.yandex.ru/get/9739/39663434.5d1/0_99f80_496c0159_M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40" y="3500438"/>
            <a:ext cx="107157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fotohomka.ru/images/Jan/09/0da39a761d9d6e1a325c66bf2a6168ef/mini_2.jpg"/>
          <p:cNvPicPr/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7" y="4714884"/>
            <a:ext cx="1500198" cy="1400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festoshar.ru/tf/BWS/e82f282dab7c38aacb3eaf5e6c8d3e36.jpg"/>
          <p:cNvPicPr/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3286124"/>
            <a:ext cx="114300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festoshar.ru/tf/BWS/22431ec81879fdb6b123bf9b83e0ca40.jpg"/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5143512"/>
            <a:ext cx="150019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s://encrypted-tbn3.gstatic.com/images?q=tbn:ANd9GcSWmVdY4uaD_TGptmrmNRUslpQcLiThT_kbDZo-D7smvxQG6tdA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5" y="4429132"/>
            <a:ext cx="1428760" cy="1957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planetadetstva.net/wp-content/uploads/2013/03/4-230x300.jpg"/>
          <p:cNvPicPr/>
          <p:nvPr/>
        </p:nvPicPr>
        <p:blipFill>
          <a:blip r:embed="rId11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4071942"/>
            <a:ext cx="114300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://gamejulia.ru/images/i/desyat.jpg"/>
          <p:cNvPicPr/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5357803"/>
            <a:ext cx="1857388" cy="150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festoshar.ru/tf/BWS/22431ec81879fdb6b123bf9b83e0ca40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714488"/>
            <a:ext cx="150019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fotohomka.ru/images/Jan/09/0da39a761d9d6e1a325c66bf2a6168ef/mini_1.jpg"/>
          <p:cNvPicPr/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1785926"/>
            <a:ext cx="1500198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otohomka.ru/images/Jan/09/0da39a761d9d6e1a325c66bf2a6168ef/mini_2.jpg"/>
          <p:cNvPicPr/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1857364"/>
            <a:ext cx="1357322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planetadetstva.net/wp-content/uploads/2013/03/4-230x300.jpg"/>
          <p:cNvPicPr/>
          <p:nvPr/>
        </p:nvPicPr>
        <p:blipFill>
          <a:blip r:embed="rId5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1857364"/>
            <a:ext cx="114300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pishikrasivo.ru/sites/default/files/u1760/552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1785926"/>
            <a:ext cx="100013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fotohomka.ru/images/Jan/08/d3911fc78292d42474e53dec31bae219/mini_4.jpg"/>
          <p:cNvPicPr/>
          <p:nvPr/>
        </p:nvPicPr>
        <p:blipFill>
          <a:blip r:embed="rId7" cstate="print">
            <a:clrChange>
              <a:clrFrom>
                <a:srgbClr val="FFFEF9"/>
              </a:clrFrom>
              <a:clrTo>
                <a:srgbClr val="FFFEF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3286124"/>
            <a:ext cx="1357322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img-fotki.yandex.ru/get/9739/39663434.5d1/0_99f80_496c0159_M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28794" y="3357562"/>
            <a:ext cx="107157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festival.1september.ru/articles/610070/img4.jpg"/>
          <p:cNvPicPr/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429000"/>
            <a:ext cx="85725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encrypted-tbn3.gstatic.com/images?q=tbn:ANd9GcSWmVdY4uaD_TGptmrmNRUslpQcLiThT_kbDZo-D7smvxQG6tdA"/>
          <p:cNvPicPr/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48" y="3357561"/>
            <a:ext cx="1285884" cy="1428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gamejulia.ru/images/i/desyat.jpg"/>
          <p:cNvPicPr/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8" y="3357562"/>
            <a:ext cx="1857388" cy="150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pPr algn="ctr"/>
            <a:r>
              <a:rPr lang="ru-RU" sz="12800" dirty="0" smtClean="0"/>
              <a:t>Цифра нуль — пустое место</a:t>
            </a:r>
          </a:p>
          <a:p>
            <a:pPr algn="ctr"/>
            <a:r>
              <a:rPr lang="ru-RU" sz="12800" dirty="0" smtClean="0"/>
              <a:t>Или просто — ничего.</a:t>
            </a:r>
            <a:br>
              <a:rPr lang="ru-RU" sz="12800" dirty="0" smtClean="0"/>
            </a:br>
            <a:r>
              <a:rPr lang="ru-RU" sz="12800" dirty="0" smtClean="0"/>
              <a:t>Нуль раздулся в знак протеста,</a:t>
            </a:r>
            <a:br>
              <a:rPr lang="ru-RU" sz="12800" dirty="0" smtClean="0"/>
            </a:br>
            <a:r>
              <a:rPr lang="ru-RU" sz="12800" dirty="0" smtClean="0"/>
              <a:t>Чтоб заметили его.</a:t>
            </a:r>
            <a:br>
              <a:rPr lang="ru-RU" sz="12800" dirty="0" smtClean="0"/>
            </a:br>
            <a:r>
              <a:rPr lang="ru-RU" sz="12800" dirty="0" smtClean="0"/>
              <a:t>Нулик! Нуль! Не надо злиться.</a:t>
            </a:r>
            <a:br>
              <a:rPr lang="ru-RU" sz="12800" dirty="0" smtClean="0"/>
            </a:br>
            <a:r>
              <a:rPr lang="ru-RU" sz="12800" dirty="0" smtClean="0"/>
              <a:t>Стань скорей за единицей.</a:t>
            </a:r>
            <a:br>
              <a:rPr lang="ru-RU" sz="12800" dirty="0" smtClean="0"/>
            </a:br>
            <a:r>
              <a:rPr lang="ru-RU" sz="12800" dirty="0" smtClean="0"/>
              <a:t>Только так, когда вы вместе,</a:t>
            </a:r>
            <a:br>
              <a:rPr lang="ru-RU" sz="12800" dirty="0" smtClean="0"/>
            </a:br>
            <a:r>
              <a:rPr lang="ru-RU" sz="12800" dirty="0" smtClean="0"/>
              <a:t>Будет сразу целых — </a:t>
            </a:r>
            <a:r>
              <a:rPr lang="ru-RU" sz="12800" b="1" dirty="0" smtClean="0"/>
              <a:t>десять</a:t>
            </a:r>
            <a:r>
              <a:rPr lang="ru-RU" dirty="0" smtClean="0"/>
              <a:t>!</a:t>
            </a:r>
            <a:endParaRPr lang="ru-RU" dirty="0"/>
          </a:p>
        </p:txBody>
      </p:sp>
      <p:pic>
        <p:nvPicPr>
          <p:cNvPr id="4" name="Рисунок 3" descr="http://gamejulia.ru/images/i/desyat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1714488"/>
            <a:ext cx="1857388" cy="1500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/>
              <a:t>Отсчитайте 10 палочек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d3mlntcv38ck9k.cloudfront.net/content/konspekt_image/108873/a9cb99a0_8a8a_0131_f68d_12313c0dade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3286124"/>
            <a:ext cx="4071966" cy="1819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d3mlntcv38ck9k.cloudfront.net/content/konspekt_image/108875/ac58f0e0_8a8a_0131_f68f_12313c0dade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3214686"/>
            <a:ext cx="1676400" cy="255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" name="Рисунок 18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071678"/>
            <a:ext cx="5940425" cy="10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4" descr="карлсончик.jpg"/>
          <p:cNvPicPr>
            <a:picLocks noChangeAspect="1"/>
          </p:cNvPicPr>
          <p:nvPr/>
        </p:nvPicPr>
        <p:blipFill>
          <a:blip r:embed="rId3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571472" y="3357562"/>
            <a:ext cx="1647825" cy="1952625"/>
          </a:xfrm>
          <a:prstGeom prst="rect">
            <a:avLst/>
          </a:prstGeom>
          <a:noFill/>
          <a:ln w="9525">
            <a:solidFill>
              <a:srgbClr val="24E829"/>
            </a:solidFill>
            <a:miter lim="800000"/>
            <a:headEnd/>
            <a:tailEnd/>
          </a:ln>
        </p:spPr>
      </p:pic>
      <p:sp>
        <p:nvSpPr>
          <p:cNvPr id="21" name="TextBox 16"/>
          <p:cNvSpPr txBox="1">
            <a:spLocks noGrp="1" noChangeArrowheads="1"/>
          </p:cNvSpPr>
          <p:nvPr>
            <p:ph type="subTitle" idx="1"/>
          </p:nvPr>
        </p:nvSpPr>
        <p:spPr bwMode="auto">
          <a:xfrm>
            <a:off x="2357422" y="3286124"/>
            <a:ext cx="6030674" cy="1292662"/>
          </a:xfrm>
          <a:prstGeom prst="rect">
            <a:avLst/>
          </a:prstGeom>
          <a:gradFill rotWithShape="1">
            <a:gsLst>
              <a:gs pos="0">
                <a:srgbClr val="88FF89"/>
              </a:gs>
              <a:gs pos="50000">
                <a:srgbClr val="B7FFB8"/>
              </a:gs>
              <a:gs pos="100000">
                <a:srgbClr val="DCFFDD"/>
              </a:gs>
            </a:gsLst>
            <a:lin ang="10800000" scaled="1"/>
          </a:gradFill>
          <a:ln w="38100">
            <a:solidFill>
              <a:srgbClr val="00B05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>
                <a:solidFill>
                  <a:srgbClr val="0070C0"/>
                </a:solidFill>
              </a:rPr>
              <a:t>Десять любых предметов можно назвать – </a:t>
            </a:r>
            <a:r>
              <a:rPr lang="ru-RU" sz="2800" b="1" dirty="0">
                <a:solidFill>
                  <a:srgbClr val="C00000"/>
                </a:solidFill>
              </a:rPr>
              <a:t>ОДИН   ДЕСЯТОК</a:t>
            </a:r>
          </a:p>
        </p:txBody>
      </p:sp>
      <p:sp>
        <p:nvSpPr>
          <p:cNvPr id="22" name="Овал 21"/>
          <p:cNvSpPr/>
          <p:nvPr/>
        </p:nvSpPr>
        <p:spPr>
          <a:xfrm>
            <a:off x="1285852" y="1714488"/>
            <a:ext cx="500066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1857356" y="1714488"/>
            <a:ext cx="500066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2428860" y="1714488"/>
            <a:ext cx="500066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3000364" y="1714488"/>
            <a:ext cx="500066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3571868" y="1714488"/>
            <a:ext cx="500066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4143372" y="1714488"/>
            <a:ext cx="500066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7" name="Овал 36"/>
          <p:cNvSpPr/>
          <p:nvPr/>
        </p:nvSpPr>
        <p:spPr>
          <a:xfrm>
            <a:off x="4714876" y="1714488"/>
            <a:ext cx="500066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8" name="Овал 37"/>
          <p:cNvSpPr/>
          <p:nvPr/>
        </p:nvSpPr>
        <p:spPr>
          <a:xfrm>
            <a:off x="5286380" y="1714488"/>
            <a:ext cx="500066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9" name="Овал 38"/>
          <p:cNvSpPr/>
          <p:nvPr/>
        </p:nvSpPr>
        <p:spPr>
          <a:xfrm>
            <a:off x="5857884" y="1714488"/>
            <a:ext cx="500066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0" name="Овал 39"/>
          <p:cNvSpPr/>
          <p:nvPr/>
        </p:nvSpPr>
        <p:spPr>
          <a:xfrm>
            <a:off x="6429388" y="1714488"/>
            <a:ext cx="500066" cy="42862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14348" y="1428736"/>
          <a:ext cx="7167570" cy="2786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9190"/>
                <a:gridCol w="2389190"/>
                <a:gridCol w="2389190"/>
              </a:tblGrid>
              <a:tr h="278608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Рисунок 7" descr="http://svetilki.com.ua/public/files/goods/vozdushnye-shariki-s-geliem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1500174"/>
            <a:ext cx="2286016" cy="2333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5-конечная звезда 8"/>
          <p:cNvSpPr/>
          <p:nvPr/>
        </p:nvSpPr>
        <p:spPr>
          <a:xfrm>
            <a:off x="3214678" y="1500174"/>
            <a:ext cx="571500" cy="571500"/>
          </a:xfrm>
          <a:prstGeom prst="star5">
            <a:avLst>
              <a:gd name="adj" fmla="val 25434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3929058" y="1500174"/>
            <a:ext cx="571500" cy="571500"/>
          </a:xfrm>
          <a:prstGeom prst="star5">
            <a:avLst>
              <a:gd name="adj" fmla="val 25434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4643438" y="1500174"/>
            <a:ext cx="571500" cy="571500"/>
          </a:xfrm>
          <a:prstGeom prst="star5">
            <a:avLst>
              <a:gd name="adj" fmla="val 25434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3214678" y="2143116"/>
            <a:ext cx="571500" cy="571500"/>
          </a:xfrm>
          <a:prstGeom prst="star5">
            <a:avLst>
              <a:gd name="adj" fmla="val 25434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3929058" y="2143116"/>
            <a:ext cx="571500" cy="571500"/>
          </a:xfrm>
          <a:prstGeom prst="star5">
            <a:avLst>
              <a:gd name="adj" fmla="val 25434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4643438" y="2143116"/>
            <a:ext cx="571500" cy="571500"/>
          </a:xfrm>
          <a:prstGeom prst="star5">
            <a:avLst>
              <a:gd name="adj" fmla="val 25434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5-конечная звезда 14"/>
          <p:cNvSpPr/>
          <p:nvPr/>
        </p:nvSpPr>
        <p:spPr>
          <a:xfrm>
            <a:off x="3214678" y="2714620"/>
            <a:ext cx="571500" cy="571500"/>
          </a:xfrm>
          <a:prstGeom prst="star5">
            <a:avLst>
              <a:gd name="adj" fmla="val 25434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5-конечная звезда 15"/>
          <p:cNvSpPr/>
          <p:nvPr/>
        </p:nvSpPr>
        <p:spPr>
          <a:xfrm>
            <a:off x="3929058" y="2714620"/>
            <a:ext cx="571500" cy="571500"/>
          </a:xfrm>
          <a:prstGeom prst="star5">
            <a:avLst>
              <a:gd name="adj" fmla="val 25434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5-конечная звезда 16"/>
          <p:cNvSpPr/>
          <p:nvPr/>
        </p:nvSpPr>
        <p:spPr>
          <a:xfrm>
            <a:off x="4643438" y="2714620"/>
            <a:ext cx="571500" cy="571500"/>
          </a:xfrm>
          <a:prstGeom prst="star5">
            <a:avLst>
              <a:gd name="adj" fmla="val 25434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5-конечная звезда 17"/>
          <p:cNvSpPr/>
          <p:nvPr/>
        </p:nvSpPr>
        <p:spPr>
          <a:xfrm>
            <a:off x="3214678" y="3357562"/>
            <a:ext cx="571500" cy="571500"/>
          </a:xfrm>
          <a:prstGeom prst="star5">
            <a:avLst>
              <a:gd name="adj" fmla="val 25434"/>
              <a:gd name="hf" fmla="val 105146"/>
              <a:gd name="vf" fmla="val 110557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9" name="Рисунок 18" descr="http://carambagift.ru/media/cache/catalog_item_detail_full/upload/j/51fbc4af43ce41.04621002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1571612"/>
            <a:ext cx="5715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carambagift.ru/media/cache/catalog_item_detail_full/upload/j/51fbc4af43ce41.04621002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2143116"/>
            <a:ext cx="5715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carambagift.ru/media/cache/catalog_item_detail_full/upload/j/51fbc4af43ce41.04621002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1571612"/>
            <a:ext cx="5715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carambagift.ru/media/cache/catalog_item_detail_full/upload/j/51fbc4af43ce41.04621002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86578" y="1571612"/>
            <a:ext cx="57150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Рисунок 23" descr="http://i68.ltalk.ru/78/74/157478/50/4940750/PurpleDreamingLaetiScrap3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14311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24" descr="http://i68.ltalk.ru/78/74/157478/50/4940750/PurpleDreamingLaetiScrap3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14311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Рисунок 26" descr="http://i68.ltalk.ru/78/74/157478/50/4940750/PurpleDreamingLaetiScrap3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2143116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Рисунок 27" descr="http://i68.ltalk.ru/78/74/157478/50/4940750/PurpleDreamingLaetiScrap3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71462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Рисунок 28" descr="http://i68.ltalk.ru/78/74/157478/50/4940750/PurpleDreamingLaetiScrap3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71462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Рисунок 29" descr="http://i68.ltalk.ru/78/74/157478/50/4940750/PurpleDreamingLaetiScrap39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140" y="2714620"/>
            <a:ext cx="5000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Прямоугольник 5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728" y="4071942"/>
            <a:ext cx="6462713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Рисунок 2" descr="карлсончик.jpg"/>
          <p:cNvPicPr>
            <a:picLocks noChangeAspect="1"/>
          </p:cNvPicPr>
          <p:nvPr/>
        </p:nvPicPr>
        <p:blipFill>
          <a:blip r:embed="rId6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142845" y="4429132"/>
            <a:ext cx="1428759" cy="1881187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Где в жизни мы встречаемся с «десятком»?</a:t>
            </a:r>
            <a:endParaRPr lang="ru-RU" dirty="0"/>
          </a:p>
        </p:txBody>
      </p:sp>
      <p:pic>
        <p:nvPicPr>
          <p:cNvPr id="4" name="Рисунок 3" descr="http://alamandi-club.com/upload/blogs/44fe717b7d093497ee5c3a29f5b83a21.jp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500175"/>
            <a:ext cx="214314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diapazon.kz/files/post/images/2013-09/normal/A8QXZfBpWFSF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500174"/>
            <a:ext cx="192882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etpen.ru/faber-castell-grip-10-pencils/big/772/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1571612"/>
            <a:ext cx="214314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2" descr="карлсончик.jpg"/>
          <p:cNvPicPr>
            <a:picLocks noChangeAspect="1"/>
          </p:cNvPicPr>
          <p:nvPr/>
        </p:nvPicPr>
        <p:blipFill>
          <a:blip r:embed="rId5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214282" y="3500438"/>
            <a:ext cx="1428759" cy="1881187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 smtClean="0"/>
              <a:t> 10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1 десяток</a:t>
            </a:r>
            <a:endParaRPr lang="ru-RU" sz="4800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571604" y="3643314"/>
            <a:ext cx="5000660" cy="2643206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noFill/>
            </a:endParaRPr>
          </a:p>
        </p:txBody>
      </p:sp>
      <p:sp>
        <p:nvSpPr>
          <p:cNvPr id="5" name="Овал 4"/>
          <p:cNvSpPr/>
          <p:nvPr/>
        </p:nvSpPr>
        <p:spPr>
          <a:xfrm flipV="1">
            <a:off x="3857620" y="4214818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V="1">
            <a:off x="3500430" y="4500570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V="1">
            <a:off x="4286248" y="4500570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 flipV="1">
            <a:off x="3214678" y="4857760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flipV="1">
            <a:off x="3857620" y="4857760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4572000" y="4857760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2928926" y="5286388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 flipV="1">
            <a:off x="3643306" y="5286388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4357686" y="5286388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 flipV="1">
            <a:off x="5000628" y="5286388"/>
            <a:ext cx="285752" cy="285752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907704" y="404664"/>
            <a:ext cx="2091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Сосчитай кружки.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animBg="1"/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868</TotalTime>
  <Words>185</Words>
  <Application>Microsoft Office PowerPoint</Application>
  <PresentationFormat>Экран (4:3)</PresentationFormat>
  <Paragraphs>80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Тема урока:  Счёт десятками  </vt:lpstr>
      <vt:lpstr>Восстанови числовой ряд</vt:lpstr>
      <vt:lpstr>Слайд 3</vt:lpstr>
      <vt:lpstr>Слайд 4</vt:lpstr>
      <vt:lpstr>Отсчитайте 10 палочек</vt:lpstr>
      <vt:lpstr>Слайд 6</vt:lpstr>
      <vt:lpstr>Слайд 7</vt:lpstr>
      <vt:lpstr>Слайд 8</vt:lpstr>
      <vt:lpstr> 10</vt:lpstr>
      <vt:lpstr>2 десятка</vt:lpstr>
      <vt:lpstr>Слайд 11</vt:lpstr>
      <vt:lpstr>Слайд 12</vt:lpstr>
      <vt:lpstr>Слайд 13</vt:lpstr>
      <vt:lpstr>Слайд 14</vt:lpstr>
      <vt:lpstr>Слайд 15</vt:lpstr>
      <vt:lpstr>Запиши цифрами</vt:lpstr>
      <vt:lpstr>Итог урока - Сколько предметов в «десятке»? - Сколько в двух «десятках»? - Какие числа называются «круглыми»?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91</cp:revision>
  <dcterms:created xsi:type="dcterms:W3CDTF">2016-01-09T01:15:00Z</dcterms:created>
  <dcterms:modified xsi:type="dcterms:W3CDTF">2020-04-10T08:27:39Z</dcterms:modified>
</cp:coreProperties>
</file>