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706" r:id="rId3"/>
  </p:sldMasterIdLst>
  <p:sldIdLst>
    <p:sldId id="297" r:id="rId4"/>
    <p:sldId id="260" r:id="rId5"/>
    <p:sldId id="295" r:id="rId6"/>
    <p:sldId id="296" r:id="rId7"/>
    <p:sldId id="275" r:id="rId8"/>
    <p:sldId id="291" r:id="rId9"/>
    <p:sldId id="289" r:id="rId10"/>
    <p:sldId id="290" r:id="rId11"/>
    <p:sldId id="292" r:id="rId12"/>
    <p:sldId id="278" r:id="rId13"/>
    <p:sldId id="264" r:id="rId14"/>
    <p:sldId id="266" r:id="rId15"/>
    <p:sldId id="269" r:id="rId16"/>
    <p:sldId id="270" r:id="rId17"/>
    <p:sldId id="282" r:id="rId18"/>
    <p:sldId id="283" r:id="rId19"/>
    <p:sldId id="284" r:id="rId20"/>
    <p:sldId id="285" r:id="rId21"/>
    <p:sldId id="286" r:id="rId22"/>
    <p:sldId id="294" r:id="rId23"/>
    <p:sldId id="287" r:id="rId24"/>
    <p:sldId id="293" r:id="rId25"/>
    <p:sldId id="273" r:id="rId26"/>
    <p:sldId id="279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>
      <p:cViewPr varScale="1">
        <p:scale>
          <a:sx n="75" d="100"/>
          <a:sy n="75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899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948EB76-C186-4C45-BE2A-4F24E9859E2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739DCC5-A104-49DA-B314-CB1C043BB6C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07938-3B1E-4B2C-8098-9D4C46AC2C9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35D519D-EE39-4380-A8A8-6D255E02016C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AA70092-9D1B-4E9C-9D06-826D7CF7EC94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78BE076-95FE-4818-A75F-ECC6651F3A3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46FA1-A767-435A-BD82-A3140255D7E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7300D-911C-4C1F-AE27-07E4E86B792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07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0199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ОБРАЗОВАНИЕ\Школьная доска\ShkolDoska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048672" cy="1470025"/>
          </a:xfrm>
        </p:spPr>
        <p:txBody>
          <a:bodyPr/>
          <a:lstStyle>
            <a:lvl1pPr>
              <a:defRPr sz="6600">
                <a:solidFill>
                  <a:schemeClr val="bg1"/>
                </a:solidFill>
                <a:latin typeface="English157C 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886200"/>
            <a:ext cx="6048672" cy="910952"/>
          </a:xfrm>
        </p:spPr>
        <p:txBody>
          <a:bodyPr>
            <a:noAutofit/>
          </a:bodyPr>
          <a:lstStyle>
            <a:lvl1pPr marL="0" indent="0" algn="ctr">
              <a:buNone/>
              <a:defRPr sz="5400">
                <a:solidFill>
                  <a:schemeClr val="bg1">
                    <a:lumMod val="85000"/>
                  </a:schemeClr>
                </a:solidFill>
                <a:latin typeface="English157C 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9293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940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2276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52EB85D-DBAC-461C-B1F0-653411AA09E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90C5D-26F5-4F19-ADF1-2B7A7C21AD4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6CAABC-F977-45E2-8782-FA06C7900E4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prstClr val="white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prstClr val="white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1463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K:\ProPowerPoint\Шаблоны\ОБРАЗОВАНИЕ\Школьная доска\ShkolDoskaSlid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91519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115888"/>
            <a:ext cx="7354888" cy="649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476375" y="908050"/>
            <a:ext cx="72104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7"/>
          <p:cNvSpPr txBox="1">
            <a:spLocks noChangeArrowheads="1"/>
          </p:cNvSpPr>
          <p:nvPr/>
        </p:nvSpPr>
        <p:spPr bwMode="auto">
          <a:xfrm>
            <a:off x="-31750" y="6562725"/>
            <a:ext cx="1687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smtClean="0">
                <a:solidFill>
                  <a:prstClr val="white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prstClr val="white"/>
              </a:solidFill>
              <a:latin typeface="Ariston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444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iranimashek.com/photo/100-0-14848" TargetMode="External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1.gif"/><Relationship Id="rId2" Type="http://schemas.openxmlformats.org/officeDocument/2006/relationships/hyperlink" Target="http://miranimashek.com/photo/100-0-14851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miranimashek.com/photo/100-0-148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school17.mmc24308.cross-edu.ru/images/p49_mom20and20girl.jpg" TargetMode="Externa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s://ds04.infourok.ru/uploads/ex/0e74/0012d323-2f864090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5/35900_1895282ecd1126e4e5e39fc65eb0c3b3.jpg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09239"/>
            <a:ext cx="5105400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00298" y="500042"/>
            <a:ext cx="4511171" cy="1323439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Первые отметки.</a:t>
            </a:r>
          </a:p>
          <a:p>
            <a:pPr algn="ctr"/>
            <a:r>
              <a:rPr lang="ru-RU" sz="400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Нормативы</a:t>
            </a:r>
            <a:endParaRPr lang="ru-RU" sz="4000" b="0" cap="none" spc="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197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08" y="0"/>
            <a:ext cx="5000647" cy="1006474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РУССКИЙ ЯЗЫК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762000"/>
            <a:ext cx="7772400" cy="53340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Диктант</a:t>
            </a:r>
            <a:endParaRPr lang="ru-RU" sz="2800" i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нет ошибок;</a:t>
            </a:r>
          </a:p>
          <a:p>
            <a:pPr marL="0" indent="0" eaLnBrk="1" hangingPunct="1"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более 2-х ошибок;</a:t>
            </a:r>
          </a:p>
          <a:p>
            <a:pPr marL="0" indent="0" eaLnBrk="1" hangingPunct="1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не более 4-х ошибок;</a:t>
            </a:r>
          </a:p>
          <a:p>
            <a:pPr marL="0" indent="0" eaLnBrk="1" hangingPunct="1"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- 5 и более ошибок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800100" y="2895600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Орфографическое задание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задание выполнено без ошибок;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задание выполнено полностью, 1 ошибка или </a:t>
            </a:r>
            <a:b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1-2 исправления;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полостью выполнено задание или полностью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выполнено, но 2 ошибки;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более 3-х ошибок, невыполненное задание.</a:t>
            </a:r>
          </a:p>
        </p:txBody>
      </p:sp>
    </p:spTree>
    <p:extLst>
      <p:ext uri="{BB962C8B-B14F-4D97-AF65-F5344CB8AC3E}">
        <p14:creationId xmlns="" xmlns:p14="http://schemas.microsoft.com/office/powerpoint/2010/main" val="953564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09600"/>
            <a:ext cx="7391400" cy="51054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Списывание текста (без задания) 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безукоризненно выполненная работа, в которой нет исправлений;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- 1-2 исправления или 1 ошибка;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- 2-3 ошибки;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 ошибки и более.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714625" y="-110511"/>
            <a:ext cx="3714750" cy="1006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РУССКИЙ ЯЗЫК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120403" y="2233624"/>
            <a:ext cx="5010150" cy="228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Словарный диктант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работа без ошибок;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- 1 ошибка; 1 исправление.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- 2 ошибки;1 исправление</a:t>
            </a: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- 3-5 ошибок.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71524" y="4072219"/>
            <a:ext cx="7839075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Контрольная работа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безошибочно выполнены все задания;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выполнено правильно не менее 3/4 всех заданий;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выполнено не менее ½ заданий;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ученик не справился с большинством заданий.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3821589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914400"/>
            <a:ext cx="7772400" cy="435133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Письменная работа, содержащая только примеры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b="1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вся работа выполнена безошибочно и нет исправлений;</a:t>
            </a:r>
          </a:p>
          <a:p>
            <a:pPr marL="0" indent="0" eaLnBrk="1" hangingPunct="1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b="1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допущены 1-2 вычислительные ошибки;</a:t>
            </a:r>
          </a:p>
          <a:p>
            <a:pPr marL="0" indent="0" eaLnBrk="1" hangingPunct="1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b="1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допущены 3-4 вычислительные ошибки;</a:t>
            </a:r>
          </a:p>
          <a:p>
            <a:pPr marL="0" indent="0" eaLnBrk="1" hangingPunct="1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b="1" dirty="0" smtClean="0">
                <a:solidFill>
                  <a:srgbClr val="33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допущены 5 и более вычислительных ошибок.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0" y="-123450"/>
            <a:ext cx="3714750" cy="1006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МАТЕМАТИКА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47675" y="3200400"/>
            <a:ext cx="8915400" cy="221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Математический  диктант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вся работа выполнена безошибочно и нет исправлений;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выполнена 1/5 часть примеров от их общего числа; 2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выполнена 1/4 часть примеров от их общего числа; 3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 выполнена 1/2 часть примеров от их общего числа; 6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b="1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7932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38175" y="883024"/>
            <a:ext cx="8534400" cy="54102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000" b="1" i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Комбинированная контрольная работа 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задача, примеры и задание другого вида)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вся работа выполнена безошибочно и нет исправлений;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допущены 1-2 вычислительные ошибки;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допущены ошибки в ходе решения задачи при правильном выполнении всех заданий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допущены 3-4 вычислительные ошибки;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допущена ошибка в ходе решения задачи и хотя бы одна вычислительная ошибка </a:t>
            </a: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 решении задач и примеров допущено более 5 вычислительных ошибок.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0" y="-123450"/>
            <a:ext cx="3714750" cy="1006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МАТЕМАТИКА</a:t>
            </a:r>
          </a:p>
        </p:txBody>
      </p:sp>
      <p:pic>
        <p:nvPicPr>
          <p:cNvPr id="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67200"/>
            <a:ext cx="1881221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53506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762000"/>
            <a:ext cx="7572428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FF00"/>
                </a:solidFill>
              </a:rPr>
              <a:t>Как относиться </a:t>
            </a:r>
            <a:br>
              <a:rPr lang="ru-RU" sz="4000" b="1" i="1" dirty="0" smtClean="0">
                <a:solidFill>
                  <a:srgbClr val="FFFF00"/>
                </a:solidFill>
              </a:rPr>
            </a:br>
            <a:r>
              <a:rPr lang="ru-RU" sz="4000" b="1" i="1" dirty="0" smtClean="0">
                <a:solidFill>
                  <a:srgbClr val="FFFF00"/>
                </a:solidFill>
              </a:rPr>
              <a:t>к отметкам ребёнка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Безимени-1.png"/>
          <p:cNvPicPr>
            <a:picLocks noChangeAspect="1"/>
          </p:cNvPicPr>
          <p:nvPr/>
        </p:nvPicPr>
        <p:blipFill>
          <a:blip r:embed="rId2" cstate="screen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29520" y="2071678"/>
            <a:ext cx="1357322" cy="3404492"/>
          </a:xfrm>
          <a:prstGeom prst="rect">
            <a:avLst/>
          </a:prstGeom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417" y="2438400"/>
            <a:ext cx="5309166" cy="3564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9198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Cj04281130000[1]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7929"/>
            <a:ext cx="1295400" cy="119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1214422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Не ругайте своего ребёнка за плохую отметку. Ему очень хочется быть в ваших глазах хорошим. Если быть хорошим не получается, ребёнок начинает врать и изворачиваться, чтобы быть в ваших глазах хорошим.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rgbClr val="002060"/>
                </a:solidFill>
              </a:rPr>
              <a:t>Сочувствуйте своему ребёнку, если он долго трудился, но результат его труда не высок. Объясните ему, что важен не только высокий результат. Больше важны знания, которые он сможет приобрести в результате ежедневного, упорного труда.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2" descr="Смайлики Смайлики анимированные">
            <a:hlinkClick r:id="rId3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6031" y="5791200"/>
            <a:ext cx="897935" cy="8337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03346" y="-152400"/>
            <a:ext cx="6023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РЕКОМЕНДАЦИИ</a:t>
            </a:r>
            <a:endParaRPr lang="ru-RU" sz="5400" b="0" cap="none" spc="0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32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779" y="1746383"/>
            <a:ext cx="78724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Не заставляйте своего ребёнка вымаливать себе оценку в конце четверти ради вашего душевного спокойствия.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Picture 7" descr="Смайлики Смайлики анимированные">
            <a:hlinkClick r:id="rId2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1" y="-4483"/>
            <a:ext cx="1219199" cy="16881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5779" y="3420869"/>
            <a:ext cx="78724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Не учите своего ребёнка ловчить, унижаться и приспосабливаться ради положительного результата в виде высокой отметки.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227945">
            <a:off x="2588147" y="488278"/>
            <a:ext cx="1060652" cy="10606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5968">
            <a:off x="143332" y="480505"/>
            <a:ext cx="1076200" cy="1076200"/>
          </a:xfrm>
          <a:prstGeom prst="rect">
            <a:avLst/>
          </a:prstGeom>
        </p:spPr>
      </p:pic>
      <p:pic>
        <p:nvPicPr>
          <p:cNvPr id="8" name="Picture 3" descr="Смайлики Смайлики анимированные">
            <a:hlinkClick r:id="rId6" tooltip="Смайлики Смайлики анимированные скачать бесплатно на телефон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82086" y="4572000"/>
            <a:ext cx="1626135" cy="1643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3322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9964" y="3078940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обвиняйте беспричинно других взрослых и детей в проблемах собственных детей.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605532"/>
            <a:ext cx="838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Никогда не выражайте сомнений по поводу объективности выставленной вашему ребёнку оценки вслух.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сомнения - идите в школу и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попытайтесь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объективно разобраться в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ситуации.</a:t>
            </a:r>
            <a:r>
              <a:rPr lang="ru-RU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b="1" dirty="0">
              <a:solidFill>
                <a:schemeClr val="accent3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endParaRPr lang="ru-RU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272" y="2157001"/>
            <a:ext cx="915663" cy="921939"/>
          </a:xfrm>
          <a:prstGeom prst="rect">
            <a:avLst/>
          </a:prstGeom>
        </p:spPr>
      </p:pic>
      <p:pic>
        <p:nvPicPr>
          <p:cNvPr id="9" name="Picture 6" descr="i?id=126902720-22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137" y="5030696"/>
            <a:ext cx="952883" cy="10433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844" y="4371600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Поддерживайте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ребенка в его, пусть не очень значительных, но победах над собой, над своей ленью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63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807" y="3785493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Демонстрируйте положительные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-таты своего труда, чтобы ребёнку хотелось вам подражать.</a:t>
            </a:r>
          </a:p>
        </p:txBody>
      </p:sp>
      <p:pic>
        <p:nvPicPr>
          <p:cNvPr id="3" name="Picture 22" descr="i?id=179920780-4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724400"/>
            <a:ext cx="1546411" cy="14497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360" y="676950"/>
            <a:ext cx="82288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Устраивайте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праздники по случаю получения отличной отметки. Хорошее, как и плохое, запоминается ребенком надолго и его хочется повторить. Пусть ребенок получает хорошую отметку ради того, чтобы его отметили. Вскоре это станет привычкой.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622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663700" y="1219200"/>
            <a:ext cx="6048375" cy="1150937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4800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</a:rPr>
              <a:t>Родительское собрание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1648" y="2836922"/>
            <a:ext cx="5832475" cy="2592388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Итоги III четверти.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Привычка.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Первые отметки</a:t>
            </a:r>
            <a:r>
              <a:rPr lang="ru-RU" sz="28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latin typeface="Arial" panose="020B0604020202020204" pitchFamily="34" charset="0"/>
              </a:rPr>
              <a:t>Домашнее задание</a:t>
            </a:r>
            <a:r>
              <a:rPr lang="ru-RU" sz="28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 </a:t>
            </a:r>
            <a:endParaRPr lang="ru-RU" sz="2800" b="1" i="1" dirty="0" smtClean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endParaRPr lang="ru-RU" sz="4000" b="1" i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ru-RU" sz="4800" dirty="0" smtClean="0">
              <a:solidFill>
                <a:srgbClr val="D9D9D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1705" y="2130127"/>
            <a:ext cx="19205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16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 класс</a:t>
            </a:r>
            <a:endParaRPr lang="ru-RU" sz="4400" b="1" cap="none" spc="0" dirty="0">
              <a:ln w="10160">
                <a:noFill/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974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2506" y="914400"/>
            <a:ext cx="71192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Домашние задания</a:t>
            </a:r>
            <a:endParaRPr lang="ru-RU" sz="5400" b="1" cap="none" spc="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Содержимое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571612"/>
            <a:ext cx="8693150" cy="2835275"/>
          </a:xfrm>
          <a:prstGeom prst="rect">
            <a:avLst/>
          </a:prstGeom>
        </p:spPr>
      </p:pic>
      <p:pic>
        <p:nvPicPr>
          <p:cNvPr id="4" name="Picture 4" descr="р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54475"/>
            <a:ext cx="2029543" cy="190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21705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j0398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447800"/>
            <a:ext cx="1400175" cy="15128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304800"/>
            <a:ext cx="7924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spcAft>
                <a:spcPts val="0"/>
              </a:spcAft>
            </a:pPr>
            <a:r>
              <a:rPr lang="ru-RU" sz="24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ru-RU" sz="2400" b="1" dirty="0">
                <a:latin typeface="Arial" panose="020B0604020202020204" pitchFamily="34" charset="0"/>
                <a:ea typeface="Times New Roman" panose="02020603050405020304" pitchFamily="18" charset="0"/>
              </a:rPr>
              <a:t>Садимся за уроки»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Садись за уроки всегда в одно и то же время.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Проветри комнату до начала занятий.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Выключи радио, телевизор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Сотри со стола пыль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Свет с левой стороны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Уточни расписание уроков на завтра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Приготовь письменные принадлежности для занятий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Убери со стола все лишнее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Сядь на стуле удобно и открой учебник.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Начав сопоставление своих действий с пунктами памятки, школьник через некоторое время достигает того, что все эти действия станут для него привычными.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810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20621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Продолжительность работы ребенка по приготовлению домашних заданий должна быть следующей: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до 1 часа – в первом классе;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до 1,5 часов – во втором;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до 2 часов – в третьем и четвертом классе.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>
              <a:spcAft>
                <a:spcPts val="0"/>
              </a:spcAft>
            </a:pP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Именно такие нормативы </a:t>
            </a:r>
            <a:r>
              <a:rPr lang="ru-RU" sz="32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устанавли-ваются</a:t>
            </a:r>
            <a:r>
              <a:rPr lang="ru-RU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Министерством </a:t>
            </a:r>
            <a:r>
              <a:rPr lang="ru-RU" sz="3200" dirty="0">
                <a:latin typeface="Arial" panose="020B0604020202020204" pitchFamily="34" charset="0"/>
                <a:ea typeface="Times New Roman" panose="02020603050405020304" pitchFamily="18" charset="0"/>
              </a:rPr>
              <a:t>образования.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62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Помните об этом!!!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295400"/>
            <a:ext cx="8763000" cy="53340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  <a:defRPr/>
            </a:pPr>
            <a:r>
              <a:rPr lang="ru-RU" sz="3600" b="1" i="1" dirty="0" smtClean="0">
                <a:solidFill>
                  <a:srgbClr val="002060"/>
                </a:solidFill>
              </a:rPr>
              <a:t>Научить рёбёнка самостоятельно   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3600" b="1" i="1" dirty="0" smtClean="0">
                <a:solidFill>
                  <a:srgbClr val="002060"/>
                </a:solidFill>
              </a:rPr>
              <a:t>учиться,  научить добывать знания –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3600" dirty="0" smtClean="0"/>
              <a:t>  </a:t>
            </a:r>
            <a:r>
              <a:rPr lang="ru-RU" sz="3600" b="1" i="1" dirty="0" smtClean="0">
                <a:solidFill>
                  <a:srgbClr val="FF0000"/>
                </a:solidFill>
              </a:rPr>
              <a:t>Ваша родительская обязанность!!!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3600" b="1" i="1" dirty="0" smtClean="0">
                <a:solidFill>
                  <a:srgbClr val="002060"/>
                </a:solidFill>
              </a:rPr>
              <a:t>Статья 52 «Закон об образовании»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3600" b="1" i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</a:t>
            </a:r>
          </a:p>
        </p:txBody>
      </p:sp>
      <p:pic>
        <p:nvPicPr>
          <p:cNvPr id="6" name="Picture 2" descr="Картинка 3 из 56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214818"/>
            <a:ext cx="3314222" cy="23491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03696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9910" b="93694" l="9890" r="89890">
                        <a14:foregroundMark x1="55824" y1="27327" x2="55824" y2="27327"/>
                        <a14:foregroundMark x1="34286" y1="79580" x2="34286" y2="79580"/>
                        <a14:foregroundMark x1="28571" y1="78378" x2="28571" y2="78378"/>
                        <a14:foregroundMark x1="38901" y1="81982" x2="38901" y2="81982"/>
                        <a14:foregroundMark x1="30549" y1="70571" x2="30549" y2="70571"/>
                        <a14:foregroundMark x1="38022" y1="75676" x2="38022" y2="75676"/>
                        <a14:foregroundMark x1="52967" y1="61562" x2="52967" y2="61562"/>
                        <a14:foregroundMark x1="60440" y1="64264" x2="60440" y2="64264"/>
                        <a14:foregroundMark x1="45495" y1="56456" x2="45495" y2="564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9092"/>
            <a:ext cx="1438275" cy="105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5800" y="685800"/>
            <a:ext cx="7772400" cy="5209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076325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Мы сегодня убедились, что причин “неуспешной” учебной деятельности детей очень много. Почему у наших детей снижается интерес к учению? Узнать эти причины и избавиться от них можно только при поддержке педагогов и вас родителей. Каждый ребенок уникален. В заключение хочется надеяться, что ребята не будут терять времени даром и будут стараться изо всех сил хорошо учиться. Тогда наши с вами старания увенчаются успехом в учёбе, что принесёт, в свою очередь, каждому ученику и его родителям много радости и большое удовлетворение.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90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0533" y="533400"/>
            <a:ext cx="58881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4400" b="1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 сотрудничество!</a:t>
            </a:r>
            <a:endParaRPr lang="ru-RU" sz="4400" b="1" cap="none" spc="0" dirty="0">
              <a:ln w="0"/>
              <a:solidFill>
                <a:srgbClr val="FFFF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4274" name="Picture 2" descr="https://ruroditel.ru/upload/medialibrary/ade/aded4123cdd3c2e8e57c898b63a007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14554"/>
            <a:ext cx="5655508" cy="4143404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2882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600" b="1" dirty="0" smtClean="0">
                <a:solidFill>
                  <a:schemeClr val="bg1">
                    <a:lumMod val="10000"/>
                  </a:schemeClr>
                </a:solidFill>
              </a:rPr>
              <a:t>«Привычка»</a:t>
            </a:r>
            <a:endParaRPr lang="ru-RU" sz="66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28675" name="Picture 3" descr="http://xn----8sbemqw0aub0c5c3a.xn--p1ai/images/uploads/thinkstockphotos-5432083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071810"/>
            <a:ext cx="4572032" cy="303060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1000100" y="1857364"/>
            <a:ext cx="4071966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1857364"/>
            <a:ext cx="2131289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Рабочее место</a:t>
            </a:r>
            <a:endParaRPr lang="ru-RU" sz="2400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428596" y="2214554"/>
            <a:ext cx="8501122" cy="38472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Помощь детям должна быть эффективной, грамотной и должна идти в трех направлениях: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организация режима дня;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2.контроль за выполнением домашних заданий;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3.приучение детей к самостоятельности.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600" b="1" dirty="0" smtClean="0">
                <a:solidFill>
                  <a:schemeClr val="bg1">
                    <a:lumMod val="10000"/>
                  </a:schemeClr>
                </a:solidFill>
              </a:rPr>
              <a:t>«Привычка»</a:t>
            </a:r>
            <a:endParaRPr lang="ru-RU" sz="66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501122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FF00"/>
                </a:solidFill>
              </a:rPr>
              <a:t>Организация учебной деятельности.</a:t>
            </a:r>
            <a:endParaRPr lang="ru-RU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42918"/>
            <a:ext cx="889653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ru-RU" sz="4400" b="1" cap="none" spc="0" dirty="0" smtClean="0">
              <a:ln/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algn="ctr"/>
            <a:r>
              <a:rPr lang="ru-RU" sz="4400" b="1" cap="none" spc="0" dirty="0" smtClean="0">
                <a:ln/>
                <a:solidFill>
                  <a:schemeClr val="accent1">
                    <a:lumMod val="50000"/>
                  </a:schemeClr>
                </a:solidFill>
                <a:effectLst/>
              </a:rPr>
              <a:t>Во 2 классе на конец четверти </a:t>
            </a:r>
          </a:p>
          <a:p>
            <a:pPr algn="ctr"/>
            <a:r>
              <a:rPr lang="ru-RU" sz="4400" b="1" dirty="0" smtClean="0">
                <a:ln/>
                <a:solidFill>
                  <a:schemeClr val="accent1">
                    <a:lumMod val="50000"/>
                  </a:schemeClr>
                </a:solidFill>
              </a:rPr>
              <a:t>обучается 29 учащихся</a:t>
            </a:r>
            <a:endParaRPr lang="ru-RU" sz="4400" b="1" cap="none" spc="0" dirty="0">
              <a:ln/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3429000"/>
            <a:ext cx="21323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1">
                    <a:lumMod val="50000"/>
                  </a:schemeClr>
                </a:solidFill>
                <a:effectLst/>
              </a:rPr>
              <a:t>Из них:</a:t>
            </a:r>
            <a:endParaRPr lang="ru-RU" sz="4400" b="1" cap="none" spc="0" dirty="0">
              <a:ln/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4286256"/>
            <a:ext cx="5715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Успешно окончили четверть – 19 учащихся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Удовлетворительно –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10 учащихся</a:t>
            </a:r>
          </a:p>
        </p:txBody>
      </p:sp>
      <p:pic>
        <p:nvPicPr>
          <p:cNvPr id="7" name="Picture 2" descr="http://us.cdn3.123rf.com/168nwm/bicubic/bicubic1105/bicubic110500002/9517393-wise-owl-tragen-eine-quadratische-akademischen-cap-und-glase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873" y="3617625"/>
            <a:ext cx="2028314" cy="3214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9249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2500" y="978119"/>
            <a:ext cx="7315200" cy="37856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Оценка – это процесс оценивания; </a:t>
            </a:r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Отметка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– результат этого процесса, его условное отражение в баллах.</a:t>
            </a:r>
            <a:r>
              <a:rPr lang="ru-RU" sz="40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7955">
            <a:off x="6867488" y="4832332"/>
            <a:ext cx="1222217" cy="12222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7723">
            <a:off x="5059249" y="4905880"/>
            <a:ext cx="1228600" cy="1228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2938">
            <a:off x="3216534" y="4867240"/>
            <a:ext cx="1152400" cy="1152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rgbClr val="FF0066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2360">
            <a:off x="1059004" y="4905879"/>
            <a:ext cx="1228600" cy="1228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116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674400"/>
            <a:ext cx="7924800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 первых дней школьной жизни на тернистом пути учения перед ребёнком появляется идол- отметка. Для одного ребёнка – он добрый, снисходительный, для другого – жёсткий, безжалостный, неумолимый… Ребёнок старается удовлетворить или – на худой конец – обмануть идола и постепенно привыкает учиться не для личной радости, а для отметки</a:t>
            </a:r>
            <a:r>
              <a:rPr lang="ru-RU" sz="28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»</a:t>
            </a:r>
            <a:r>
              <a:rPr lang="ru-RU" sz="2800" b="1" i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800" b="1" i="1" dirty="0" smtClean="0">
              <a:solidFill>
                <a:schemeClr val="bg1">
                  <a:lumMod val="10000"/>
                </a:schemeClr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r"/>
            <a:r>
              <a:rPr lang="ru-RU" sz="28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</a:t>
            </a:r>
            <a:r>
              <a:rPr lang="ru-RU" sz="2800" b="1" i="1" dirty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А. </a:t>
            </a:r>
            <a:r>
              <a:rPr lang="ru-RU" sz="2800" b="1" i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Сухомлинский </a:t>
            </a:r>
            <a:endParaRPr lang="ru-RU" sz="2800" b="1" i="1" dirty="0">
              <a:solidFill>
                <a:schemeClr val="bg1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999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838200"/>
            <a:ext cx="7467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Торжествующая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«пятёрка», 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Обнадёживающая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«четвёрка»,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Равнодушная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«тройка»,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Угнетающая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«двойка»,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Уничтожающая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«единица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</a:p>
          <a:p>
            <a:pPr algn="r"/>
            <a:endParaRPr lang="ru-RU" sz="36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Ш.А. </a:t>
            </a:r>
            <a:r>
              <a:rPr lang="ru-RU" sz="36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Амонашвили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335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762000"/>
            <a:ext cx="8229600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 необходимо помнить, что в учении важна не только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отметка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сколько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реальные знания и умения ученика, его трудолюбие, ответственность, </a:t>
            </a:r>
            <a:r>
              <a:rPr lang="ru-RU" sz="2800" b="1" u="sng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потреб-</a:t>
            </a:r>
            <a:r>
              <a:rPr lang="ru-RU" sz="2800" b="1" u="sng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ность</a:t>
            </a:r>
            <a:r>
              <a:rPr lang="ru-RU" sz="2800" b="1" u="sng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получении новых знаний.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тому же следует учитывать, что успешность ребёнка в учении определяется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мно-жеством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факторов. Не последнюю роль среди них играет вера родителей в возможности своего ребёнка, а так же их способность оказать ему реальную помощь в учёбе.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60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hkolnayaDosk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Яркая">
  <a:themeElements>
    <a:clrScheme name="Другая 1">
      <a:dk1>
        <a:srgbClr val="B4ECFC"/>
      </a:dk1>
      <a:lt1>
        <a:sysClr val="window" lastClr="FFFFFF"/>
      </a:lt1>
      <a:dk2>
        <a:srgbClr val="90C6F6"/>
      </a:dk2>
      <a:lt2>
        <a:srgbClr val="7E9532"/>
      </a:lt2>
      <a:accent1>
        <a:srgbClr val="7030A0"/>
      </a:accent1>
      <a:accent2>
        <a:srgbClr val="FF0000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1106</Words>
  <Application>Microsoft Office PowerPoint</Application>
  <PresentationFormat>Экран (4:3)</PresentationFormat>
  <Paragraphs>119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ShkolnayaDoska</vt:lpstr>
      <vt:lpstr>1_ShkolnayaDoska</vt:lpstr>
      <vt:lpstr>Яркая</vt:lpstr>
      <vt:lpstr>Слайд 1</vt:lpstr>
      <vt:lpstr>Родительское собрание</vt:lpstr>
      <vt:lpstr> «Привычка»</vt:lpstr>
      <vt:lpstr> «Привычка»</vt:lpstr>
      <vt:lpstr> Организация учебной деятельности.</vt:lpstr>
      <vt:lpstr>Слайд 6</vt:lpstr>
      <vt:lpstr>Слайд 7</vt:lpstr>
      <vt:lpstr>Слайд 8</vt:lpstr>
      <vt:lpstr>Слайд 9</vt:lpstr>
      <vt:lpstr>Слайд 10</vt:lpstr>
      <vt:lpstr>РУССКИЙ ЯЗЫК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Помните об этом!!!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Администратор</dc:creator>
  <cp:lastModifiedBy>ник</cp:lastModifiedBy>
  <cp:revision>37</cp:revision>
  <dcterms:created xsi:type="dcterms:W3CDTF">2016-12-25T06:13:56Z</dcterms:created>
  <dcterms:modified xsi:type="dcterms:W3CDTF">2022-04-03T02:36:54Z</dcterms:modified>
</cp:coreProperties>
</file>