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</p:sldMasterIdLst>
  <p:sldIdLst>
    <p:sldId id="256" r:id="rId5"/>
    <p:sldId id="257" r:id="rId6"/>
    <p:sldId id="258" r:id="rId7"/>
    <p:sldId id="259" r:id="rId8"/>
    <p:sldId id="260" r:id="rId9"/>
    <p:sldId id="278" r:id="rId10"/>
    <p:sldId id="280" r:id="rId11"/>
    <p:sldId id="264" r:id="rId12"/>
    <p:sldId id="265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9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558" y="-6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910080" y="359898"/>
            <a:ext cx="987552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910080" y="1850064"/>
            <a:ext cx="987552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62357E-6C14-4879-9F1E-6CE6060C51FF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C86FB-260F-40B3-87C0-938387151D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228577" y="1413802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sz="1800"/>
          </a:p>
        </p:txBody>
      </p:sp>
      <p:sp>
        <p:nvSpPr>
          <p:cNvPr id="9" name="Овал 8"/>
          <p:cNvSpPr/>
          <p:nvPr/>
        </p:nvSpPr>
        <p:spPr>
          <a:xfrm>
            <a:off x="1542901" y="1345016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62357E-6C14-4879-9F1E-6CE6060C51FF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C86FB-260F-40B3-87C0-938387151D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274640"/>
            <a:ext cx="24384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274641"/>
            <a:ext cx="7416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62357E-6C14-4879-9F1E-6CE6060C51FF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C86FB-260F-40B3-87C0-938387151D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02CB6-E9D4-4400-A87D-8F71CCAB912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03.04.2022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B1497-0334-4310-B19B-D2767E3F3D35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58285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02CB6-E9D4-4400-A87D-8F71CCAB912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03.04.2022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B1497-0334-4310-B19B-D2767E3F3D35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50814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02CB6-E9D4-4400-A87D-8F71CCAB912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03.04.2022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B1497-0334-4310-B19B-D2767E3F3D35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02940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02CB6-E9D4-4400-A87D-8F71CCAB912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03.04.2022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B1497-0334-4310-B19B-D2767E3F3D35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06687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02CB6-E9D4-4400-A87D-8F71CCAB912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03.04.2022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B1497-0334-4310-B19B-D2767E3F3D35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30901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02CB6-E9D4-4400-A87D-8F71CCAB912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03.04.2022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B1497-0334-4310-B19B-D2767E3F3D35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05128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02CB6-E9D4-4400-A87D-8F71CCAB912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03.04.2022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B1497-0334-4310-B19B-D2767E3F3D35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71562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02CB6-E9D4-4400-A87D-8F71CCAB912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03.04.2022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B1497-0334-4310-B19B-D2767E3F3D35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2869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62357E-6C14-4879-9F1E-6CE6060C51FF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C86FB-260F-40B3-87C0-938387151D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02CB6-E9D4-4400-A87D-8F71CCAB912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03.04.2022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B1497-0334-4310-B19B-D2767E3F3D35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1024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02CB6-E9D4-4400-A87D-8F71CCAB912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03.04.2022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B1497-0334-4310-B19B-D2767E3F3D35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83388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02CB6-E9D4-4400-A87D-8F71CCAB912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03.04.2022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B1497-0334-4310-B19B-D2767E3F3D35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76363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02CB6-E9D4-4400-A87D-8F71CCAB912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03.04.2022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B1497-0334-4310-B19B-D2767E3F3D35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85629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02CB6-E9D4-4400-A87D-8F71CCAB912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03.04.2022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B1497-0334-4310-B19B-D2767E3F3D35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873791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02CB6-E9D4-4400-A87D-8F71CCAB912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03.04.2022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B1497-0334-4310-B19B-D2767E3F3D35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07605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02CB6-E9D4-4400-A87D-8F71CCAB912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03.04.2022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B1497-0334-4310-B19B-D2767E3F3D35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38593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02CB6-E9D4-4400-A87D-8F71CCAB912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03.04.2022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B1497-0334-4310-B19B-D2767E3F3D35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416970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02CB6-E9D4-4400-A87D-8F71CCAB912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03.04.2022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B1497-0334-4310-B19B-D2767E3F3D35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32296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02CB6-E9D4-4400-A87D-8F71CCAB912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03.04.2022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B1497-0334-4310-B19B-D2767E3F3D35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4054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043853" y="-54"/>
            <a:ext cx="9144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sz="18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37856" y="2600325"/>
            <a:ext cx="85344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37856" y="1066800"/>
            <a:ext cx="85344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62357E-6C14-4879-9F1E-6CE6060C51FF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C86FB-260F-40B3-87C0-938387151D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3048000" y="0"/>
            <a:ext cx="1016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sz="1800"/>
          </a:p>
        </p:txBody>
      </p:sp>
      <p:sp>
        <p:nvSpPr>
          <p:cNvPr id="8" name="Овал 7"/>
          <p:cNvSpPr/>
          <p:nvPr/>
        </p:nvSpPr>
        <p:spPr>
          <a:xfrm>
            <a:off x="2896428" y="2814656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sz="1800"/>
          </a:p>
        </p:txBody>
      </p:sp>
      <p:sp>
        <p:nvSpPr>
          <p:cNvPr id="9" name="Овал 8"/>
          <p:cNvSpPr/>
          <p:nvPr/>
        </p:nvSpPr>
        <p:spPr>
          <a:xfrm>
            <a:off x="3210752" y="2745870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02CB6-E9D4-4400-A87D-8F71CCAB912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03.04.2022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B1497-0334-4310-B19B-D2767E3F3D35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13324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02CB6-E9D4-4400-A87D-8F71CCAB912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03.04.2022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B1497-0334-4310-B19B-D2767E3F3D35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82527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02CB6-E9D4-4400-A87D-8F71CCAB912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03.04.2022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B1497-0334-4310-B19B-D2767E3F3D35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624216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02CB6-E9D4-4400-A87D-8F71CCAB912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03.04.2022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B1497-0334-4310-B19B-D2767E3F3D35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623211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02CB6-E9D4-4400-A87D-8F71CCAB912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03.04.2022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B1497-0334-4310-B19B-D2767E3F3D35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6126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02CB6-E9D4-4400-A87D-8F71CCAB912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03.04.2022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B1497-0334-4310-B19B-D2767E3F3D35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348685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02CB6-E9D4-4400-A87D-8F71CCAB912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03.04.2022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B1497-0334-4310-B19B-D2767E3F3D35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5488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02CB6-E9D4-4400-A87D-8F71CCAB912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03.04.2022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B1497-0334-4310-B19B-D2767E3F3D35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207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02CB6-E9D4-4400-A87D-8F71CCAB912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03.04.2022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B1497-0334-4310-B19B-D2767E3F3D35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904974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02CB6-E9D4-4400-A87D-8F71CCAB912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03.04.2022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B1497-0334-4310-B19B-D2767E3F3D35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8065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91414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03478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62357E-6C14-4879-9F1E-6CE6060C51FF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C86FB-260F-40B3-87C0-938387151D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02CB6-E9D4-4400-A87D-8F71CCAB912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03.04.2022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B1497-0334-4310-B19B-D2767E3F3D35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191985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02CB6-E9D4-4400-A87D-8F71CCAB912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03.04.2022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B1497-0334-4310-B19B-D2767E3F3D35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289202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02CB6-E9D4-4400-A87D-8F71CCAB912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03.04.2022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B1497-0334-4310-B19B-D2767E3F3D35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857169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02CB6-E9D4-4400-A87D-8F71CCAB912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03.04.2022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B1497-0334-4310-B19B-D2767E3F3D35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977773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02CB6-E9D4-4400-A87D-8F71CCAB912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03.04.2022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B1497-0334-4310-B19B-D2767E3F3D35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7666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160336"/>
            <a:ext cx="109728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21792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21792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62357E-6C14-4879-9F1E-6CE6060C51FF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C86FB-260F-40B3-87C0-938387151D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62357E-6C14-4879-9F1E-6CE6060C51FF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C86FB-260F-40B3-87C0-938387151D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53312" y="0"/>
            <a:ext cx="10838688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sz="180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62357E-6C14-4879-9F1E-6CE6060C51FF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C86FB-260F-40B3-87C0-938387151D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16778"/>
            <a:ext cx="508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406964"/>
            <a:ext cx="508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09600" y="2133601"/>
            <a:ext cx="108712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62357E-6C14-4879-9F1E-6CE6060C51FF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C86FB-260F-40B3-87C0-938387151D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49195" y="1066800"/>
            <a:ext cx="36576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62357E-6C14-4879-9F1E-6CE6060C51FF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C86FB-260F-40B3-87C0-938387151D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016000" y="1066800"/>
            <a:ext cx="6096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17600" y="1143004"/>
            <a:ext cx="58928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marL="0" indent="0" algn="l" eaLnBrk="1" latinLnBrk="0" hangingPunct="1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528967" y="954341"/>
            <a:ext cx="9144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sz="1800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6671556" y="936786"/>
            <a:ext cx="865632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sz="1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17600" y="4800600"/>
            <a:ext cx="58928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1087902" y="-815922"/>
            <a:ext cx="2185183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sz="1800"/>
          </a:p>
        </p:txBody>
      </p:sp>
      <p:sp>
        <p:nvSpPr>
          <p:cNvPr id="8" name="Овал 7"/>
          <p:cNvSpPr/>
          <p:nvPr/>
        </p:nvSpPr>
        <p:spPr>
          <a:xfrm>
            <a:off x="225089" y="21103"/>
            <a:ext cx="2269588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sz="1800"/>
          </a:p>
        </p:txBody>
      </p:sp>
      <p:sp>
        <p:nvSpPr>
          <p:cNvPr id="11" name="Кольцо 10"/>
          <p:cNvSpPr/>
          <p:nvPr/>
        </p:nvSpPr>
        <p:spPr>
          <a:xfrm rot="2315675">
            <a:off x="243842" y="1055077"/>
            <a:ext cx="1500956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sz="1800"/>
          </a:p>
        </p:txBody>
      </p:sp>
      <p:sp>
        <p:nvSpPr>
          <p:cNvPr id="12" name="Прямоугольник 11"/>
          <p:cNvSpPr/>
          <p:nvPr/>
        </p:nvSpPr>
        <p:spPr>
          <a:xfrm>
            <a:off x="1350498" y="-54"/>
            <a:ext cx="10841503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sz="180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914144" y="274638"/>
            <a:ext cx="999744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914144" y="1447800"/>
            <a:ext cx="999744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D62357E-6C14-4879-9F1E-6CE6060C51FF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59C86FB-260F-40B3-87C0-938387151D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02CB6-E9D4-4400-A87D-8F71CCAB912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03.04.2022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4B1497-0334-4310-B19B-D2767E3F3D35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207514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02CB6-E9D4-4400-A87D-8F71CCAB912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03.04.2022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4B1497-0334-4310-B19B-D2767E3F3D35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093802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02CB6-E9D4-4400-A87D-8F71CCAB912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03.04.2022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4B1497-0334-4310-B19B-D2767E3F3D35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314370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56560" y="359898"/>
            <a:ext cx="7406640" cy="3712044"/>
          </a:xfrm>
        </p:spPr>
        <p:txBody>
          <a:bodyPr>
            <a:normAutofit/>
          </a:bodyPr>
          <a:lstStyle/>
          <a:p>
            <a:pPr algn="ctr"/>
            <a:r>
              <a:rPr lang="en-US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Order of adjectives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52728" y="4929198"/>
            <a:ext cx="7406640" cy="816606"/>
          </a:xfrm>
        </p:spPr>
        <p:txBody>
          <a:bodyPr/>
          <a:lstStyle/>
          <a:p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Choose the most natural-sounding response: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000" dirty="0"/>
              <a:t>He was wearing a __</a:t>
            </a:r>
            <a:r>
              <a:rPr lang="ru-RU" sz="4000" dirty="0"/>
              <a:t> </a:t>
            </a:r>
            <a:r>
              <a:rPr lang="en-US" sz="4000" dirty="0"/>
              <a:t>shirt.</a:t>
            </a:r>
          </a:p>
          <a:p>
            <a:pPr marL="596646" indent="-514350">
              <a:buFont typeface="+mj-lt"/>
              <a:buAutoNum type="alphaUcPeriod"/>
            </a:pPr>
            <a:r>
              <a:rPr lang="en-US" sz="4000" dirty="0"/>
              <a:t>  dirty old flannel</a:t>
            </a:r>
          </a:p>
          <a:p>
            <a:pPr marL="596646" indent="-514350">
              <a:buFont typeface="+mj-lt"/>
              <a:buAutoNum type="alphaUcPeriod"/>
            </a:pPr>
            <a:r>
              <a:rPr lang="en-US" sz="4000" dirty="0"/>
              <a:t>  flannel old dirty</a:t>
            </a:r>
          </a:p>
          <a:p>
            <a:pPr marL="596646" indent="-514350">
              <a:buFont typeface="+mj-lt"/>
              <a:buAutoNum type="alphaUcPeriod"/>
            </a:pPr>
            <a:r>
              <a:rPr lang="en-US" sz="4000" dirty="0"/>
              <a:t>  old dirty flannel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6C53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Choose the most natural-sounding response: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5246" indent="-742950">
              <a:buNone/>
            </a:pPr>
            <a:r>
              <a:rPr lang="en-US" sz="4000" dirty="0"/>
              <a:t>Pass me the ________ cups.</a:t>
            </a:r>
            <a:endParaRPr lang="ru-RU" sz="4000" dirty="0"/>
          </a:p>
          <a:p>
            <a:pPr marL="825246" indent="-742950">
              <a:buFont typeface="+mj-lt"/>
              <a:buAutoNum type="alphaUcPeriod"/>
            </a:pPr>
            <a:r>
              <a:rPr lang="en-US" sz="4000" dirty="0"/>
              <a:t>plastic big blue</a:t>
            </a:r>
            <a:endParaRPr lang="ru-RU" sz="4000" dirty="0"/>
          </a:p>
          <a:p>
            <a:pPr marL="825246" indent="-742950">
              <a:buFont typeface="+mj-lt"/>
              <a:buAutoNum type="alphaUcPeriod"/>
            </a:pPr>
            <a:r>
              <a:rPr lang="en-US" sz="4000" dirty="0"/>
              <a:t>big blue plastic</a:t>
            </a:r>
            <a:endParaRPr lang="ru-RU" sz="4000" dirty="0"/>
          </a:p>
          <a:p>
            <a:pPr marL="825246" indent="-742950">
              <a:buFont typeface="+mj-lt"/>
              <a:buAutoNum type="alphaUcPeriod"/>
            </a:pPr>
            <a:r>
              <a:rPr lang="en-US" sz="4000" dirty="0"/>
              <a:t>big plastic blue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6C53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Choose the most natural-sounding response: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5246" indent="-742950">
              <a:buNone/>
            </a:pPr>
            <a:r>
              <a:rPr lang="en-US" sz="4000" dirty="0"/>
              <a:t> All the girls fell in love with the ________ teacher.</a:t>
            </a:r>
          </a:p>
          <a:p>
            <a:pPr marL="825246" indent="-742950">
              <a:buFont typeface="+mj-lt"/>
              <a:buAutoNum type="alphaUcPeriod"/>
            </a:pPr>
            <a:r>
              <a:rPr lang="en-US" sz="4000" dirty="0"/>
              <a:t>  handsome new American</a:t>
            </a:r>
          </a:p>
          <a:p>
            <a:pPr marL="825246" indent="-742950">
              <a:buFont typeface="+mj-lt"/>
              <a:buAutoNum type="alphaUcPeriod"/>
            </a:pPr>
            <a:r>
              <a:rPr lang="en-US" sz="4000" dirty="0"/>
              <a:t>  American new handsome</a:t>
            </a:r>
          </a:p>
          <a:p>
            <a:pPr marL="825246" indent="-742950">
              <a:buFont typeface="+mj-lt"/>
              <a:buAutoNum type="alphaUcPeriod"/>
            </a:pPr>
            <a:r>
              <a:rPr lang="en-US" sz="4000" dirty="0"/>
              <a:t>  new handsome American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6C53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Choose the most natural-sounding response: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5246" indent="-742950">
              <a:buNone/>
            </a:pPr>
            <a:r>
              <a:rPr lang="en-US" sz="4000" dirty="0"/>
              <a:t> I used to drive ________ car.</a:t>
            </a:r>
          </a:p>
          <a:p>
            <a:pPr marL="825246" indent="-742950">
              <a:buFont typeface="+mj-lt"/>
              <a:buAutoNum type="alphaUcPeriod"/>
            </a:pPr>
            <a:r>
              <a:rPr lang="en-US" sz="4000" dirty="0"/>
              <a:t>  a blue old German</a:t>
            </a:r>
          </a:p>
          <a:p>
            <a:pPr marL="825246" indent="-742950">
              <a:buFont typeface="+mj-lt"/>
              <a:buAutoNum type="alphaUcPeriod"/>
            </a:pPr>
            <a:r>
              <a:rPr lang="en-US" sz="4000" dirty="0"/>
              <a:t>  an old German blue</a:t>
            </a:r>
          </a:p>
          <a:p>
            <a:pPr marL="825246" indent="-742950">
              <a:buFont typeface="+mj-lt"/>
              <a:buAutoNum type="alphaUcPeriod"/>
            </a:pPr>
            <a:r>
              <a:rPr lang="en-US" sz="4000" dirty="0"/>
              <a:t>  an old blue German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6C53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Choose the most natural-sounding response: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5246" indent="-742950">
              <a:buNone/>
            </a:pPr>
            <a:r>
              <a:rPr lang="en-US" sz="4000" dirty="0"/>
              <a:t>He recently married a _ woman.</a:t>
            </a:r>
          </a:p>
          <a:p>
            <a:pPr marL="825246" indent="-742950">
              <a:buFont typeface="+mj-lt"/>
              <a:buAutoNum type="alphaUcPeriod"/>
            </a:pPr>
            <a:r>
              <a:rPr lang="en-US" sz="4000" dirty="0"/>
              <a:t>  young beautiful Greek</a:t>
            </a:r>
          </a:p>
          <a:p>
            <a:pPr marL="825246" indent="-742950">
              <a:buFont typeface="+mj-lt"/>
              <a:buAutoNum type="alphaUcPeriod"/>
            </a:pPr>
            <a:r>
              <a:rPr lang="en-US" sz="4000" dirty="0"/>
              <a:t>  beautiful young Greek</a:t>
            </a:r>
          </a:p>
          <a:p>
            <a:pPr marL="825246" indent="-742950">
              <a:buFont typeface="+mj-lt"/>
              <a:buAutoNum type="alphaUcPeriod"/>
            </a:pPr>
            <a:r>
              <a:rPr lang="en-US" sz="4000" dirty="0"/>
              <a:t>  beautiful Greek young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6C53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Choose the most natural-sounding response: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5246" indent="-742950">
              <a:buNone/>
            </a:pPr>
            <a:r>
              <a:rPr lang="en-US" sz="4000" dirty="0"/>
              <a:t> This is a ________ movie.</a:t>
            </a:r>
          </a:p>
          <a:p>
            <a:pPr marL="825246" indent="-742950">
              <a:buFont typeface="+mj-lt"/>
              <a:buAutoNum type="alphaUcPeriod"/>
            </a:pPr>
            <a:r>
              <a:rPr lang="en-US" sz="4000" dirty="0"/>
              <a:t>  new Italian wonderful</a:t>
            </a:r>
          </a:p>
          <a:p>
            <a:pPr marL="825246" indent="-742950">
              <a:buFont typeface="+mj-lt"/>
              <a:buAutoNum type="alphaUcPeriod"/>
            </a:pPr>
            <a:r>
              <a:rPr lang="en-US" sz="4000" dirty="0"/>
              <a:t>  wonderful Italian new</a:t>
            </a:r>
          </a:p>
          <a:p>
            <a:pPr marL="825246" indent="-742950">
              <a:buFont typeface="+mj-lt"/>
              <a:buAutoNum type="alphaUcPeriod"/>
            </a:pPr>
            <a:r>
              <a:rPr lang="en-US" sz="4000" dirty="0"/>
              <a:t>  wonderful new Italian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6C53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Choose the most natural-sounding response: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5246" indent="-742950">
              <a:buNone/>
            </a:pPr>
            <a:r>
              <a:rPr lang="en-US" sz="4000" dirty="0"/>
              <a:t>  She is a __ supermodel. </a:t>
            </a:r>
          </a:p>
          <a:p>
            <a:pPr marL="825246" indent="-742950">
              <a:buFont typeface="+mj-lt"/>
              <a:buAutoNum type="alphaUcPeriod"/>
            </a:pPr>
            <a:r>
              <a:rPr lang="en-US" sz="4000" dirty="0"/>
              <a:t>  beautiful slim Brazilian</a:t>
            </a:r>
          </a:p>
          <a:p>
            <a:pPr marL="825246" indent="-742950">
              <a:buFont typeface="+mj-lt"/>
              <a:buAutoNum type="alphaUcPeriod"/>
            </a:pPr>
            <a:r>
              <a:rPr lang="en-US" sz="4000" dirty="0"/>
              <a:t>  Brazilian beautiful slim</a:t>
            </a:r>
          </a:p>
          <a:p>
            <a:pPr marL="825246" indent="-742950">
              <a:buFont typeface="+mj-lt"/>
              <a:buAutoNum type="alphaUcPeriod"/>
            </a:pPr>
            <a:r>
              <a:rPr lang="en-US" sz="4000" dirty="0"/>
              <a:t>  slim Brazilian beautiful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6C53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Choose the most natural-sounding response: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5246" indent="-742950">
              <a:buNone/>
            </a:pPr>
            <a:r>
              <a:rPr lang="en-US" sz="4000" dirty="0"/>
              <a:t>   It's in the ________ container.</a:t>
            </a:r>
          </a:p>
          <a:p>
            <a:pPr marL="825246" indent="-742950">
              <a:buFont typeface="+mj-lt"/>
              <a:buAutoNum type="alphaUcPeriod"/>
            </a:pPr>
            <a:r>
              <a:rPr lang="en-US" sz="4000" dirty="0"/>
              <a:t>  large blue metal</a:t>
            </a:r>
          </a:p>
          <a:p>
            <a:pPr marL="825246" indent="-742950">
              <a:buFont typeface="+mj-lt"/>
              <a:buAutoNum type="alphaUcPeriod"/>
            </a:pPr>
            <a:r>
              <a:rPr lang="en-US" sz="4000" dirty="0"/>
              <a:t>  blue large metal</a:t>
            </a:r>
          </a:p>
          <a:p>
            <a:pPr marL="825246" indent="-742950">
              <a:buFont typeface="+mj-lt"/>
              <a:buAutoNum type="alphaUcPeriod"/>
            </a:pPr>
            <a:r>
              <a:rPr lang="en-US" sz="4000" dirty="0"/>
              <a:t>  blue metal large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6C53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Choose the most natural-sounding response: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5246" indent="-742950">
              <a:buNone/>
            </a:pPr>
            <a:r>
              <a:rPr lang="en-US" sz="4000" dirty="0"/>
              <a:t>He sat behind a __</a:t>
            </a:r>
            <a:r>
              <a:rPr lang="ru-RU" sz="4000" dirty="0"/>
              <a:t> </a:t>
            </a:r>
            <a:r>
              <a:rPr lang="en-US" sz="4000" dirty="0"/>
              <a:t>desk. </a:t>
            </a:r>
          </a:p>
          <a:p>
            <a:pPr marL="825246" indent="-742950">
              <a:buFont typeface="+mj-lt"/>
              <a:buAutoNum type="alphaUcPeriod"/>
            </a:pPr>
            <a:r>
              <a:rPr lang="en-US" sz="4000" dirty="0"/>
              <a:t>  big wooden brown</a:t>
            </a:r>
          </a:p>
          <a:p>
            <a:pPr marL="825246" indent="-742950">
              <a:buFont typeface="+mj-lt"/>
              <a:buAutoNum type="alphaUcPeriod"/>
            </a:pPr>
            <a:r>
              <a:rPr lang="en-US" sz="4000" dirty="0"/>
              <a:t>  big brown wooden</a:t>
            </a:r>
          </a:p>
          <a:p>
            <a:pPr marL="825246" indent="-742950">
              <a:buFont typeface="+mj-lt"/>
              <a:buAutoNum type="alphaUcPeriod"/>
            </a:pPr>
            <a:r>
              <a:rPr lang="en-US" sz="4000" dirty="0"/>
              <a:t>  wooden big brown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6C53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Choose the most natural-sounding response: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5246" indent="-742950">
              <a:buNone/>
            </a:pPr>
            <a:r>
              <a:rPr lang="en-US" sz="4000" dirty="0"/>
              <a:t>She gave him a __</a:t>
            </a:r>
            <a:r>
              <a:rPr lang="ru-RU" sz="4000" dirty="0"/>
              <a:t> </a:t>
            </a:r>
            <a:r>
              <a:rPr lang="en-US" sz="4000" dirty="0"/>
              <a:t>vase. </a:t>
            </a:r>
          </a:p>
          <a:p>
            <a:pPr marL="825246" indent="-742950">
              <a:buFont typeface="+mj-lt"/>
              <a:buAutoNum type="alphaUcPeriod"/>
            </a:pPr>
            <a:r>
              <a:rPr lang="en-US" sz="4000" dirty="0"/>
              <a:t>  small Egyptian black</a:t>
            </a:r>
          </a:p>
          <a:p>
            <a:pPr marL="825246" indent="-742950">
              <a:buFont typeface="+mj-lt"/>
              <a:buAutoNum type="alphaUcPeriod"/>
            </a:pPr>
            <a:r>
              <a:rPr lang="en-US" sz="4000" dirty="0"/>
              <a:t>  black Egyptian small</a:t>
            </a:r>
          </a:p>
          <a:p>
            <a:pPr marL="825246" indent="-742950">
              <a:buFont typeface="+mj-lt"/>
              <a:buAutoNum type="alphaUcPeriod"/>
            </a:pPr>
            <a:r>
              <a:rPr lang="en-US" sz="4000" dirty="0"/>
              <a:t>  small black Egyptian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6C53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809852" y="500042"/>
            <a:ext cx="7499350" cy="5940444"/>
          </a:xfrm>
        </p:spPr>
        <p:txBody>
          <a:bodyPr>
            <a:normAutofit/>
          </a:bodyPr>
          <a:lstStyle/>
          <a:p>
            <a:r>
              <a:rPr lang="en-US" sz="6000" dirty="0"/>
              <a:t>An adjective is </a:t>
            </a:r>
            <a:r>
              <a:rPr lang="ru-RU" sz="6000" dirty="0"/>
              <a:t/>
            </a:r>
            <a:br>
              <a:rPr lang="ru-RU" sz="6000" dirty="0"/>
            </a:br>
            <a:r>
              <a:rPr lang="en-US" sz="6000" dirty="0">
                <a:solidFill>
                  <a:schemeClr val="tx1"/>
                </a:solidFill>
              </a:rPr>
              <a:t>a word that </a:t>
            </a:r>
            <a:r>
              <a:rPr lang="en-US" sz="6000" i="1" dirty="0">
                <a:solidFill>
                  <a:schemeClr val="tx1"/>
                </a:solidFill>
              </a:rPr>
              <a:t>describes</a:t>
            </a:r>
            <a:r>
              <a:rPr lang="en-US" sz="6000" dirty="0">
                <a:solidFill>
                  <a:schemeClr val="tx1"/>
                </a:solidFill>
              </a:rPr>
              <a:t> something (a noun) or </a:t>
            </a:r>
            <a:r>
              <a:rPr lang="ru-RU" sz="6000" dirty="0">
                <a:solidFill>
                  <a:schemeClr val="tx1"/>
                </a:solidFill>
              </a:rPr>
              <a:t/>
            </a:r>
            <a:br>
              <a:rPr lang="ru-RU" sz="6000" dirty="0">
                <a:solidFill>
                  <a:schemeClr val="tx1"/>
                </a:solidFill>
              </a:rPr>
            </a:br>
            <a:r>
              <a:rPr lang="en-US" sz="6000" dirty="0">
                <a:solidFill>
                  <a:schemeClr val="tx1"/>
                </a:solidFill>
              </a:rPr>
              <a:t>someone (a person).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95868" y="-271532"/>
            <a:ext cx="11349037" cy="1325562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</a:rPr>
              <a:t>Put the words in the correct order to make sentences.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5868" y="786264"/>
            <a:ext cx="1091366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3200" dirty="0" smtClean="0">
                <a:solidFill>
                  <a:prstClr val="black"/>
                </a:solidFill>
              </a:rPr>
              <a:t> leather </a:t>
            </a:r>
            <a:r>
              <a:rPr lang="en-US" sz="3200" dirty="0">
                <a:solidFill>
                  <a:prstClr val="black"/>
                </a:solidFill>
              </a:rPr>
              <a:t>/ at / miniskirt / Look / fabulous / that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59641" y="1321795"/>
            <a:ext cx="7215117" cy="5355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3200" i="1" dirty="0" smtClean="0">
                <a:solidFill>
                  <a:prstClr val="black"/>
                </a:solidFill>
              </a:rPr>
              <a:t>Look at that </a:t>
            </a:r>
            <a:r>
              <a:rPr lang="en-US" sz="3200" b="1" i="1" dirty="0" smtClean="0">
                <a:solidFill>
                  <a:prstClr val="black"/>
                </a:solidFill>
              </a:rPr>
              <a:t>fabulous</a:t>
            </a:r>
            <a:r>
              <a:rPr lang="en-US" sz="3200" i="1" dirty="0" smtClean="0">
                <a:solidFill>
                  <a:prstClr val="black"/>
                </a:solidFill>
              </a:rPr>
              <a:t>, </a:t>
            </a:r>
            <a:r>
              <a:rPr lang="en-US" sz="3200" b="1" i="1" dirty="0" smtClean="0">
                <a:solidFill>
                  <a:prstClr val="black"/>
                </a:solidFill>
              </a:rPr>
              <a:t>leather</a:t>
            </a:r>
            <a:r>
              <a:rPr lang="en-US" sz="3200" i="1" dirty="0" smtClean="0">
                <a:solidFill>
                  <a:prstClr val="black"/>
                </a:solidFill>
              </a:rPr>
              <a:t> miniskirt. </a:t>
            </a:r>
            <a:endParaRPr lang="ru-RU" sz="3200" i="1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5868" y="1650843"/>
            <a:ext cx="1153235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Tx/>
              <a:buAutoNum type="arabicPeriod"/>
            </a:pPr>
            <a:r>
              <a:rPr lang="en-US" sz="3200" dirty="0" smtClean="0">
                <a:solidFill>
                  <a:prstClr val="black"/>
                </a:solidFill>
              </a:rPr>
              <a:t>  wearing / an / blouse / elegant / white / She’s / velvet</a:t>
            </a:r>
          </a:p>
          <a:p>
            <a:pPr marL="342900" indent="-342900">
              <a:lnSpc>
                <a:spcPct val="150000"/>
              </a:lnSpc>
              <a:buFontTx/>
              <a:buAutoNum type="arabicPeriod"/>
            </a:pPr>
            <a:r>
              <a:rPr lang="en-US" sz="3200" dirty="0" smtClean="0">
                <a:solidFill>
                  <a:prstClr val="black"/>
                </a:solidFill>
              </a:rPr>
              <a:t>  shoes / high-heeled / wearing / awful / She’s</a:t>
            </a:r>
          </a:p>
          <a:p>
            <a:pPr marL="342900" indent="-342900">
              <a:lnSpc>
                <a:spcPct val="150000"/>
              </a:lnSpc>
              <a:buFontTx/>
              <a:buAutoNum type="arabicPeriod"/>
            </a:pPr>
            <a:r>
              <a:rPr lang="en-US" sz="3200" dirty="0" smtClean="0">
                <a:solidFill>
                  <a:prstClr val="black"/>
                </a:solidFill>
              </a:rPr>
              <a:t>  tight / socks / I hate / nylon  </a:t>
            </a:r>
          </a:p>
          <a:p>
            <a:pPr marL="342900" indent="-342900">
              <a:lnSpc>
                <a:spcPct val="150000"/>
              </a:lnSpc>
              <a:buFontTx/>
              <a:buAutoNum type="arabicPeriod"/>
            </a:pPr>
            <a:r>
              <a:rPr lang="en-US" sz="3200" dirty="0" smtClean="0">
                <a:solidFill>
                  <a:prstClr val="black"/>
                </a:solidFill>
              </a:rPr>
              <a:t>  skirt / wearing / cotton / an / She’s / old / black</a:t>
            </a:r>
          </a:p>
          <a:p>
            <a:pPr marL="342900" indent="-342900">
              <a:lnSpc>
                <a:spcPct val="150000"/>
              </a:lnSpc>
              <a:buFontTx/>
              <a:buAutoNum type="arabicPeriod"/>
            </a:pPr>
            <a:r>
              <a:rPr lang="en-US" sz="3200" dirty="0" smtClean="0">
                <a:solidFill>
                  <a:prstClr val="black"/>
                </a:solidFill>
              </a:rPr>
              <a:t>    nice / green / like / your / suit / I / baggy / new</a:t>
            </a:r>
          </a:p>
          <a:p>
            <a:pPr marL="342900" indent="-342900">
              <a:lnSpc>
                <a:spcPct val="150000"/>
              </a:lnSpc>
              <a:buFontTx/>
              <a:buAutoNum type="arabicPeriod"/>
            </a:pPr>
            <a:r>
              <a:rPr lang="en-US" sz="3200" dirty="0" smtClean="0">
                <a:solidFill>
                  <a:prstClr val="black"/>
                </a:solidFill>
              </a:rPr>
              <a:t>  a / That’s / checked / jacket / scruffy</a:t>
            </a:r>
          </a:p>
          <a:p>
            <a:pPr marL="342900" indent="-342900">
              <a:lnSpc>
                <a:spcPct val="150000"/>
              </a:lnSpc>
              <a:buFontTx/>
              <a:buAutoNum type="arabicPeriod"/>
            </a:pPr>
            <a:r>
              <a:rPr lang="en-US" sz="3200" dirty="0" smtClean="0">
                <a:solidFill>
                  <a:srgbClr val="000000"/>
                </a:solidFill>
                <a:latin typeface="PT Serif"/>
              </a:rPr>
              <a:t> leather </a:t>
            </a:r>
            <a:r>
              <a:rPr lang="en-US" sz="3200" dirty="0">
                <a:solidFill>
                  <a:srgbClr val="000000"/>
                </a:solidFill>
                <a:latin typeface="PT Serif"/>
              </a:rPr>
              <a:t>/ French / blue / </a:t>
            </a:r>
            <a:r>
              <a:rPr lang="en-US" sz="3200" dirty="0" smtClean="0">
                <a:solidFill>
                  <a:srgbClr val="000000"/>
                </a:solidFill>
                <a:latin typeface="PT Serif"/>
              </a:rPr>
              <a:t>beautiful </a:t>
            </a:r>
            <a:r>
              <a:rPr lang="en-US" sz="3200" dirty="0">
                <a:solidFill>
                  <a:srgbClr val="000000"/>
                </a:solidFill>
                <a:latin typeface="PT Serif"/>
              </a:rPr>
              <a:t>/ shoes</a:t>
            </a:r>
            <a:endParaRPr lang="ru-RU" sz="3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5878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9608" y="274638"/>
            <a:ext cx="7498080" cy="2511420"/>
          </a:xfrm>
        </p:spPr>
        <p:txBody>
          <a:bodyPr>
            <a:normAutofit fontScale="90000"/>
          </a:bodyPr>
          <a:lstStyle/>
          <a:p>
            <a:r>
              <a:rPr lang="en-US" sz="5600" dirty="0"/>
              <a:t>Adjectives </a:t>
            </a:r>
            <a:r>
              <a:rPr lang="en-US" sz="5600" dirty="0">
                <a:solidFill>
                  <a:schemeClr val="tx1"/>
                </a:solidFill>
              </a:rPr>
              <a:t>sometimes appear </a:t>
            </a:r>
            <a:r>
              <a:rPr lang="en-US" sz="5600" b="1" dirty="0">
                <a:solidFill>
                  <a:srgbClr val="FF0000"/>
                </a:solidFill>
              </a:rPr>
              <a:t>after</a:t>
            </a:r>
            <a:r>
              <a:rPr lang="en-US" sz="5600" dirty="0">
                <a:solidFill>
                  <a:schemeClr val="tx1"/>
                </a:solidFill>
              </a:rPr>
              <a:t> the verb </a:t>
            </a:r>
            <a:r>
              <a:rPr lang="ru-RU" sz="5600" dirty="0">
                <a:solidFill>
                  <a:schemeClr val="tx1"/>
                </a:solidFill>
              </a:rPr>
              <a:t>«</a:t>
            </a:r>
            <a:r>
              <a:rPr lang="en-US" sz="5600" i="1" dirty="0">
                <a:solidFill>
                  <a:schemeClr val="tx1"/>
                </a:solidFill>
              </a:rPr>
              <a:t>to be</a:t>
            </a:r>
            <a:r>
              <a:rPr lang="ru-RU" sz="5600" i="1" dirty="0">
                <a:solidFill>
                  <a:schemeClr val="tx1"/>
                </a:solidFill>
              </a:rPr>
              <a:t>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59608" y="2857496"/>
            <a:ext cx="7498080" cy="3390904"/>
          </a:xfrm>
        </p:spPr>
        <p:txBody>
          <a:bodyPr/>
          <a:lstStyle/>
          <a:p>
            <a:pPr lvl="0"/>
            <a:r>
              <a:rPr lang="en-US" sz="6000" i="1" dirty="0"/>
              <a:t>He is short.</a:t>
            </a:r>
            <a:endParaRPr lang="ru-RU" sz="6000" dirty="0"/>
          </a:p>
          <a:p>
            <a:pPr lvl="0"/>
            <a:r>
              <a:rPr lang="en-US" sz="6000" i="1" dirty="0"/>
              <a:t>She is tall.</a:t>
            </a:r>
            <a:endParaRPr lang="ru-RU" sz="6000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9608" y="274638"/>
            <a:ext cx="7498080" cy="2082792"/>
          </a:xfrm>
        </p:spPr>
        <p:txBody>
          <a:bodyPr>
            <a:normAutofit fontScale="90000"/>
          </a:bodyPr>
          <a:lstStyle/>
          <a:p>
            <a:r>
              <a:rPr lang="en-US" sz="6000" dirty="0"/>
              <a:t>Adjectives </a:t>
            </a:r>
            <a:r>
              <a:rPr lang="en-US" sz="6000" dirty="0">
                <a:solidFill>
                  <a:schemeClr val="tx1"/>
                </a:solidFill>
              </a:rPr>
              <a:t>sometimes appear </a:t>
            </a:r>
            <a:r>
              <a:rPr lang="en-US" sz="6000" b="1" dirty="0">
                <a:solidFill>
                  <a:srgbClr val="FF0000"/>
                </a:solidFill>
              </a:rPr>
              <a:t>before</a:t>
            </a:r>
            <a:r>
              <a:rPr lang="en-US" sz="6000" dirty="0">
                <a:solidFill>
                  <a:schemeClr val="tx1"/>
                </a:solidFill>
              </a:rPr>
              <a:t> a noun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59608" y="2857496"/>
            <a:ext cx="7498080" cy="3390904"/>
          </a:xfrm>
        </p:spPr>
        <p:txBody>
          <a:bodyPr/>
          <a:lstStyle/>
          <a:p>
            <a:pPr lvl="0"/>
            <a:r>
              <a:rPr lang="en-US" sz="6000" i="1" dirty="0"/>
              <a:t>Red car</a:t>
            </a:r>
            <a:endParaRPr lang="ru-RU" sz="6000" dirty="0"/>
          </a:p>
          <a:p>
            <a:pPr lvl="0"/>
            <a:r>
              <a:rPr lang="en-US" sz="6000" i="1" dirty="0"/>
              <a:t>Old hat</a:t>
            </a:r>
            <a:endParaRPr lang="ru-RU" sz="6000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000" dirty="0"/>
              <a:t>Sometimes you want to use </a:t>
            </a:r>
            <a:r>
              <a:rPr lang="en-US" sz="4000" dirty="0">
                <a:solidFill>
                  <a:srgbClr val="FF0000"/>
                </a:solidFill>
              </a:rPr>
              <a:t>more than one adjective</a:t>
            </a:r>
            <a:r>
              <a:rPr lang="en-US" sz="4000" dirty="0"/>
              <a:t> to describe something (or someone).</a:t>
            </a:r>
            <a:endParaRPr lang="ru-RU" sz="4000" dirty="0"/>
          </a:p>
          <a:p>
            <a:pPr>
              <a:buNone/>
            </a:pPr>
            <a:r>
              <a:rPr lang="en-US" sz="4000" dirty="0"/>
              <a:t>When more than one adjective comes before a noun, the adjectives are normally in a </a:t>
            </a:r>
            <a:r>
              <a:rPr lang="en-US" sz="4000" dirty="0">
                <a:solidFill>
                  <a:srgbClr val="FF0000"/>
                </a:solidFill>
              </a:rPr>
              <a:t>particular order</a:t>
            </a:r>
            <a:r>
              <a:rPr lang="en-US" sz="4000" dirty="0"/>
              <a:t>.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8697" y="282266"/>
            <a:ext cx="10599761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Opinion</a:t>
            </a:r>
            <a:r>
              <a:rPr lang="en-US" sz="4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pretty, horrible, lovely</a:t>
            </a:r>
          </a:p>
          <a:p>
            <a:r>
              <a:rPr lang="en-US" sz="4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Size</a:t>
            </a:r>
            <a:r>
              <a:rPr lang="en-US" sz="4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huge, tiny, big, little</a:t>
            </a:r>
          </a:p>
          <a:p>
            <a:r>
              <a:rPr lang="en-US" sz="4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Age</a:t>
            </a:r>
            <a:r>
              <a:rPr lang="en-US" sz="4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old, young, new</a:t>
            </a:r>
          </a:p>
          <a:p>
            <a:r>
              <a:rPr lang="en-US" sz="4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Shape</a:t>
            </a:r>
            <a:r>
              <a:rPr lang="en-US" sz="4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round, square, triangular</a:t>
            </a:r>
          </a:p>
          <a:p>
            <a:r>
              <a:rPr lang="en-US" sz="4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Colour</a:t>
            </a:r>
            <a:r>
              <a:rPr lang="en-US" sz="4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black, red, yellow</a:t>
            </a:r>
          </a:p>
          <a:p>
            <a:r>
              <a:rPr lang="en-US" sz="4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Origin</a:t>
            </a:r>
            <a:r>
              <a:rPr lang="en-US" sz="4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British, Chinese, French</a:t>
            </a:r>
          </a:p>
          <a:p>
            <a:r>
              <a:rPr lang="en-US" sz="4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Material</a:t>
            </a:r>
            <a:r>
              <a:rPr lang="en-US" sz="4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4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woollen</a:t>
            </a:r>
            <a:r>
              <a:rPr lang="en-US" sz="4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wooden, silk</a:t>
            </a:r>
          </a:p>
          <a:p>
            <a:r>
              <a:rPr lang="en-US" sz="4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Purpose</a:t>
            </a:r>
            <a:r>
              <a:rPr lang="en-US" sz="4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writing (paper), school (shoes)</a:t>
            </a:r>
            <a:endParaRPr lang="ru-RU" sz="4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913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160BD2D8-7371-4783-B006-1AE0DF8BF79A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805" y="408306"/>
            <a:ext cx="11840660" cy="56922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212373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IMPORTANT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order of adjectives before a noun </a:t>
            </a:r>
            <a:r>
              <a:rPr lang="en-US" dirty="0" smtClean="0">
                <a:solidFill>
                  <a:srgbClr val="FF0000"/>
                </a:solidFill>
              </a:rPr>
              <a:t>IS NOT FIXED</a:t>
            </a:r>
            <a:r>
              <a:rPr lang="en-US" dirty="0" smtClean="0"/>
              <a:t>. This chart is only offered as a guide and is the order that </a:t>
            </a:r>
            <a:r>
              <a:rPr lang="en-US" i="1" dirty="0" smtClean="0"/>
              <a:t>is preferred</a:t>
            </a:r>
            <a:r>
              <a:rPr lang="en-US" dirty="0" smtClean="0"/>
              <a:t>. </a:t>
            </a:r>
          </a:p>
          <a:p>
            <a:pPr>
              <a:buNone/>
            </a:pPr>
            <a:r>
              <a:rPr lang="en-US" dirty="0" smtClean="0"/>
              <a:t>You may see or hear </a:t>
            </a:r>
            <a:r>
              <a:rPr lang="en-US" i="1" dirty="0" smtClean="0"/>
              <a:t>slight variations </a:t>
            </a:r>
            <a:r>
              <a:rPr lang="en-US" dirty="0" smtClean="0"/>
              <a:t>of the order of adjectives in real life though what appears in the chart above is </a:t>
            </a:r>
            <a:r>
              <a:rPr lang="en-US" dirty="0" smtClean="0">
                <a:solidFill>
                  <a:srgbClr val="FF0000"/>
                </a:solidFill>
              </a:rPr>
              <a:t>order that is expected the most.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i="1" dirty="0" smtClean="0"/>
              <a:t>Examples: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15480" y="1447800"/>
            <a:ext cx="10657184" cy="4800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It was made of  </a:t>
            </a:r>
            <a:r>
              <a:rPr lang="en-US" sz="4000" b="1" dirty="0" smtClean="0"/>
              <a:t>strange</a:t>
            </a:r>
            <a:r>
              <a:rPr lang="en-US" sz="4000" dirty="0" smtClean="0"/>
              <a:t>,  </a:t>
            </a:r>
            <a:r>
              <a:rPr lang="en-US" sz="4000" b="1" dirty="0" smtClean="0"/>
              <a:t>green</a:t>
            </a:r>
            <a:r>
              <a:rPr lang="en-US" sz="4000" dirty="0" smtClean="0"/>
              <a:t>,  </a:t>
            </a:r>
            <a:r>
              <a:rPr lang="en-US" sz="4000" b="1" dirty="0" smtClean="0"/>
              <a:t>metallic</a:t>
            </a:r>
            <a:r>
              <a:rPr lang="en-US" sz="4000" dirty="0" smtClean="0"/>
              <a:t> material.</a:t>
            </a:r>
            <a:endParaRPr lang="ru-RU" sz="4000" dirty="0" smtClean="0"/>
          </a:p>
          <a:p>
            <a:pPr marL="82296" indent="0">
              <a:buNone/>
            </a:pPr>
            <a:endParaRPr lang="en-US" sz="4000" dirty="0" smtClean="0"/>
          </a:p>
          <a:p>
            <a:r>
              <a:rPr lang="en-US" sz="4000" dirty="0" smtClean="0"/>
              <a:t>It’s a  </a:t>
            </a:r>
            <a:r>
              <a:rPr lang="en-US" sz="4000" b="1" dirty="0" smtClean="0"/>
              <a:t>long</a:t>
            </a:r>
            <a:r>
              <a:rPr lang="en-US" sz="4000" dirty="0" smtClean="0"/>
              <a:t>, </a:t>
            </a:r>
            <a:r>
              <a:rPr lang="en-US" sz="4000" b="1" dirty="0" smtClean="0"/>
              <a:t>plastic </a:t>
            </a:r>
            <a:r>
              <a:rPr lang="en-US" sz="4000" dirty="0" smtClean="0"/>
              <a:t>brush. </a:t>
            </a:r>
            <a:endParaRPr lang="ru-RU" sz="4000" dirty="0" smtClean="0"/>
          </a:p>
          <a:p>
            <a:endParaRPr lang="en-US" sz="4000" dirty="0" smtClean="0"/>
          </a:p>
          <a:p>
            <a:r>
              <a:rPr lang="en-US" sz="4000" dirty="0" smtClean="0"/>
              <a:t>What an  </a:t>
            </a:r>
            <a:r>
              <a:rPr lang="en-US" sz="4000" b="1" dirty="0" smtClean="0"/>
              <a:t>amazing</a:t>
            </a:r>
            <a:r>
              <a:rPr lang="en-US" sz="4000" dirty="0" smtClean="0"/>
              <a:t>, </a:t>
            </a:r>
            <a:r>
              <a:rPr lang="en-US" sz="4000" b="1" dirty="0" smtClean="0"/>
              <a:t>little</a:t>
            </a:r>
            <a:r>
              <a:rPr lang="en-US" sz="4000" dirty="0" smtClean="0"/>
              <a:t>,  </a:t>
            </a:r>
            <a:r>
              <a:rPr lang="en-US" sz="4000" b="1" dirty="0" smtClean="0"/>
              <a:t>old</a:t>
            </a:r>
            <a:r>
              <a:rPr lang="en-US" sz="4000" dirty="0" smtClean="0"/>
              <a:t>,  </a:t>
            </a:r>
            <a:r>
              <a:rPr lang="en-US" sz="4000" b="1" dirty="0" smtClean="0"/>
              <a:t>Chinese</a:t>
            </a:r>
            <a:r>
              <a:rPr lang="en-US" sz="4000" dirty="0" smtClean="0"/>
              <a:t> cup!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195</TotalTime>
  <Words>587</Words>
  <Application>Microsoft Office PowerPoint</Application>
  <PresentationFormat>Произвольный</PresentationFormat>
  <Paragraphs>88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Солнцестояние</vt:lpstr>
      <vt:lpstr>Тема Office</vt:lpstr>
      <vt:lpstr>1_Тема Office</vt:lpstr>
      <vt:lpstr>2_Тема Office</vt:lpstr>
      <vt:lpstr>Order of adjectives</vt:lpstr>
      <vt:lpstr>An adjective is  a word that describes something (a noun) or  someone (a person). </vt:lpstr>
      <vt:lpstr>Adjectives sometimes appear after the verb «to be» </vt:lpstr>
      <vt:lpstr>Adjectives sometimes appear before a noun </vt:lpstr>
      <vt:lpstr>BUT…</vt:lpstr>
      <vt:lpstr>Слайд 6</vt:lpstr>
      <vt:lpstr>Слайд 7</vt:lpstr>
      <vt:lpstr>IMPORTANT:</vt:lpstr>
      <vt:lpstr>Examples:</vt:lpstr>
      <vt:lpstr>Choose the most natural-sounding response:</vt:lpstr>
      <vt:lpstr>Choose the most natural-sounding response:</vt:lpstr>
      <vt:lpstr>Choose the most natural-sounding response:</vt:lpstr>
      <vt:lpstr>Choose the most natural-sounding response:</vt:lpstr>
      <vt:lpstr>Choose the most natural-sounding response:</vt:lpstr>
      <vt:lpstr>Choose the most natural-sounding response:</vt:lpstr>
      <vt:lpstr>Choose the most natural-sounding response:</vt:lpstr>
      <vt:lpstr>Choose the most natural-sounding response:</vt:lpstr>
      <vt:lpstr>Choose the most natural-sounding response:</vt:lpstr>
      <vt:lpstr>Choose the most natural-sounding response:</vt:lpstr>
      <vt:lpstr>Put the words in the correct order to make sentences.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Order of adjectives</dc:title>
  <dc:creator>Виктор</dc:creator>
  <cp:lastModifiedBy>Sanek-PC</cp:lastModifiedBy>
  <cp:revision>20</cp:revision>
  <dcterms:created xsi:type="dcterms:W3CDTF">2018-01-13T20:58:27Z</dcterms:created>
  <dcterms:modified xsi:type="dcterms:W3CDTF">2022-04-03T15:29:53Z</dcterms:modified>
</cp:coreProperties>
</file>