
<file path=[Content_Types].xml><?xml version="1.0" encoding="utf-8"?>
<Types xmlns="http://schemas.openxmlformats.org/package/2006/content-types">
  <Default Extension="gif" ContentType="image/gif"/>
  <Default Extension="jpeg" ContentType="image/jpeg"/>
  <Default Extension="rels" ContentType="application/vnd.openxmlformats-package.relationships+xml"/>
  <Default Extension="wav" ContentType="audio/wav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52"/>
  </p:notesMasterIdLst>
  <p:sldIdLst>
    <p:sldId id="257" r:id="rId2"/>
    <p:sldId id="288" r:id="rId3"/>
    <p:sldId id="290" r:id="rId4"/>
    <p:sldId id="289" r:id="rId5"/>
    <p:sldId id="292" r:id="rId6"/>
    <p:sldId id="309" r:id="rId7"/>
    <p:sldId id="293" r:id="rId8"/>
    <p:sldId id="294" r:id="rId9"/>
    <p:sldId id="296" r:id="rId10"/>
    <p:sldId id="297" r:id="rId11"/>
    <p:sldId id="298" r:id="rId12"/>
    <p:sldId id="299" r:id="rId13"/>
    <p:sldId id="301" r:id="rId14"/>
    <p:sldId id="302" r:id="rId15"/>
    <p:sldId id="303" r:id="rId16"/>
    <p:sldId id="304" r:id="rId17"/>
    <p:sldId id="305" r:id="rId18"/>
    <p:sldId id="306" r:id="rId19"/>
    <p:sldId id="308" r:id="rId20"/>
    <p:sldId id="307" r:id="rId21"/>
    <p:sldId id="258" r:id="rId22"/>
    <p:sldId id="259" r:id="rId23"/>
    <p:sldId id="260" r:id="rId24"/>
    <p:sldId id="261" r:id="rId25"/>
    <p:sldId id="262" r:id="rId26"/>
    <p:sldId id="263" r:id="rId27"/>
    <p:sldId id="264" r:id="rId28"/>
    <p:sldId id="265" r:id="rId29"/>
    <p:sldId id="266" r:id="rId30"/>
    <p:sldId id="267" r:id="rId31"/>
    <p:sldId id="268" r:id="rId32"/>
    <p:sldId id="269" r:id="rId33"/>
    <p:sldId id="270" r:id="rId34"/>
    <p:sldId id="271" r:id="rId35"/>
    <p:sldId id="272" r:id="rId36"/>
    <p:sldId id="273" r:id="rId37"/>
    <p:sldId id="274" r:id="rId38"/>
    <p:sldId id="275" r:id="rId39"/>
    <p:sldId id="276" r:id="rId40"/>
    <p:sldId id="277" r:id="rId41"/>
    <p:sldId id="278" r:id="rId42"/>
    <p:sldId id="279" r:id="rId43"/>
    <p:sldId id="280" r:id="rId44"/>
    <p:sldId id="281" r:id="rId45"/>
    <p:sldId id="282" r:id="rId46"/>
    <p:sldId id="283" r:id="rId47"/>
    <p:sldId id="284" r:id="rId48"/>
    <p:sldId id="285" r:id="rId49"/>
    <p:sldId id="286" r:id="rId50"/>
    <p:sldId id="287" r:id="rId5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1446" y="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FC37CD0-52D7-42B9-98E3-76E2BA53C2A2}" type="datetimeFigureOut">
              <a:rPr lang="ru-RU" smtClean="0"/>
              <a:t>03.04.2022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8C1C591-14E7-493B-98F9-D61782175B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01355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Образ слайда 1">
            <a:extLst>
              <a:ext uri="{FF2B5EF4-FFF2-40B4-BE49-F238E27FC236}">
                <a16:creationId xmlns:a16="http://schemas.microsoft.com/office/drawing/2014/main" id="{FDACFE16-A395-4E52-8C29-AC8FC1378753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23" name="Заметки 2">
            <a:extLst>
              <a:ext uri="{FF2B5EF4-FFF2-40B4-BE49-F238E27FC236}">
                <a16:creationId xmlns:a16="http://schemas.microsoft.com/office/drawing/2014/main" id="{48D1B0E4-A44B-4507-B699-D0FFEC425192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ru-RU"/>
          </a:p>
        </p:txBody>
      </p:sp>
      <p:sp>
        <p:nvSpPr>
          <p:cNvPr id="30724" name="Номер слайда 3">
            <a:extLst>
              <a:ext uri="{FF2B5EF4-FFF2-40B4-BE49-F238E27FC236}">
                <a16:creationId xmlns:a16="http://schemas.microsoft.com/office/drawing/2014/main" id="{001ECC99-146F-418A-880D-81D15EA6EE6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F862A33E-FB2A-4B92-AB53-5E0684E15161}" type="slidenum">
              <a:rPr lang="ru-RU" altLang="ru-RU">
                <a:latin typeface="Arial" panose="020B0604020202020204" pitchFamily="34" charset="0"/>
              </a:rPr>
              <a:pPr eaLnBrk="1" hangingPunct="1">
                <a:spcBef>
                  <a:spcPct val="0"/>
                </a:spcBef>
              </a:pPr>
              <a:t>2</a:t>
            </a:fld>
            <a:endParaRPr lang="ru-RU" altLang="ru-RU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Образ слайда 1">
            <a:extLst>
              <a:ext uri="{FF2B5EF4-FFF2-40B4-BE49-F238E27FC236}">
                <a16:creationId xmlns:a16="http://schemas.microsoft.com/office/drawing/2014/main" id="{FDACFE16-A395-4E52-8C29-AC8FC1378753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23" name="Заметки 2">
            <a:extLst>
              <a:ext uri="{FF2B5EF4-FFF2-40B4-BE49-F238E27FC236}">
                <a16:creationId xmlns:a16="http://schemas.microsoft.com/office/drawing/2014/main" id="{48D1B0E4-A44B-4507-B699-D0FFEC425192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ru-RU"/>
          </a:p>
        </p:txBody>
      </p:sp>
      <p:sp>
        <p:nvSpPr>
          <p:cNvPr id="30724" name="Номер слайда 3">
            <a:extLst>
              <a:ext uri="{FF2B5EF4-FFF2-40B4-BE49-F238E27FC236}">
                <a16:creationId xmlns:a16="http://schemas.microsoft.com/office/drawing/2014/main" id="{001ECC99-146F-418A-880D-81D15EA6EE6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F862A33E-FB2A-4B92-AB53-5E0684E15161}" type="slidenum">
              <a:rPr lang="ru-RU" altLang="ru-RU">
                <a:latin typeface="Arial" panose="020B0604020202020204" pitchFamily="34" charset="0"/>
              </a:rPr>
              <a:pPr eaLnBrk="1" hangingPunct="1">
                <a:spcBef>
                  <a:spcPct val="0"/>
                </a:spcBef>
              </a:pPr>
              <a:t>6</a:t>
            </a:fld>
            <a:endParaRPr lang="ru-RU" altLang="ru-RU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03.04.2022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03.04.2022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03.04.2022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03.04.2022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03.04.2022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03.04.2022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03.04.2022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03.04.2022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audio" Target="../media/audio4.wav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audio" Target="../media/audio5.wav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audio" Target="../media/audio6.wav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2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audio" Target="../media/audio7.wav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4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audio" Target="../media/audio8.wav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audio" Target="../media/audio9.wav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audio" Target="../media/audio10.wav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8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audio" Target="../media/audio11.wav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audio" Target="../media/audio12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audio" Target="../media/audio13.wav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3.jpe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audio" Target="../media/audio14.wav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5.jpe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audio" Target="../media/audio15.wav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9.wmf"/><Relationship Id="rId5" Type="http://schemas.openxmlformats.org/officeDocument/2006/relationships/image" Target="../media/image28.wmf"/><Relationship Id="rId4" Type="http://schemas.openxmlformats.org/officeDocument/2006/relationships/image" Target="../media/image27.wmf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jpeg"/><Relationship Id="rId3" Type="http://schemas.openxmlformats.org/officeDocument/2006/relationships/image" Target="../media/image30.jpeg"/><Relationship Id="rId7" Type="http://schemas.openxmlformats.org/officeDocument/2006/relationships/image" Target="../media/image34.jpeg"/><Relationship Id="rId2" Type="http://schemas.openxmlformats.org/officeDocument/2006/relationships/audio" Target="../media/audio16.wav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3.jpeg"/><Relationship Id="rId5" Type="http://schemas.openxmlformats.org/officeDocument/2006/relationships/image" Target="../media/image32.jpeg"/><Relationship Id="rId4" Type="http://schemas.openxmlformats.org/officeDocument/2006/relationships/image" Target="../media/image31.jpeg"/><Relationship Id="rId9" Type="http://schemas.openxmlformats.org/officeDocument/2006/relationships/image" Target="../media/image36.jpe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audio" Target="../media/audio17.wav"/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audio" Target="../media/audio18.wav"/><Relationship Id="rId1" Type="http://schemas.openxmlformats.org/officeDocument/2006/relationships/slideLayout" Target="../slideLayouts/slideLayout6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audio" Target="../media/audio19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0.jpe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audio" Target="../media/audio20.wav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4.jpeg"/><Relationship Id="rId5" Type="http://schemas.openxmlformats.org/officeDocument/2006/relationships/image" Target="../media/image43.jpeg"/><Relationship Id="rId4" Type="http://schemas.openxmlformats.org/officeDocument/2006/relationships/image" Target="../media/image42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audio" Target="../media/audio21.wav"/><Relationship Id="rId1" Type="http://schemas.openxmlformats.org/officeDocument/2006/relationships/slideLayout" Target="../slideLayouts/slideLayout6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audio" Target="../media/audio22.wav"/><Relationship Id="rId1" Type="http://schemas.openxmlformats.org/officeDocument/2006/relationships/slideLayout" Target="../slideLayouts/slideLayout6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audio" Target="../media/audio23.wav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wmf"/><Relationship Id="rId2" Type="http://schemas.openxmlformats.org/officeDocument/2006/relationships/audio" Target="../media/audio24.wav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1.wmf"/><Relationship Id="rId5" Type="http://schemas.openxmlformats.org/officeDocument/2006/relationships/image" Target="../media/image50.wmf"/><Relationship Id="rId4" Type="http://schemas.openxmlformats.org/officeDocument/2006/relationships/image" Target="../media/image49.wmf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wmf"/><Relationship Id="rId2" Type="http://schemas.openxmlformats.org/officeDocument/2006/relationships/audio" Target="../media/audio25.wav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3.jpe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eg"/><Relationship Id="rId2" Type="http://schemas.openxmlformats.org/officeDocument/2006/relationships/audio" Target="../media/audio26.wav"/><Relationship Id="rId1" Type="http://schemas.openxmlformats.org/officeDocument/2006/relationships/slideLayout" Target="../slideLayouts/slideLayout6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eg"/><Relationship Id="rId2" Type="http://schemas.openxmlformats.org/officeDocument/2006/relationships/audio" Target="../media/audio27.wav"/><Relationship Id="rId1" Type="http://schemas.openxmlformats.org/officeDocument/2006/relationships/slideLayout" Target="../slideLayouts/slideLayout6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jpeg"/><Relationship Id="rId2" Type="http://schemas.openxmlformats.org/officeDocument/2006/relationships/audio" Target="../media/audio28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7.jpe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jpeg"/><Relationship Id="rId2" Type="http://schemas.openxmlformats.org/officeDocument/2006/relationships/audio" Target="../media/audio29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9.jpe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wmf"/><Relationship Id="rId2" Type="http://schemas.openxmlformats.org/officeDocument/2006/relationships/audio" Target="../media/audio30.wav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jpeg"/><Relationship Id="rId2" Type="http://schemas.openxmlformats.org/officeDocument/2006/relationships/audio" Target="../media/audio31.wav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5954" name="Picture 2" descr="os1307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" y="0"/>
            <a:ext cx="8534400" cy="6858000"/>
          </a:xfrm>
          <a:prstGeom prst="rect">
            <a:avLst/>
          </a:prstGeom>
          <a:noFill/>
        </p:spPr>
      </p:pic>
      <p:sp>
        <p:nvSpPr>
          <p:cNvPr id="125955" name="WordArt 3"/>
          <p:cNvSpPr>
            <a:spLocks noChangeArrowheads="1" noChangeShapeType="1" noTextEdit="1"/>
          </p:cNvSpPr>
          <p:nvPr/>
        </p:nvSpPr>
        <p:spPr bwMode="auto">
          <a:xfrm>
            <a:off x="2339752" y="1556792"/>
            <a:ext cx="4968552" cy="331236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4800" kern="10" dirty="0">
                <a:ln w="9525">
                  <a:noFill/>
                  <a:round/>
                  <a:headEnd/>
                  <a:tailEnd/>
                </a:ln>
                <a:gradFill rotWithShape="0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ОСЕНЬ </a:t>
            </a:r>
          </a:p>
          <a:p>
            <a:pPr algn="ctr"/>
            <a:r>
              <a:rPr lang="ru-RU" sz="4800" kern="10" dirty="0">
                <a:ln w="9525">
                  <a:noFill/>
                  <a:round/>
                  <a:headEnd/>
                  <a:tailEnd/>
                </a:ln>
                <a:gradFill rotWithShape="0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в </a:t>
            </a:r>
          </a:p>
          <a:p>
            <a:pPr algn="ctr"/>
            <a:r>
              <a:rPr lang="ru-RU" sz="4800" kern="10" dirty="0">
                <a:ln w="9525">
                  <a:noFill/>
                  <a:round/>
                  <a:headEnd/>
                  <a:tailEnd/>
                </a:ln>
                <a:gradFill rotWithShape="0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Москве</a:t>
            </a:r>
          </a:p>
        </p:txBody>
      </p:sp>
      <p:sp>
        <p:nvSpPr>
          <p:cNvPr id="125957" name="Rectangle 5"/>
          <p:cNvSpPr>
            <a:spLocks noGrp="1" noChangeArrowheads="1"/>
          </p:cNvSpPr>
          <p:nvPr>
            <p:ph type="title"/>
          </p:nvPr>
        </p:nvSpPr>
        <p:spPr>
          <a:xfrm>
            <a:off x="20320000" y="15240000"/>
            <a:ext cx="8229600" cy="1143000"/>
          </a:xfrm>
        </p:spPr>
        <p:txBody>
          <a:bodyPr/>
          <a:lstStyle/>
          <a:p>
            <a:r>
              <a:rPr lang="ru-RU"/>
              <a:t>Поздняя осень.</a:t>
            </a:r>
          </a:p>
        </p:txBody>
      </p:sp>
    </p:spTree>
  </p:cSld>
  <p:clrMapOvr>
    <a:masterClrMapping/>
  </p:clrMapOvr>
  <p:transition advTm="1308">
    <p:sndAc>
      <p:stSnd>
        <p:snd r:embed="rId2" name="sound001.wav"/>
      </p:stSnd>
    </p:sndAc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D4CB2CB6-764B-4915-8872-27CC60C9D711}"/>
              </a:ext>
            </a:extLst>
          </p:cNvPr>
          <p:cNvSpPr txBox="1"/>
          <p:nvPr/>
        </p:nvSpPr>
        <p:spPr>
          <a:xfrm>
            <a:off x="179512" y="548680"/>
            <a:ext cx="8784976" cy="563231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sz="2000" b="1" i="0" u="none" strike="noStrike" dirty="0">
                <a:solidFill>
                  <a:srgbClr val="000000"/>
                </a:solidFill>
                <a:effectLst/>
                <a:latin typeface="Cambria" panose="02040503050406030204" pitchFamily="18" charset="0"/>
              </a:rPr>
              <a:t>Сентябрь-октябрь</a:t>
            </a:r>
            <a:endParaRPr lang="ru-RU" sz="2000" b="0" i="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algn="just"/>
            <a:r>
              <a:rPr lang="ru-RU" sz="2000" b="0" i="0" u="none" strike="noStrike" dirty="0">
                <a:solidFill>
                  <a:srgbClr val="000000"/>
                </a:solidFill>
                <a:effectLst/>
                <a:latin typeface="Cambria" panose="02040503050406030204" pitchFamily="18" charset="0"/>
              </a:rPr>
              <a:t>«Моя семья»</a:t>
            </a:r>
            <a:endParaRPr lang="ru-RU" sz="2000" b="0" i="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algn="just"/>
            <a:r>
              <a:rPr lang="ru-RU" sz="2000" b="0" i="0" u="none" strike="noStrike" dirty="0">
                <a:solidFill>
                  <a:srgbClr val="000000"/>
                </a:solidFill>
                <a:effectLst/>
                <a:latin typeface="Cambria" panose="02040503050406030204" pitchFamily="18" charset="0"/>
              </a:rPr>
              <a:t>1 Беседа на тему «Я горжусь трудом своих родителей».</a:t>
            </a:r>
            <a:endParaRPr lang="ru-RU" sz="2000" b="0" i="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algn="just"/>
            <a:r>
              <a:rPr lang="ru-RU" sz="2000" b="0" i="0" u="none" strike="noStrike" dirty="0">
                <a:solidFill>
                  <a:srgbClr val="000000"/>
                </a:solidFill>
                <a:effectLst/>
                <a:latin typeface="Cambria" panose="02040503050406030204" pitchFamily="18" charset="0"/>
              </a:rPr>
              <a:t>2 Дидактические игры «Для чего человеку имя», «Как тебя зовут по-другому».</a:t>
            </a:r>
            <a:endParaRPr lang="ru-RU" sz="2000" b="0" i="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algn="just"/>
            <a:r>
              <a:rPr lang="ru-RU" sz="2000" b="0" i="0" u="none" strike="noStrike" dirty="0">
                <a:solidFill>
                  <a:srgbClr val="000000"/>
                </a:solidFill>
                <a:effectLst/>
                <a:latin typeface="Cambria" panose="02040503050406030204" pitchFamily="18" charset="0"/>
              </a:rPr>
              <a:t>3 Рисование на тему «Я и моя семья».</a:t>
            </a:r>
            <a:endParaRPr lang="ru-RU" sz="2000" b="0" i="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algn="just"/>
            <a:r>
              <a:rPr lang="ru-RU" sz="2000" b="0" i="0" u="none" strike="noStrike" dirty="0">
                <a:solidFill>
                  <a:srgbClr val="000000"/>
                </a:solidFill>
                <a:effectLst/>
                <a:latin typeface="Cambria" panose="02040503050406030204" pitchFamily="18" charset="0"/>
              </a:rPr>
              <a:t>4 Работа над понятиями: семья, фамилия, имя, отчество.</a:t>
            </a:r>
            <a:endParaRPr lang="ru-RU" sz="2000" b="0" i="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algn="just"/>
            <a:r>
              <a:rPr lang="ru-RU" sz="2000" b="0" i="0" u="none" strike="noStrike" dirty="0">
                <a:solidFill>
                  <a:srgbClr val="000000"/>
                </a:solidFill>
                <a:effectLst/>
                <a:latin typeface="Cambria" panose="02040503050406030204" pitchFamily="18" charset="0"/>
              </a:rPr>
              <a:t>5Работа с родителями: изготовление семейного дерева совместно  детьми.</a:t>
            </a:r>
            <a:endParaRPr lang="ru-RU" sz="2000" b="0" i="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algn="just"/>
            <a:r>
              <a:rPr lang="ru-RU" sz="2000" b="1" i="0" u="none" strike="noStrike" dirty="0">
                <a:solidFill>
                  <a:srgbClr val="000000"/>
                </a:solidFill>
                <a:effectLst/>
                <a:latin typeface="Cambria" panose="02040503050406030204" pitchFamily="18" charset="0"/>
              </a:rPr>
              <a:t>Ноябрь-декабрь</a:t>
            </a:r>
            <a:endParaRPr lang="ru-RU" sz="2000" b="0" i="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algn="just"/>
            <a:r>
              <a:rPr lang="ru-RU" sz="2000" b="0" i="0" u="none" strike="noStrike" dirty="0">
                <a:solidFill>
                  <a:srgbClr val="000000"/>
                </a:solidFill>
                <a:effectLst/>
                <a:latin typeface="Cambria" panose="02040503050406030204" pitchFamily="18" charset="0"/>
              </a:rPr>
              <a:t>«Я люблю свой детский сад и район, где я живу».</a:t>
            </a:r>
            <a:endParaRPr lang="ru-RU" sz="2000" b="0" i="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algn="just"/>
            <a:r>
              <a:rPr lang="ru-RU" sz="2000" b="0" i="0" u="none" strike="noStrike" dirty="0">
                <a:solidFill>
                  <a:srgbClr val="000000"/>
                </a:solidFill>
                <a:effectLst/>
                <a:latin typeface="Cambria" panose="02040503050406030204" pitchFamily="18" charset="0"/>
              </a:rPr>
              <a:t>1 прогулка «Мой детский сад»</a:t>
            </a:r>
            <a:endParaRPr lang="ru-RU" sz="2000" b="0" i="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algn="just"/>
            <a:r>
              <a:rPr lang="ru-RU" sz="2000" b="0" i="0" u="none" strike="noStrike" dirty="0">
                <a:solidFill>
                  <a:srgbClr val="000000"/>
                </a:solidFill>
                <a:effectLst/>
                <a:latin typeface="Cambria" panose="02040503050406030204" pitchFamily="18" charset="0"/>
              </a:rPr>
              <a:t>2 беседа на тему «Наши добрые дела»</a:t>
            </a:r>
            <a:endParaRPr lang="ru-RU" sz="2000" b="0" i="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algn="just"/>
            <a:r>
              <a:rPr lang="ru-RU" sz="2000" b="0" i="0" u="none" strike="noStrike" dirty="0">
                <a:solidFill>
                  <a:srgbClr val="000000"/>
                </a:solidFill>
                <a:effectLst/>
                <a:latin typeface="Cambria" panose="02040503050406030204" pitchFamily="18" charset="0"/>
              </a:rPr>
              <a:t>3 Сбор опавших листьев, помощь дворнику в уборке территории</a:t>
            </a:r>
            <a:endParaRPr lang="ru-RU" sz="2000" b="0" i="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algn="just"/>
            <a:r>
              <a:rPr lang="ru-RU" sz="2000" b="0" i="0" u="none" strike="noStrike" dirty="0">
                <a:solidFill>
                  <a:srgbClr val="000000"/>
                </a:solidFill>
                <a:effectLst/>
                <a:latin typeface="Cambria" panose="02040503050406030204" pitchFamily="18" charset="0"/>
              </a:rPr>
              <a:t>4 рисование на тему «Там, где я живу, красиво»</a:t>
            </a:r>
            <a:endParaRPr lang="ru-RU" sz="2000" b="0" i="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algn="just"/>
            <a:r>
              <a:rPr lang="ru-RU" sz="2000" b="0" i="0" u="none" strike="noStrike" dirty="0">
                <a:solidFill>
                  <a:srgbClr val="000000"/>
                </a:solidFill>
                <a:effectLst/>
                <a:latin typeface="Cambria" panose="02040503050406030204" pitchFamily="18" charset="0"/>
              </a:rPr>
              <a:t>5Работа с родителями: консультация на тему «История названий улиц где я живу»</a:t>
            </a:r>
            <a:endParaRPr lang="ru-RU" sz="2000" b="0" i="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algn="just"/>
            <a:r>
              <a:rPr lang="ru-RU" sz="2000" b="0" i="0" u="none" strike="noStrike" dirty="0">
                <a:solidFill>
                  <a:srgbClr val="000000"/>
                </a:solidFill>
                <a:effectLst/>
                <a:latin typeface="Cambria" panose="02040503050406030204" pitchFamily="18" charset="0"/>
              </a:rPr>
              <a:t>оформление папки-передвижки «Мой любимый район»</a:t>
            </a:r>
            <a:endParaRPr lang="ru-RU" sz="2000" b="0" i="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6502598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226BDDCD-4A7C-405F-B89B-BCB7A7261A66}"/>
              </a:ext>
            </a:extLst>
          </p:cNvPr>
          <p:cNvSpPr txBox="1"/>
          <p:nvPr/>
        </p:nvSpPr>
        <p:spPr>
          <a:xfrm>
            <a:off x="0" y="1"/>
            <a:ext cx="9036496" cy="60016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sz="2400" b="1" i="0" u="none" strike="noStrike" dirty="0">
                <a:solidFill>
                  <a:srgbClr val="000000"/>
                </a:solidFill>
                <a:effectLst/>
                <a:latin typeface="Cambria" panose="02040503050406030204" pitchFamily="18" charset="0"/>
              </a:rPr>
              <a:t>Январь</a:t>
            </a:r>
            <a:r>
              <a:rPr lang="ru-RU" sz="2400" b="0" i="0" u="none" strike="noStrike" dirty="0">
                <a:solidFill>
                  <a:srgbClr val="000000"/>
                </a:solidFill>
                <a:effectLst/>
                <a:latin typeface="Cambria" panose="02040503050406030204" pitchFamily="18" charset="0"/>
              </a:rPr>
              <a:t> </a:t>
            </a:r>
            <a:endParaRPr lang="ru-RU" sz="2400" b="0" i="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algn="just"/>
            <a:r>
              <a:rPr lang="ru-RU" sz="2400" b="0" i="0" u="none" strike="noStrike" dirty="0">
                <a:solidFill>
                  <a:srgbClr val="000000"/>
                </a:solidFill>
                <a:effectLst/>
                <a:latin typeface="Cambria" panose="02040503050406030204" pitchFamily="18" charset="0"/>
              </a:rPr>
              <a:t>«Наша Родина – Россия»</a:t>
            </a:r>
            <a:endParaRPr lang="ru-RU" sz="2400" b="0" i="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algn="just"/>
            <a:r>
              <a:rPr lang="ru-RU" sz="2400" b="0" i="0" u="none" strike="noStrike" dirty="0">
                <a:solidFill>
                  <a:srgbClr val="000000"/>
                </a:solidFill>
                <a:effectLst/>
                <a:latin typeface="Cambria" panose="02040503050406030204" pitchFamily="18" charset="0"/>
              </a:rPr>
              <a:t>1 беседа на тему «Я люблю тебя, Россия»</a:t>
            </a:r>
            <a:endParaRPr lang="ru-RU" sz="2400" b="0" i="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algn="just"/>
            <a:r>
              <a:rPr lang="ru-RU" sz="2400" b="0" i="0" u="none" strike="noStrike" dirty="0">
                <a:solidFill>
                  <a:srgbClr val="000000"/>
                </a:solidFill>
                <a:effectLst/>
                <a:latin typeface="Cambria" panose="02040503050406030204" pitchFamily="18" charset="0"/>
              </a:rPr>
              <a:t>2 беседа «Государственная символика России»</a:t>
            </a:r>
            <a:endParaRPr lang="ru-RU" sz="2400" b="0" i="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algn="just"/>
            <a:r>
              <a:rPr lang="ru-RU" sz="2400" b="0" i="0" u="none" strike="noStrike" dirty="0">
                <a:solidFill>
                  <a:srgbClr val="000000"/>
                </a:solidFill>
                <a:effectLst/>
                <a:latin typeface="Cambria" panose="02040503050406030204" pitchFamily="18" charset="0"/>
              </a:rPr>
              <a:t>3 рассматривание альбома «Москва – столица нашей Родины»</a:t>
            </a:r>
            <a:endParaRPr lang="ru-RU" sz="2400" b="0" i="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algn="just"/>
            <a:r>
              <a:rPr lang="ru-RU" sz="2400" b="0" i="0" u="none" strike="noStrike" dirty="0">
                <a:solidFill>
                  <a:srgbClr val="000000"/>
                </a:solidFill>
                <a:effectLst/>
                <a:latin typeface="Cambria" panose="02040503050406030204" pitchFamily="18" charset="0"/>
              </a:rPr>
              <a:t>4 рисование «Русский национальный костюм»</a:t>
            </a:r>
            <a:endParaRPr lang="ru-RU" sz="2400" b="0" i="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algn="just"/>
            <a:r>
              <a:rPr lang="ru-RU" sz="2400" b="0" i="0" u="none" strike="noStrike" dirty="0">
                <a:solidFill>
                  <a:srgbClr val="000000"/>
                </a:solidFill>
                <a:effectLst/>
                <a:latin typeface="Cambria" panose="02040503050406030204" pitchFamily="18" charset="0"/>
              </a:rPr>
              <a:t>5 Работа с родителями: консультация «Конвенция о правах ребёнка»,</a:t>
            </a:r>
            <a:endParaRPr lang="ru-RU" sz="2400" b="0" i="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algn="just"/>
            <a:r>
              <a:rPr lang="ru-RU" sz="2400" b="1" i="0" u="none" strike="noStrike" dirty="0">
                <a:solidFill>
                  <a:srgbClr val="000000"/>
                </a:solidFill>
                <a:effectLst/>
                <a:latin typeface="Cambria" panose="02040503050406030204" pitchFamily="18" charset="0"/>
              </a:rPr>
              <a:t>Февраль</a:t>
            </a:r>
            <a:endParaRPr lang="ru-RU" sz="2400" b="0" i="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algn="just"/>
            <a:r>
              <a:rPr lang="ru-RU" sz="2400" b="0" i="0" u="none" strike="noStrike" dirty="0">
                <a:solidFill>
                  <a:srgbClr val="000000"/>
                </a:solidFill>
                <a:effectLst/>
                <a:latin typeface="Cambria" panose="02040503050406030204" pitchFamily="18" charset="0"/>
              </a:rPr>
              <a:t>«День защитника Отечества»</a:t>
            </a:r>
            <a:endParaRPr lang="ru-RU" sz="2400" b="0" i="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algn="just"/>
            <a:r>
              <a:rPr lang="ru-RU" sz="2400" b="0" i="0" u="none" strike="noStrike" dirty="0">
                <a:solidFill>
                  <a:srgbClr val="000000"/>
                </a:solidFill>
                <a:effectLst/>
                <a:latin typeface="Cambria" panose="02040503050406030204" pitchFamily="18" charset="0"/>
              </a:rPr>
              <a:t>1 беседа на тему «Что лучше – худой мир или хорошая война? »</a:t>
            </a:r>
            <a:endParaRPr lang="ru-RU" sz="2400" b="0" i="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algn="just"/>
            <a:r>
              <a:rPr lang="ru-RU" sz="2400" b="0" i="0" u="none" strike="noStrike" dirty="0">
                <a:solidFill>
                  <a:srgbClr val="000000"/>
                </a:solidFill>
                <a:effectLst/>
                <a:latin typeface="Cambria" panose="02040503050406030204" pitchFamily="18" charset="0"/>
              </a:rPr>
              <a:t>2 рассматривание альбома «Военная техника на боевом посту»</a:t>
            </a:r>
            <a:endParaRPr lang="ru-RU" sz="2400" b="0" i="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algn="just"/>
            <a:r>
              <a:rPr lang="ru-RU" sz="2400" b="0" i="0" u="none" strike="noStrike" dirty="0">
                <a:solidFill>
                  <a:srgbClr val="000000"/>
                </a:solidFill>
                <a:effectLst/>
                <a:latin typeface="Cambria" panose="02040503050406030204" pitchFamily="18" charset="0"/>
              </a:rPr>
              <a:t>3 подвижная игра «Защита границы»</a:t>
            </a:r>
            <a:endParaRPr lang="ru-RU" sz="2400" b="0" i="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algn="just"/>
            <a:r>
              <a:rPr lang="ru-RU" sz="2400" b="0" i="0" u="none" strike="noStrike" dirty="0">
                <a:solidFill>
                  <a:srgbClr val="000000"/>
                </a:solidFill>
                <a:effectLst/>
                <a:latin typeface="Cambria" panose="02040503050406030204" pitchFamily="18" charset="0"/>
              </a:rPr>
              <a:t>4 ручной труд : «танк»</a:t>
            </a:r>
            <a:endParaRPr lang="ru-RU" sz="2400" b="0" i="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algn="just"/>
            <a:r>
              <a:rPr lang="ru-RU" sz="2400" b="0" i="0" u="none" strike="noStrike" dirty="0">
                <a:solidFill>
                  <a:srgbClr val="000000"/>
                </a:solidFill>
                <a:effectLst/>
                <a:latin typeface="Cambria" panose="02040503050406030204" pitchFamily="18" charset="0"/>
              </a:rPr>
              <a:t>5 рассматривание картины «Богатыри»</a:t>
            </a:r>
            <a:endParaRPr lang="ru-RU" sz="2400" b="0" i="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algn="just"/>
            <a:r>
              <a:rPr lang="ru-RU" sz="2400" b="0" i="0" u="none" strike="noStrike" dirty="0">
                <a:solidFill>
                  <a:srgbClr val="000000"/>
                </a:solidFill>
                <a:effectLst/>
                <a:latin typeface="Cambria" panose="02040503050406030204" pitchFamily="18" charset="0"/>
              </a:rPr>
              <a:t>6 Работа с родителями: спортивный праздник я и мой папа.</a:t>
            </a:r>
            <a:endParaRPr lang="ru-RU" sz="2400" b="0" i="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2299956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B6505396-29D3-4B45-A9AD-0AE02ABA604A}"/>
              </a:ext>
            </a:extLst>
          </p:cNvPr>
          <p:cNvSpPr txBox="1"/>
          <p:nvPr/>
        </p:nvSpPr>
        <p:spPr>
          <a:xfrm>
            <a:off x="251520" y="332655"/>
            <a:ext cx="8712968" cy="59093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sz="1800" b="1" i="0" u="none" strike="noStrike" dirty="0">
                <a:solidFill>
                  <a:srgbClr val="000000"/>
                </a:solidFill>
                <a:effectLst/>
                <a:latin typeface="Cambria" panose="02040503050406030204" pitchFamily="18" charset="0"/>
              </a:rPr>
              <a:t>Март</a:t>
            </a:r>
            <a:endParaRPr lang="ru-RU" sz="1400" b="0" i="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algn="just"/>
            <a:r>
              <a:rPr lang="ru-RU" sz="1800" b="0" i="0" u="none" strike="noStrike" dirty="0">
                <a:solidFill>
                  <a:srgbClr val="000000"/>
                </a:solidFill>
                <a:effectLst/>
                <a:latin typeface="Cambria" panose="02040503050406030204" pitchFamily="18" charset="0"/>
              </a:rPr>
              <a:t>«Мамы всякие нужны, мамы всякие важны»</a:t>
            </a:r>
            <a:endParaRPr lang="ru-RU" sz="1400" b="0" i="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algn="just"/>
            <a:r>
              <a:rPr lang="ru-RU" sz="1800" b="0" i="0" u="none" strike="noStrike" dirty="0">
                <a:solidFill>
                  <a:srgbClr val="000000"/>
                </a:solidFill>
                <a:effectLst/>
                <a:latin typeface="Cambria" panose="02040503050406030204" pitchFamily="18" charset="0"/>
              </a:rPr>
              <a:t>1 беседа на тему «Мама – самое прекрасное слово на земле»</a:t>
            </a:r>
            <a:endParaRPr lang="ru-RU" sz="1400" b="0" i="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algn="just"/>
            <a:r>
              <a:rPr lang="ru-RU" sz="1800" b="0" i="0" u="none" strike="noStrike" dirty="0">
                <a:solidFill>
                  <a:srgbClr val="000000"/>
                </a:solidFill>
                <a:effectLst/>
                <a:latin typeface="Cambria" panose="02040503050406030204" pitchFamily="18" charset="0"/>
              </a:rPr>
              <a:t>2 составление рассказов из личного опыта «Моя мама лучше всех»</a:t>
            </a:r>
            <a:endParaRPr lang="ru-RU" sz="1400" b="0" i="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algn="just"/>
            <a:r>
              <a:rPr lang="ru-RU" sz="1800" b="0" i="0" u="none" strike="noStrike" dirty="0">
                <a:solidFill>
                  <a:srgbClr val="000000"/>
                </a:solidFill>
                <a:effectLst/>
                <a:latin typeface="Cambria" panose="02040503050406030204" pitchFamily="18" charset="0"/>
              </a:rPr>
              <a:t>3 рисование «Портрет моей мамы»</a:t>
            </a:r>
            <a:endParaRPr lang="ru-RU" sz="1400" b="0" i="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algn="just"/>
            <a:r>
              <a:rPr lang="ru-RU" sz="1800" b="0" i="0" u="none" strike="noStrike" dirty="0">
                <a:solidFill>
                  <a:srgbClr val="000000"/>
                </a:solidFill>
                <a:effectLst/>
                <a:latin typeface="Cambria" panose="02040503050406030204" pitchFamily="18" charset="0"/>
              </a:rPr>
              <a:t>4 игра «Я забыл поздравить маму. Как исправить положение? »</a:t>
            </a:r>
            <a:endParaRPr lang="ru-RU" sz="1400" b="0" i="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algn="just"/>
            <a:r>
              <a:rPr lang="ru-RU" sz="1800" b="0" i="0" u="none" strike="noStrike" dirty="0">
                <a:solidFill>
                  <a:srgbClr val="000000"/>
                </a:solidFill>
                <a:effectLst/>
                <a:latin typeface="Cambria" panose="02040503050406030204" pitchFamily="18" charset="0"/>
              </a:rPr>
              <a:t>5 чтение стихов о маме</a:t>
            </a:r>
            <a:endParaRPr lang="ru-RU" sz="1400" b="0" i="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algn="just"/>
            <a:r>
              <a:rPr lang="ru-RU" sz="1800" b="1" i="0" u="none" strike="noStrike" dirty="0">
                <a:solidFill>
                  <a:srgbClr val="000000"/>
                </a:solidFill>
                <a:effectLst/>
                <a:latin typeface="Cambria" panose="02040503050406030204" pitchFamily="18" charset="0"/>
              </a:rPr>
              <a:t>Апрель</a:t>
            </a:r>
            <a:endParaRPr lang="ru-RU" sz="1400" b="0" i="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algn="just"/>
            <a:r>
              <a:rPr lang="ru-RU" sz="1800" b="0" i="0" u="none" strike="noStrike" dirty="0">
                <a:solidFill>
                  <a:srgbClr val="000000"/>
                </a:solidFill>
                <a:effectLst/>
                <a:latin typeface="Cambria" panose="02040503050406030204" pitchFamily="18" charset="0"/>
              </a:rPr>
              <a:t>«Краса ненаглядная»</a:t>
            </a:r>
            <a:endParaRPr lang="ru-RU" sz="1400" b="0" i="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algn="just"/>
            <a:r>
              <a:rPr lang="ru-RU" sz="1800" b="0" i="0" u="none" strike="noStrike" dirty="0">
                <a:solidFill>
                  <a:srgbClr val="000000"/>
                </a:solidFill>
                <a:effectLst/>
                <a:latin typeface="Cambria" panose="02040503050406030204" pitchFamily="18" charset="0"/>
              </a:rPr>
              <a:t>1 беседа на тему «Народно-прикладное искусство России»</a:t>
            </a:r>
            <a:endParaRPr lang="ru-RU" sz="1400" b="0" i="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algn="just"/>
            <a:r>
              <a:rPr lang="ru-RU" sz="1800" b="0" i="0" u="none" strike="noStrike" dirty="0">
                <a:solidFill>
                  <a:srgbClr val="000000"/>
                </a:solidFill>
                <a:effectLst/>
                <a:latin typeface="Cambria" panose="02040503050406030204" pitchFamily="18" charset="0"/>
              </a:rPr>
              <a:t>2 рисование «Золотая хохлома»</a:t>
            </a:r>
            <a:endParaRPr lang="ru-RU" sz="1400" b="0" i="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algn="just"/>
            <a:r>
              <a:rPr lang="ru-RU" sz="1800" b="0" i="0" u="none" strike="noStrike" dirty="0">
                <a:solidFill>
                  <a:srgbClr val="000000"/>
                </a:solidFill>
                <a:effectLst/>
                <a:latin typeface="Cambria" panose="02040503050406030204" pitchFamily="18" charset="0"/>
              </a:rPr>
              <a:t>3 аппликация «Гжельская роза»</a:t>
            </a:r>
            <a:endParaRPr lang="ru-RU" sz="1400" b="0" i="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algn="just"/>
            <a:r>
              <a:rPr lang="ru-RU" sz="1800" b="0" i="0" u="none" strike="noStrike" dirty="0">
                <a:solidFill>
                  <a:srgbClr val="000000"/>
                </a:solidFill>
                <a:effectLst/>
                <a:latin typeface="Cambria" panose="02040503050406030204" pitchFamily="18" charset="0"/>
              </a:rPr>
              <a:t>4 лепка дымковской игрушки «Индюк»</a:t>
            </a:r>
            <a:endParaRPr lang="ru-RU" sz="1400" b="0" i="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algn="just"/>
            <a:r>
              <a:rPr lang="ru-RU" sz="1800" b="0" i="0" u="none" strike="noStrike" dirty="0">
                <a:solidFill>
                  <a:srgbClr val="000000"/>
                </a:solidFill>
                <a:effectLst/>
                <a:latin typeface="Cambria" panose="02040503050406030204" pitchFamily="18" charset="0"/>
              </a:rPr>
              <a:t>5 рисование «Тверская матрёшка»</a:t>
            </a:r>
            <a:endParaRPr lang="ru-RU" sz="1400" b="0" i="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algn="just"/>
            <a:r>
              <a:rPr lang="ru-RU" sz="1800" b="1" i="0" u="none" strike="noStrike" dirty="0">
                <a:solidFill>
                  <a:srgbClr val="000000"/>
                </a:solidFill>
                <a:effectLst/>
                <a:latin typeface="Cambria" panose="02040503050406030204" pitchFamily="18" charset="0"/>
              </a:rPr>
              <a:t>Май</a:t>
            </a:r>
            <a:endParaRPr lang="ru-RU" sz="1400" b="0" i="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algn="just"/>
            <a:r>
              <a:rPr lang="ru-RU" sz="1800" b="0" i="0" u="none" strike="noStrike" dirty="0">
                <a:solidFill>
                  <a:srgbClr val="000000"/>
                </a:solidFill>
                <a:effectLst/>
                <a:latin typeface="Cambria" panose="02040503050406030204" pitchFamily="18" charset="0"/>
              </a:rPr>
              <a:t> «Этот день победы»</a:t>
            </a:r>
            <a:endParaRPr lang="ru-RU" sz="1400" b="0" i="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algn="just"/>
            <a:r>
              <a:rPr lang="ru-RU" sz="1800" b="0" i="0" u="none" strike="noStrike" dirty="0">
                <a:solidFill>
                  <a:srgbClr val="000000"/>
                </a:solidFill>
                <a:effectLst/>
                <a:latin typeface="Cambria" panose="02040503050406030204" pitchFamily="18" charset="0"/>
              </a:rPr>
              <a:t>1 беседа на тему «Этих дней не смолкнет слава»</a:t>
            </a:r>
            <a:endParaRPr lang="ru-RU" sz="1400" b="0" i="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algn="just"/>
            <a:r>
              <a:rPr lang="ru-RU" sz="1800" b="0" i="0" u="none" strike="noStrike" dirty="0">
                <a:solidFill>
                  <a:srgbClr val="000000"/>
                </a:solidFill>
                <a:effectLst/>
                <a:latin typeface="Cambria" panose="02040503050406030204" pitchFamily="18" charset="0"/>
              </a:rPr>
              <a:t>2 рисование на тему «Салют в честь дня Победы»</a:t>
            </a:r>
            <a:endParaRPr lang="ru-RU" sz="1400" b="0" i="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algn="just"/>
            <a:r>
              <a:rPr lang="ru-RU" sz="1800" b="0" i="0" u="none" strike="noStrike" dirty="0">
                <a:solidFill>
                  <a:srgbClr val="000000"/>
                </a:solidFill>
                <a:effectLst/>
                <a:latin typeface="Cambria" panose="02040503050406030204" pitchFamily="18" charset="0"/>
              </a:rPr>
              <a:t>3 слушание и пение фронтовых песен; заучивание стихов о войне</a:t>
            </a:r>
            <a:endParaRPr lang="ru-RU" sz="1400" b="0" i="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algn="just"/>
            <a:r>
              <a:rPr lang="ru-RU" sz="1800" b="0" i="0" u="none" strike="noStrike" dirty="0">
                <a:solidFill>
                  <a:srgbClr val="000000"/>
                </a:solidFill>
                <a:effectLst/>
                <a:latin typeface="Cambria" panose="02040503050406030204" pitchFamily="18" charset="0"/>
              </a:rPr>
              <a:t>4 Работа с родителями: выставка совместных рисунков детей и родителей по военной тематике.</a:t>
            </a:r>
            <a:endParaRPr lang="ru-RU" sz="1400" b="0" i="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5886227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584135D5-12F4-4BD1-8DE9-962B845FF649}"/>
              </a:ext>
            </a:extLst>
          </p:cNvPr>
          <p:cNvSpPr txBox="1"/>
          <p:nvPr/>
        </p:nvSpPr>
        <p:spPr>
          <a:xfrm>
            <a:off x="179512" y="116632"/>
            <a:ext cx="8712968" cy="60016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2400" b="1" i="0" u="none" strike="noStrike" dirty="0">
                <a:solidFill>
                  <a:srgbClr val="000000"/>
                </a:solidFill>
                <a:effectLst/>
                <a:latin typeface="Cambria" panose="02040503050406030204" pitchFamily="18" charset="0"/>
              </a:rPr>
              <a:t>ЗАКЛЮЧЕНИЕ</a:t>
            </a:r>
            <a:endParaRPr lang="ru-RU" sz="2400" b="0" i="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indent="449580" algn="just"/>
            <a:r>
              <a:rPr lang="ru-RU" sz="2400" b="0" i="0" u="none" strike="noStrike" dirty="0">
                <a:solidFill>
                  <a:srgbClr val="000000"/>
                </a:solidFill>
                <a:effectLst/>
                <a:latin typeface="Cambria" panose="02040503050406030204" pitchFamily="18" charset="0"/>
              </a:rPr>
              <a:t>В настоящее время этот проект актуален и особенно труден, требует большого такта и терпения, так как в молодых семьях вопросы воспитания патриотизма не считаются важными, и зачастую вызывают лишь недоумение.</a:t>
            </a:r>
            <a:endParaRPr lang="ru-RU" sz="2400" b="0" i="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indent="228600" algn="just"/>
            <a:r>
              <a:rPr lang="ru-RU" sz="2400" b="0" i="0" u="none" strike="noStrike" dirty="0">
                <a:solidFill>
                  <a:srgbClr val="000000"/>
                </a:solidFill>
                <a:effectLst/>
                <a:latin typeface="Cambria" panose="02040503050406030204" pitchFamily="18" charset="0"/>
              </a:rPr>
              <a:t>Привлечение семьи к патриотическому воспитанию детей требует от воспитателя особого такта, внимания и чуткости к каждому ребенку. Добровольность участия каждого — обязательное требование и условие данного проекта.</a:t>
            </a:r>
            <a:endParaRPr lang="ru-RU" sz="2400" b="0" i="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marL="228600" algn="just"/>
            <a:r>
              <a:rPr lang="ru-RU" sz="2400" b="0" i="0" u="none" strike="noStrike" dirty="0">
                <a:solidFill>
                  <a:srgbClr val="000000"/>
                </a:solidFill>
                <a:effectLst/>
                <a:latin typeface="Cambria" panose="02040503050406030204" pitchFamily="18" charset="0"/>
              </a:rPr>
              <a:t>Центральную роль в гражданском обществе занимает личность гражданина.</a:t>
            </a:r>
            <a:endParaRPr lang="ru-RU" sz="2400" b="0" i="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algn="just"/>
            <a:r>
              <a:rPr lang="ru-RU" sz="2400" b="0" i="0" u="none" strike="noStrike" dirty="0">
                <a:solidFill>
                  <a:srgbClr val="000000"/>
                </a:solidFill>
                <a:effectLst/>
                <a:latin typeface="Cambria" panose="02040503050406030204" pitchFamily="18" charset="0"/>
              </a:rPr>
              <a:t>Ключевую роль играет семья, т.к. именно семья выполняет ряд связанных с потребностями личности и общества функций: репродуктивную, воспитательную, хозяйственно-экономическую, духовно-эмоциональную и др</a:t>
            </a:r>
            <a:r>
              <a:rPr lang="ru-RU" sz="1800" b="0" i="0" u="none" strike="noStrike" dirty="0">
                <a:solidFill>
                  <a:srgbClr val="000000"/>
                </a:solidFill>
                <a:effectLst/>
                <a:latin typeface="Cambria" panose="02040503050406030204" pitchFamily="18" charset="0"/>
              </a:rPr>
              <a:t>.</a:t>
            </a:r>
            <a:endParaRPr lang="ru-RU" sz="1400" b="0" i="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7632648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9B713749-1CD4-4EB9-9321-CDA2CDA0613D}"/>
              </a:ext>
            </a:extLst>
          </p:cNvPr>
          <p:cNvSpPr txBox="1"/>
          <p:nvPr/>
        </p:nvSpPr>
        <p:spPr>
          <a:xfrm>
            <a:off x="251520" y="188639"/>
            <a:ext cx="8712968" cy="747897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449580" algn="just"/>
            <a:r>
              <a:rPr lang="ru-RU" sz="2400" b="0" i="0" u="none" strike="noStrike" dirty="0">
                <a:solidFill>
                  <a:srgbClr val="000000"/>
                </a:solidFill>
                <a:effectLst/>
                <a:latin typeface="Cambria" panose="02040503050406030204" pitchFamily="18" charset="0"/>
              </a:rPr>
              <a:t>Формирование патриотических чувств проходит эффективнее, если установить тесную связь с семьёй. Позиция родителей является основой семейного воспитания ребёнка. С малых лет ребёнок может ощутить причастность к жизни своего народа, почувствовать себя сыном не только своих родителей, а и всего Отечества. Это чувство должно возникнуть ещё до того, как ребёнок осознает понятия «родина», «государство», «общество».</a:t>
            </a:r>
            <a:endParaRPr lang="ru-RU" sz="2400" b="0" i="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indent="449580" algn="just"/>
            <a:r>
              <a:rPr lang="ru-RU" sz="2400" b="0" i="0" u="none" strike="noStrike" dirty="0">
                <a:solidFill>
                  <a:srgbClr val="000000"/>
                </a:solidFill>
                <a:effectLst/>
                <a:latin typeface="Cambria" panose="02040503050406030204" pitchFamily="18" charset="0"/>
              </a:rPr>
              <a:t>Ко всему прочему патриотическое воспитание формирует в будущем человеке любовь к другим людям, учит помогать людям, воспитывает в человеке благородство. Поэтому сегодня первоочередная задача всех педагогов воспитывать в детях любовь к родине, к своему городу, к своей семье и друзьям, учить помогать друг – другу, в общем, воспитать настоящего достойного человека – гражданина Российской Федерации.</a:t>
            </a:r>
            <a:endParaRPr lang="ru-RU" sz="2400" b="0" i="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algn="l"/>
            <a:r>
              <a:rPr lang="ru-RU" sz="2400" b="0" i="0" u="none" strike="noStrike" dirty="0">
                <a:solidFill>
                  <a:srgbClr val="000000"/>
                </a:solidFill>
                <a:effectLst/>
                <a:latin typeface="Cambria" panose="02040503050406030204" pitchFamily="18" charset="0"/>
              </a:rPr>
              <a:t>Одним из решений патриотического воспитания становится организация единого воспитательно-образовательного пространства для воспитанников, которое поддерживается в ДОУ и семье.</a:t>
            </a:r>
            <a:endParaRPr lang="ru-RU" sz="2400" b="0" i="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880231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5C8290FB-8A06-4B14-911D-216151D2B481}"/>
              </a:ext>
            </a:extLst>
          </p:cNvPr>
          <p:cNvSpPr txBox="1"/>
          <p:nvPr/>
        </p:nvSpPr>
        <p:spPr>
          <a:xfrm>
            <a:off x="107504" y="116633"/>
            <a:ext cx="8856984" cy="67403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ru-RU" sz="2400" b="1" i="0" u="sng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Реализация проекта осуществлялась в 3 этапа.</a:t>
            </a:r>
            <a:endParaRPr lang="ru-RU" sz="2400" b="0" i="0" dirty="0">
              <a:solidFill>
                <a:srgbClr val="000000"/>
              </a:solidFill>
              <a:effectLst/>
              <a:latin typeface="Times New Roman" panose="02020603050405020304" pitchFamily="18" charset="0"/>
            </a:endParaRPr>
          </a:p>
          <a:p>
            <a:pPr algn="l"/>
            <a:r>
              <a:rPr lang="ru-RU" sz="2400" b="1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1 этап - подготовительный, включает в себя:</a:t>
            </a:r>
            <a:endParaRPr lang="ru-RU" sz="2400" b="0" i="0" dirty="0">
              <a:solidFill>
                <a:srgbClr val="000000"/>
              </a:solidFill>
              <a:effectLst/>
              <a:latin typeface="Times New Roman" panose="02020603050405020304" pitchFamily="18" charset="0"/>
            </a:endParaRPr>
          </a:p>
          <a:p>
            <a:pPr marL="457200" algn="l">
              <a:buFont typeface="Arial" panose="020B0604020202020204" pitchFamily="34" charset="0"/>
              <a:buChar char="•"/>
            </a:pPr>
            <a:r>
              <a:rPr lang="ru-RU" sz="24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Изучение интереса детей для определения целей проекта.</a:t>
            </a:r>
            <a:endParaRPr lang="ru-RU" sz="2400" b="0" i="0" dirty="0">
              <a:solidFill>
                <a:srgbClr val="000000"/>
              </a:solidFill>
              <a:effectLst/>
              <a:latin typeface="Times New Roman" panose="02020603050405020304" pitchFamily="18" charset="0"/>
            </a:endParaRPr>
          </a:p>
          <a:p>
            <a:pPr marL="457200" algn="l">
              <a:buFont typeface="Arial" panose="020B0604020202020204" pitchFamily="34" charset="0"/>
              <a:buChar char="•"/>
            </a:pPr>
            <a:r>
              <a:rPr lang="ru-RU" sz="24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Сбор и анализ литературы, наглядного материала для взрослых и детей.</a:t>
            </a:r>
            <a:endParaRPr lang="ru-RU" sz="2400" b="0" i="0" dirty="0">
              <a:solidFill>
                <a:srgbClr val="000000"/>
              </a:solidFill>
              <a:effectLst/>
              <a:latin typeface="Times New Roman" panose="02020603050405020304" pitchFamily="18" charset="0"/>
            </a:endParaRPr>
          </a:p>
          <a:p>
            <a:pPr marL="457200" algn="l">
              <a:buFont typeface="Arial" panose="020B0604020202020204" pitchFamily="34" charset="0"/>
              <a:buChar char="•"/>
            </a:pPr>
            <a:r>
              <a:rPr lang="ru-RU" sz="24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Обращение к специалистам.</a:t>
            </a:r>
            <a:endParaRPr lang="ru-RU" sz="2400" b="0" i="0" dirty="0">
              <a:solidFill>
                <a:srgbClr val="000000"/>
              </a:solidFill>
              <a:effectLst/>
              <a:latin typeface="Times New Roman" panose="02020603050405020304" pitchFamily="18" charset="0"/>
            </a:endParaRPr>
          </a:p>
          <a:p>
            <a:pPr algn="l"/>
            <a:r>
              <a:rPr lang="ru-RU" sz="2400" b="1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 2 этап - основной, включает в себя формы работы с детьми:</a:t>
            </a:r>
            <a:endParaRPr lang="ru-RU" sz="2400" b="0" i="0" dirty="0">
              <a:solidFill>
                <a:srgbClr val="000000"/>
              </a:solidFill>
              <a:effectLst/>
              <a:latin typeface="Times New Roman" panose="02020603050405020304" pitchFamily="18" charset="0"/>
            </a:endParaRPr>
          </a:p>
          <a:p>
            <a:pPr algn="l"/>
            <a:r>
              <a:rPr lang="ru-RU" sz="24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• непосредственно образовательная деятельность;</a:t>
            </a:r>
            <a:endParaRPr lang="ru-RU" sz="2400" b="0" i="0" dirty="0">
              <a:solidFill>
                <a:srgbClr val="000000"/>
              </a:solidFill>
              <a:effectLst/>
              <a:latin typeface="Times New Roman" panose="02020603050405020304" pitchFamily="18" charset="0"/>
            </a:endParaRPr>
          </a:p>
          <a:p>
            <a:pPr algn="l"/>
            <a:r>
              <a:rPr lang="ru-RU" sz="24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• тематические беседы;</a:t>
            </a:r>
            <a:endParaRPr lang="ru-RU" sz="2400" b="0" i="0" dirty="0">
              <a:solidFill>
                <a:srgbClr val="000000"/>
              </a:solidFill>
              <a:effectLst/>
              <a:latin typeface="Times New Roman" panose="02020603050405020304" pitchFamily="18" charset="0"/>
            </a:endParaRPr>
          </a:p>
          <a:p>
            <a:pPr algn="l"/>
            <a:r>
              <a:rPr lang="ru-RU" sz="24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• презентации;</a:t>
            </a:r>
            <a:endParaRPr lang="ru-RU" sz="2400" b="0" i="0" dirty="0">
              <a:solidFill>
                <a:srgbClr val="000000"/>
              </a:solidFill>
              <a:effectLst/>
              <a:latin typeface="Times New Roman" panose="02020603050405020304" pitchFamily="18" charset="0"/>
            </a:endParaRPr>
          </a:p>
          <a:p>
            <a:pPr algn="l"/>
            <a:r>
              <a:rPr lang="ru-RU" sz="24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• календарные праздники;</a:t>
            </a:r>
            <a:endParaRPr lang="ru-RU" sz="2400" b="0" i="0" dirty="0">
              <a:solidFill>
                <a:srgbClr val="000000"/>
              </a:solidFill>
              <a:effectLst/>
              <a:latin typeface="Times New Roman" panose="02020603050405020304" pitchFamily="18" charset="0"/>
            </a:endParaRPr>
          </a:p>
          <a:p>
            <a:pPr algn="l"/>
            <a:r>
              <a:rPr lang="ru-RU" sz="24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• развлечения, досуги;</a:t>
            </a:r>
            <a:endParaRPr lang="ru-RU" sz="2400" b="0" i="0" dirty="0">
              <a:solidFill>
                <a:srgbClr val="000000"/>
              </a:solidFill>
              <a:effectLst/>
              <a:latin typeface="Times New Roman" panose="02020603050405020304" pitchFamily="18" charset="0"/>
            </a:endParaRPr>
          </a:p>
          <a:p>
            <a:pPr algn="l"/>
            <a:r>
              <a:rPr lang="ru-RU" sz="24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• экскурсии;</a:t>
            </a:r>
            <a:endParaRPr lang="ru-RU" sz="2400" b="0" i="0" dirty="0">
              <a:solidFill>
                <a:srgbClr val="000000"/>
              </a:solidFill>
              <a:effectLst/>
              <a:latin typeface="Times New Roman" panose="02020603050405020304" pitchFamily="18" charset="0"/>
            </a:endParaRPr>
          </a:p>
          <a:p>
            <a:pPr algn="l"/>
            <a:r>
              <a:rPr lang="ru-RU" sz="24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• пополнение развивающей среды,</a:t>
            </a:r>
            <a:endParaRPr lang="ru-RU" sz="2400" b="0" i="0" dirty="0">
              <a:solidFill>
                <a:srgbClr val="000000"/>
              </a:solidFill>
              <a:effectLst/>
              <a:latin typeface="Times New Roman" panose="02020603050405020304" pitchFamily="18" charset="0"/>
            </a:endParaRPr>
          </a:p>
          <a:p>
            <a:pPr marL="457200" algn="l">
              <a:buFont typeface="Arial" panose="020B0604020202020204" pitchFamily="34" charset="0"/>
              <a:buChar char="•"/>
            </a:pPr>
            <a:r>
              <a:rPr lang="ru-RU" sz="24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выставки детских работ, семейных коллекций</a:t>
            </a:r>
            <a:endParaRPr lang="ru-RU" sz="2400" b="0" i="0" dirty="0">
              <a:solidFill>
                <a:srgbClr val="000000"/>
              </a:solidFill>
              <a:effectLst/>
              <a:latin typeface="Times New Roman" panose="02020603050405020304" pitchFamily="18" charset="0"/>
            </a:endParaRPr>
          </a:p>
          <a:p>
            <a:r>
              <a:rPr lang="ru-RU" sz="2400" b="1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3 этап - итоговый, включает в себя:</a:t>
            </a:r>
          </a:p>
          <a:p>
            <a:r>
              <a:rPr lang="ru-RU" sz="24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Выставка продуктов детской деятельности.</a:t>
            </a:r>
            <a:endParaRPr lang="ru-RU" sz="2400" b="0" i="0" dirty="0">
              <a:solidFill>
                <a:srgbClr val="000000"/>
              </a:solidFill>
              <a:effectLst/>
              <a:latin typeface="Times New Roman" panose="02020603050405020304" pitchFamily="18" charset="0"/>
            </a:endParaRPr>
          </a:p>
          <a:p>
            <a:pPr algn="l"/>
            <a:endParaRPr lang="ru-RU" sz="2400" b="0" i="0" dirty="0">
              <a:solidFill>
                <a:srgbClr val="000000"/>
              </a:solidFill>
              <a:effectLst/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3602515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D84BEFD1-043B-4E4D-AE21-72F66B04B0AF}"/>
              </a:ext>
            </a:extLst>
          </p:cNvPr>
          <p:cNvSpPr txBox="1"/>
          <p:nvPr/>
        </p:nvSpPr>
        <p:spPr>
          <a:xfrm>
            <a:off x="-29776" y="260648"/>
            <a:ext cx="8964488" cy="60016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algn="l"/>
            <a:r>
              <a:rPr lang="ru-RU" sz="2400" b="1" i="0" u="sng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Прогнозируемый результат на уровне ребенка:</a:t>
            </a:r>
            <a:endParaRPr lang="ru-RU" sz="2400" b="0" i="0" dirty="0">
              <a:solidFill>
                <a:srgbClr val="000000"/>
              </a:solidFill>
              <a:effectLst/>
              <a:latin typeface="Times New Roman" panose="02020603050405020304" pitchFamily="18" charset="0"/>
            </a:endParaRPr>
          </a:p>
          <a:p>
            <a:pPr marL="457200" algn="l">
              <a:buFont typeface="Arial" panose="020B0604020202020204" pitchFamily="34" charset="0"/>
              <a:buChar char="•"/>
            </a:pPr>
            <a:r>
              <a:rPr lang="ru-RU" sz="24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- освоение детьми доступных знаний об истории родного края;</a:t>
            </a:r>
            <a:endParaRPr lang="ru-RU" sz="2400" b="0" i="0" dirty="0">
              <a:solidFill>
                <a:srgbClr val="000000"/>
              </a:solidFill>
              <a:effectLst/>
              <a:latin typeface="Times New Roman" panose="02020603050405020304" pitchFamily="18" charset="0"/>
            </a:endParaRPr>
          </a:p>
          <a:p>
            <a:pPr marL="457200" algn="l">
              <a:buFont typeface="Arial" panose="020B0604020202020204" pitchFamily="34" charset="0"/>
              <a:buChar char="•"/>
            </a:pPr>
            <a:r>
              <a:rPr lang="ru-RU" sz="24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- умение выражать собственное мнение, анализировать, живо реагировать на происходящее, оказывать посильную помощь нуждающимся;</a:t>
            </a:r>
            <a:endParaRPr lang="ru-RU" sz="2400" b="0" i="0" dirty="0">
              <a:solidFill>
                <a:srgbClr val="000000"/>
              </a:solidFill>
              <a:effectLst/>
              <a:latin typeface="Times New Roman" panose="02020603050405020304" pitchFamily="18" charset="0"/>
            </a:endParaRPr>
          </a:p>
          <a:p>
            <a:pPr marL="457200" algn="l">
              <a:buFont typeface="Arial" panose="020B0604020202020204" pitchFamily="34" charset="0"/>
              <a:buChar char="•"/>
            </a:pPr>
            <a:r>
              <a:rPr lang="ru-RU" sz="24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- расширение знаний детей об известных людях родного города, улицах, названных в честь героев войны, памятниках и других культурных ценностях;</a:t>
            </a:r>
            <a:br>
              <a:rPr lang="ru-RU" sz="24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</a:br>
            <a:r>
              <a:rPr lang="ru-RU" sz="24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- расширение у детей области социально-нравственных чувств и отношений;</a:t>
            </a:r>
            <a:endParaRPr lang="ru-RU" sz="2400" b="0" i="0" dirty="0">
              <a:solidFill>
                <a:srgbClr val="000000"/>
              </a:solidFill>
              <a:effectLst/>
              <a:latin typeface="Times New Roman" panose="02020603050405020304" pitchFamily="18" charset="0"/>
            </a:endParaRPr>
          </a:p>
          <a:p>
            <a:pPr marL="457200" algn="l">
              <a:buFont typeface="Arial" panose="020B0604020202020204" pitchFamily="34" charset="0"/>
              <a:buChar char="•"/>
            </a:pPr>
            <a:r>
              <a:rPr lang="ru-RU" sz="24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- сформированность системы понятий духовных семейных ценностей,</a:t>
            </a:r>
            <a:endParaRPr lang="ru-RU" sz="2400" b="0" i="0" dirty="0">
              <a:solidFill>
                <a:srgbClr val="000000"/>
              </a:solidFill>
              <a:effectLst/>
              <a:latin typeface="Times New Roman" panose="02020603050405020304" pitchFamily="18" charset="0"/>
            </a:endParaRPr>
          </a:p>
          <a:p>
            <a:pPr marL="457200" algn="l">
              <a:buFont typeface="Arial" panose="020B0604020202020204" pitchFamily="34" charset="0"/>
              <a:buChar char="•"/>
            </a:pPr>
            <a:r>
              <a:rPr lang="ru-RU" sz="24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самовыражение творческих способностей детей;</a:t>
            </a:r>
            <a:br>
              <a:rPr lang="ru-RU" sz="24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</a:br>
            <a:r>
              <a:rPr lang="ru-RU" sz="24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-обогащение знаний детей о музейной культуре;</a:t>
            </a:r>
            <a:br>
              <a:rPr lang="ru-RU" sz="24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</a:br>
            <a:r>
              <a:rPr lang="ru-RU" sz="24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-сформированность элементарных проектно-исследовательских умений и навыков;</a:t>
            </a:r>
            <a:endParaRPr lang="ru-RU" sz="2400" b="0" i="0" dirty="0">
              <a:solidFill>
                <a:srgbClr val="000000"/>
              </a:solidFill>
              <a:effectLst/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5272549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AEDA937E-9440-45AA-B5F7-1F6B00467F98}"/>
              </a:ext>
            </a:extLst>
          </p:cNvPr>
          <p:cNvSpPr txBox="1"/>
          <p:nvPr/>
        </p:nvSpPr>
        <p:spPr>
          <a:xfrm>
            <a:off x="0" y="0"/>
            <a:ext cx="8820472" cy="569386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algn="l">
              <a:buFont typeface="Arial" panose="020B0604020202020204" pitchFamily="34" charset="0"/>
              <a:buChar char="•"/>
            </a:pPr>
            <a:r>
              <a:rPr lang="ru-RU" sz="2800" b="0" i="0" u="sng" dirty="0">
                <a:solidFill>
                  <a:srgbClr val="111111"/>
                </a:solidFill>
                <a:effectLst/>
                <a:latin typeface="Times New Roman" panose="02020603050405020304" pitchFamily="18" charset="0"/>
              </a:rPr>
              <a:t>Гипотеза</a:t>
            </a:r>
            <a:r>
              <a:rPr lang="ru-RU" sz="2800" b="0" i="0" u="none" strike="noStrike" dirty="0">
                <a:solidFill>
                  <a:srgbClr val="111111"/>
                </a:solidFill>
                <a:effectLst/>
                <a:latin typeface="Times New Roman" panose="02020603050405020304" pitchFamily="18" charset="0"/>
              </a:rPr>
              <a:t>:</a:t>
            </a:r>
            <a:endParaRPr lang="ru-RU" sz="2800" b="0" i="0" dirty="0">
              <a:solidFill>
                <a:srgbClr val="000000"/>
              </a:solidFill>
              <a:effectLst/>
              <a:latin typeface="Times New Roman" panose="02020603050405020304" pitchFamily="18" charset="0"/>
            </a:endParaRPr>
          </a:p>
          <a:p>
            <a:pPr marL="457200" algn="l">
              <a:buFont typeface="Arial" panose="020B0604020202020204" pitchFamily="34" charset="0"/>
              <a:buChar char="•"/>
            </a:pPr>
            <a:r>
              <a:rPr lang="ru-RU" sz="2800" b="0" i="0" u="none" strike="noStrike" dirty="0">
                <a:solidFill>
                  <a:srgbClr val="111111"/>
                </a:solidFill>
                <a:effectLst/>
                <a:latin typeface="Times New Roman" panose="02020603050405020304" pitchFamily="18" charset="0"/>
              </a:rPr>
              <a:t>Работа над </a:t>
            </a:r>
            <a:r>
              <a:rPr lang="ru-RU" sz="2800" b="1" i="0" u="none" strike="noStrike" dirty="0">
                <a:solidFill>
                  <a:srgbClr val="111111"/>
                </a:solidFill>
                <a:effectLst/>
                <a:latin typeface="Times New Roman" panose="02020603050405020304" pitchFamily="18" charset="0"/>
              </a:rPr>
              <a:t>проектом</a:t>
            </a:r>
            <a:r>
              <a:rPr lang="ru-RU" sz="2800" b="0" i="0" u="none" strike="noStrike" dirty="0">
                <a:solidFill>
                  <a:srgbClr val="111111"/>
                </a:solidFill>
                <a:effectLst/>
                <a:latin typeface="Times New Roman" panose="02020603050405020304" pitchFamily="18" charset="0"/>
              </a:rPr>
              <a:t> имеет большое значение для познавательных интересов детей. Применение эффективных методов повышает интерес детей к окружающей действительности.</a:t>
            </a:r>
            <a:endParaRPr lang="ru-RU" sz="2800" b="0" i="0" dirty="0">
              <a:solidFill>
                <a:srgbClr val="000000"/>
              </a:solidFill>
              <a:effectLst/>
              <a:latin typeface="Times New Roman" panose="02020603050405020304" pitchFamily="18" charset="0"/>
            </a:endParaRPr>
          </a:p>
          <a:p>
            <a:pPr marL="457200" algn="l">
              <a:buFont typeface="Arial" panose="020B0604020202020204" pitchFamily="34" charset="0"/>
              <a:buChar char="•"/>
            </a:pPr>
            <a:r>
              <a:rPr lang="ru-RU" sz="2800" b="0" i="0" u="none" strike="noStrike" dirty="0">
                <a:solidFill>
                  <a:srgbClr val="111111"/>
                </a:solidFill>
                <a:effectLst/>
                <a:latin typeface="Times New Roman" panose="02020603050405020304" pitchFamily="18" charset="0"/>
              </a:rPr>
              <a:t>Ожидаемые результаты </a:t>
            </a:r>
            <a:r>
              <a:rPr lang="ru-RU" sz="2800" b="1" i="0" u="none" strike="noStrike" dirty="0">
                <a:solidFill>
                  <a:srgbClr val="111111"/>
                </a:solidFill>
                <a:effectLst/>
                <a:latin typeface="Times New Roman" panose="02020603050405020304" pitchFamily="18" charset="0"/>
              </a:rPr>
              <a:t>проекта</a:t>
            </a:r>
            <a:r>
              <a:rPr lang="ru-RU" sz="2800" b="0" i="0" u="none" strike="noStrike" dirty="0">
                <a:solidFill>
                  <a:srgbClr val="111111"/>
                </a:solidFill>
                <a:effectLst/>
                <a:latin typeface="Times New Roman" panose="02020603050405020304" pitchFamily="18" charset="0"/>
              </a:rPr>
              <a:t>:</a:t>
            </a:r>
            <a:endParaRPr lang="ru-RU" sz="2800" b="0" i="0" dirty="0">
              <a:solidFill>
                <a:srgbClr val="000000"/>
              </a:solidFill>
              <a:effectLst/>
              <a:latin typeface="Times New Roman" panose="02020603050405020304" pitchFamily="18" charset="0"/>
            </a:endParaRPr>
          </a:p>
          <a:p>
            <a:pPr marL="457200" algn="l">
              <a:buFont typeface="Arial" panose="020B0604020202020204" pitchFamily="34" charset="0"/>
              <a:buChar char="•"/>
            </a:pPr>
            <a:r>
              <a:rPr lang="ru-RU" sz="2800" b="0" i="0" u="none" strike="noStrike" dirty="0">
                <a:solidFill>
                  <a:srgbClr val="111111"/>
                </a:solidFill>
                <a:effectLst/>
                <a:latin typeface="Times New Roman" panose="02020603050405020304" pitchFamily="18" charset="0"/>
              </a:rPr>
              <a:t>У детей </a:t>
            </a:r>
            <a:r>
              <a:rPr lang="ru-RU" sz="2800" b="1" i="0" u="none" strike="noStrike" dirty="0">
                <a:solidFill>
                  <a:srgbClr val="111111"/>
                </a:solidFill>
                <a:effectLst/>
                <a:latin typeface="Times New Roman" panose="02020603050405020304" pitchFamily="18" charset="0"/>
              </a:rPr>
              <a:t>сформированы</a:t>
            </a:r>
            <a:r>
              <a:rPr lang="ru-RU" sz="2800" b="0" i="0" u="none" strike="noStrike" dirty="0">
                <a:solidFill>
                  <a:srgbClr val="111111"/>
                </a:solidFill>
                <a:effectLst/>
                <a:latin typeface="Times New Roman" panose="02020603050405020304" pitchFamily="18" charset="0"/>
              </a:rPr>
              <a:t> начальные представления о </a:t>
            </a:r>
            <a:r>
              <a:rPr lang="ru-RU" sz="2800" b="1" i="0" u="none" strike="noStrike" dirty="0">
                <a:solidFill>
                  <a:srgbClr val="111111"/>
                </a:solidFill>
                <a:effectLst/>
                <a:latin typeface="Times New Roman" panose="02020603050405020304" pitchFamily="18" charset="0"/>
              </a:rPr>
              <a:t>родном </a:t>
            </a:r>
            <a:r>
              <a:rPr lang="ru-RU" sz="2800" b="1" i="0" u="none" strike="noStrike" dirty="0" err="1">
                <a:solidFill>
                  <a:srgbClr val="111111"/>
                </a:solidFill>
                <a:effectLst/>
                <a:latin typeface="Times New Roman" panose="02020603050405020304" pitchFamily="18" charset="0"/>
              </a:rPr>
              <a:t>крае</a:t>
            </a:r>
            <a:r>
              <a:rPr lang="ru-RU" sz="2800" b="0" i="0" u="none" strike="noStrike" dirty="0" err="1">
                <a:solidFill>
                  <a:srgbClr val="111111"/>
                </a:solidFill>
                <a:effectLst/>
                <a:latin typeface="Times New Roman" panose="02020603050405020304" pitchFamily="18" charset="0"/>
              </a:rPr>
              <a:t>вызывающие</a:t>
            </a:r>
            <a:r>
              <a:rPr lang="ru-RU" sz="2800" b="0" i="0" u="none" strike="noStrike" dirty="0">
                <a:solidFill>
                  <a:srgbClr val="111111"/>
                </a:solidFill>
                <a:effectLst/>
                <a:latin typeface="Times New Roman" panose="02020603050405020304" pitchFamily="18" charset="0"/>
              </a:rPr>
              <a:t> чувство гордости и любви. </a:t>
            </a:r>
            <a:r>
              <a:rPr lang="ru-RU" sz="2800" b="1" i="0" u="none" strike="noStrike" dirty="0">
                <a:solidFill>
                  <a:srgbClr val="111111"/>
                </a:solidFill>
                <a:effectLst/>
                <a:latin typeface="Times New Roman" panose="02020603050405020304" pitchFamily="18" charset="0"/>
              </a:rPr>
              <a:t>Знание</a:t>
            </a:r>
            <a:r>
              <a:rPr lang="ru-RU" sz="2800" b="0" i="0" u="none" strike="noStrike" dirty="0">
                <a:solidFill>
                  <a:srgbClr val="111111"/>
                </a:solidFill>
                <a:effectLst/>
                <a:latin typeface="Times New Roman" panose="02020603050405020304" pitchFamily="18" charset="0"/>
              </a:rPr>
              <a:t> названия своего города, улицы, на которой живут, домашнего адреса.</a:t>
            </a:r>
            <a:endParaRPr lang="ru-RU" sz="2800" b="0" i="0" dirty="0">
              <a:solidFill>
                <a:srgbClr val="000000"/>
              </a:solidFill>
              <a:effectLst/>
              <a:latin typeface="Times New Roman" panose="02020603050405020304" pitchFamily="18" charset="0"/>
            </a:endParaRPr>
          </a:p>
          <a:p>
            <a:pPr marL="457200" algn="l">
              <a:buFont typeface="Arial" panose="020B0604020202020204" pitchFamily="34" charset="0"/>
              <a:buChar char="•"/>
            </a:pPr>
            <a:r>
              <a:rPr lang="ru-RU" sz="2800" b="0" i="0" u="none" strike="noStrike" dirty="0">
                <a:solidFill>
                  <a:srgbClr val="111111"/>
                </a:solidFill>
                <a:effectLst/>
                <a:latin typeface="Times New Roman" panose="02020603050405020304" pitchFamily="18" charset="0"/>
              </a:rPr>
              <a:t>Продукт </a:t>
            </a:r>
            <a:r>
              <a:rPr lang="ru-RU" sz="2800" b="1" i="0" u="none" strike="noStrike" dirty="0">
                <a:solidFill>
                  <a:srgbClr val="111111"/>
                </a:solidFill>
                <a:effectLst/>
                <a:latin typeface="Times New Roman" panose="02020603050405020304" pitchFamily="18" charset="0"/>
              </a:rPr>
              <a:t>проектной деятельности</a:t>
            </a:r>
            <a:endParaRPr lang="ru-RU" sz="2800" b="0" i="0" dirty="0">
              <a:solidFill>
                <a:srgbClr val="000000"/>
              </a:solidFill>
              <a:effectLst/>
              <a:latin typeface="Times New Roman" panose="02020603050405020304" pitchFamily="18" charset="0"/>
            </a:endParaRPr>
          </a:p>
          <a:p>
            <a:pPr marL="457200" algn="l">
              <a:buFont typeface="Arial" panose="020B0604020202020204" pitchFamily="34" charset="0"/>
              <a:buChar char="•"/>
            </a:pPr>
            <a:r>
              <a:rPr lang="ru-RU" sz="2800" b="0" i="0" u="none" strike="noStrike" dirty="0">
                <a:solidFill>
                  <a:srgbClr val="111111"/>
                </a:solidFill>
                <a:effectLst/>
                <a:latin typeface="Times New Roman" panose="02020603050405020304" pitchFamily="18" charset="0"/>
              </a:rPr>
              <a:t>Фотографии занятий</a:t>
            </a:r>
            <a:endParaRPr lang="ru-RU" sz="2800" b="0" i="0" dirty="0">
              <a:solidFill>
                <a:srgbClr val="000000"/>
              </a:solidFill>
              <a:effectLst/>
              <a:latin typeface="Times New Roman" panose="02020603050405020304" pitchFamily="18" charset="0"/>
            </a:endParaRPr>
          </a:p>
          <a:p>
            <a:pPr marL="457200" algn="l">
              <a:buFont typeface="Arial" panose="020B0604020202020204" pitchFamily="34" charset="0"/>
              <a:buChar char="•"/>
            </a:pPr>
            <a:r>
              <a:rPr lang="ru-RU" sz="2800" b="0" i="0" u="none" strike="noStrike" dirty="0">
                <a:solidFill>
                  <a:srgbClr val="111111"/>
                </a:solidFill>
                <a:effectLst/>
                <a:latin typeface="Times New Roman" panose="02020603050405020304" pitchFamily="18" charset="0"/>
              </a:rPr>
              <a:t>Работы детей</a:t>
            </a:r>
            <a:endParaRPr lang="ru-RU" sz="2800" b="0" i="0" dirty="0">
              <a:solidFill>
                <a:srgbClr val="000000"/>
              </a:solidFill>
              <a:effectLst/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0663746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325473A0-5E1E-4A20-8EDC-187DC67D9826}"/>
              </a:ext>
            </a:extLst>
          </p:cNvPr>
          <p:cNvSpPr txBox="1"/>
          <p:nvPr/>
        </p:nvSpPr>
        <p:spPr>
          <a:xfrm>
            <a:off x="0" y="0"/>
            <a:ext cx="8892480" cy="60016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algn="l">
              <a:buFont typeface="Arial" panose="020B0604020202020204" pitchFamily="34" charset="0"/>
              <a:buChar char="•"/>
            </a:pPr>
            <a:r>
              <a:rPr lang="ru-RU" sz="3200" b="1" i="0" u="none" strike="noStrike" dirty="0">
                <a:solidFill>
                  <a:srgbClr val="111111"/>
                </a:solidFill>
                <a:effectLst/>
                <a:latin typeface="Times New Roman" panose="02020603050405020304" pitchFamily="18" charset="0"/>
              </a:rPr>
              <a:t>Формы работы над проектом</a:t>
            </a:r>
            <a:r>
              <a:rPr lang="ru-RU" sz="3200" b="0" i="0" u="none" strike="noStrike" dirty="0">
                <a:solidFill>
                  <a:srgbClr val="111111"/>
                </a:solidFill>
                <a:effectLst/>
                <a:latin typeface="Times New Roman" panose="02020603050405020304" pitchFamily="18" charset="0"/>
              </a:rPr>
              <a:t>:</a:t>
            </a:r>
            <a:endParaRPr lang="ru-RU" sz="3200" b="0" i="0" dirty="0">
              <a:solidFill>
                <a:srgbClr val="000000"/>
              </a:solidFill>
              <a:effectLst/>
              <a:latin typeface="Times New Roman" panose="02020603050405020304" pitchFamily="18" charset="0"/>
            </a:endParaRPr>
          </a:p>
          <a:p>
            <a:pPr marL="457200" algn="l">
              <a:buFont typeface="Arial" panose="020B0604020202020204" pitchFamily="34" charset="0"/>
              <a:buChar char="•"/>
            </a:pPr>
            <a:r>
              <a:rPr lang="ru-RU" sz="3200" b="0" i="0" u="none" strike="noStrike" dirty="0">
                <a:solidFill>
                  <a:srgbClr val="111111"/>
                </a:solidFill>
                <a:effectLst/>
                <a:latin typeface="Times New Roman" panose="02020603050405020304" pitchFamily="18" charset="0"/>
              </a:rPr>
              <a:t>Беседы с детьми</a:t>
            </a:r>
            <a:endParaRPr lang="ru-RU" sz="3200" b="0" i="0" dirty="0">
              <a:solidFill>
                <a:srgbClr val="000000"/>
              </a:solidFill>
              <a:effectLst/>
              <a:latin typeface="Times New Roman" panose="02020603050405020304" pitchFamily="18" charset="0"/>
            </a:endParaRPr>
          </a:p>
          <a:p>
            <a:pPr marL="457200" algn="l">
              <a:buFont typeface="Arial" panose="020B0604020202020204" pitchFamily="34" charset="0"/>
              <a:buChar char="•"/>
            </a:pPr>
            <a:r>
              <a:rPr lang="ru-RU" sz="3200" b="0" i="0" u="none" strike="noStrike" dirty="0">
                <a:solidFill>
                  <a:srgbClr val="111111"/>
                </a:solidFill>
                <a:effectLst/>
                <a:latin typeface="Times New Roman" panose="02020603050405020304" pitchFamily="18" charset="0"/>
              </a:rPr>
              <a:t>Беседа </a:t>
            </a:r>
            <a:r>
              <a:rPr lang="ru-RU" sz="3200" b="0" i="1" u="none" strike="noStrike" dirty="0">
                <a:solidFill>
                  <a:srgbClr val="111111"/>
                </a:solidFill>
                <a:effectLst/>
                <a:latin typeface="Times New Roman" panose="02020603050405020304" pitchFamily="18" charset="0"/>
              </a:rPr>
              <a:t>«Моя семья»</a:t>
            </a:r>
            <a:r>
              <a:rPr lang="ru-RU" sz="3200" b="0" i="0" u="none" strike="noStrike" dirty="0">
                <a:solidFill>
                  <a:srgbClr val="111111"/>
                </a:solidFill>
                <a:effectLst/>
                <a:latin typeface="Times New Roman" panose="02020603050405020304" pitchFamily="18" charset="0"/>
              </a:rPr>
              <a:t>;</a:t>
            </a:r>
            <a:endParaRPr lang="ru-RU" sz="3200" b="0" i="0" dirty="0">
              <a:solidFill>
                <a:srgbClr val="000000"/>
              </a:solidFill>
              <a:effectLst/>
              <a:latin typeface="Times New Roman" panose="02020603050405020304" pitchFamily="18" charset="0"/>
            </a:endParaRPr>
          </a:p>
          <a:p>
            <a:pPr marL="457200" algn="l">
              <a:buFont typeface="Arial" panose="020B0604020202020204" pitchFamily="34" charset="0"/>
              <a:buChar char="•"/>
            </a:pPr>
            <a:r>
              <a:rPr lang="ru-RU" sz="3200" b="0" i="0" u="none" strike="noStrike" dirty="0">
                <a:solidFill>
                  <a:srgbClr val="111111"/>
                </a:solidFill>
                <a:effectLst/>
                <a:latin typeface="Times New Roman" panose="02020603050405020304" pitchFamily="18" charset="0"/>
              </a:rPr>
              <a:t>Беседа о домашних адресах;</a:t>
            </a:r>
            <a:endParaRPr lang="ru-RU" sz="3200" b="0" i="0" dirty="0">
              <a:solidFill>
                <a:srgbClr val="000000"/>
              </a:solidFill>
              <a:effectLst/>
              <a:latin typeface="Times New Roman" panose="02020603050405020304" pitchFamily="18" charset="0"/>
            </a:endParaRPr>
          </a:p>
          <a:p>
            <a:pPr marL="457200" algn="l">
              <a:buFont typeface="Arial" panose="020B0604020202020204" pitchFamily="34" charset="0"/>
              <a:buChar char="•"/>
            </a:pPr>
            <a:r>
              <a:rPr lang="ru-RU" sz="3200" b="0" i="0" u="none" strike="noStrike" dirty="0">
                <a:solidFill>
                  <a:srgbClr val="111111"/>
                </a:solidFill>
                <a:effectLst/>
                <a:latin typeface="Times New Roman" panose="02020603050405020304" pitchFamily="18" charset="0"/>
              </a:rPr>
              <a:t>Беседа о названиях улиц;</a:t>
            </a:r>
            <a:endParaRPr lang="ru-RU" sz="3200" b="0" i="0" dirty="0">
              <a:solidFill>
                <a:srgbClr val="000000"/>
              </a:solidFill>
              <a:effectLst/>
              <a:latin typeface="Times New Roman" panose="02020603050405020304" pitchFamily="18" charset="0"/>
            </a:endParaRPr>
          </a:p>
          <a:p>
            <a:pPr marL="457200" algn="l">
              <a:buFont typeface="Arial" panose="020B0604020202020204" pitchFamily="34" charset="0"/>
              <a:buChar char="•"/>
            </a:pPr>
            <a:r>
              <a:rPr lang="ru-RU" sz="3200" b="0" i="0" u="none" strike="noStrike" dirty="0">
                <a:solidFill>
                  <a:srgbClr val="111111"/>
                </a:solidFill>
                <a:effectLst/>
                <a:latin typeface="Times New Roman" panose="02020603050405020304" pitchFamily="18" charset="0"/>
              </a:rPr>
              <a:t>Беседа о городском транспорте;</a:t>
            </a:r>
            <a:endParaRPr lang="ru-RU" sz="3200" b="0" i="0" dirty="0">
              <a:solidFill>
                <a:srgbClr val="000000"/>
              </a:solidFill>
              <a:effectLst/>
              <a:latin typeface="Times New Roman" panose="02020603050405020304" pitchFamily="18" charset="0"/>
            </a:endParaRPr>
          </a:p>
          <a:p>
            <a:pPr marL="457200" algn="l">
              <a:buFont typeface="Arial" panose="020B0604020202020204" pitchFamily="34" charset="0"/>
              <a:buChar char="•"/>
            </a:pPr>
            <a:r>
              <a:rPr lang="ru-RU" sz="3200" b="0" i="0" u="none" strike="noStrike" dirty="0">
                <a:solidFill>
                  <a:srgbClr val="111111"/>
                </a:solidFill>
                <a:effectLst/>
                <a:latin typeface="Times New Roman" panose="02020603050405020304" pitchFamily="18" charset="0"/>
              </a:rPr>
              <a:t>Рассматривание серии картинок и фотографий </a:t>
            </a:r>
            <a:r>
              <a:rPr lang="ru-RU" sz="3200" b="0" i="1" u="none" strike="noStrike" dirty="0">
                <a:solidFill>
                  <a:srgbClr val="111111"/>
                </a:solidFill>
                <a:effectLst/>
                <a:latin typeface="Times New Roman" panose="02020603050405020304" pitchFamily="18" charset="0"/>
              </a:rPr>
              <a:t>«Наш город»</a:t>
            </a:r>
            <a:r>
              <a:rPr lang="ru-RU" sz="3200" b="0" i="0" u="none" strike="noStrike" dirty="0">
                <a:solidFill>
                  <a:srgbClr val="111111"/>
                </a:solidFill>
                <a:effectLst/>
                <a:latin typeface="Times New Roman" panose="02020603050405020304" pitchFamily="18" charset="0"/>
              </a:rPr>
              <a:t>;</a:t>
            </a:r>
            <a:endParaRPr lang="ru-RU" sz="3200" b="0" i="0" dirty="0">
              <a:solidFill>
                <a:srgbClr val="000000"/>
              </a:solidFill>
              <a:effectLst/>
              <a:latin typeface="Times New Roman" panose="02020603050405020304" pitchFamily="18" charset="0"/>
            </a:endParaRPr>
          </a:p>
          <a:p>
            <a:pPr marL="457200" algn="l">
              <a:buFont typeface="Arial" panose="020B0604020202020204" pitchFamily="34" charset="0"/>
              <a:buChar char="•"/>
            </a:pPr>
            <a:r>
              <a:rPr lang="ru-RU" sz="3200" b="0" i="0" u="none" strike="noStrike" dirty="0">
                <a:solidFill>
                  <a:srgbClr val="111111"/>
                </a:solidFill>
                <a:effectLst/>
                <a:latin typeface="Times New Roman" panose="02020603050405020304" pitchFamily="18" charset="0"/>
              </a:rPr>
              <a:t>Рассматривание фотографий достопримечательностей города.</a:t>
            </a:r>
            <a:endParaRPr lang="ru-RU" sz="3200" b="0" i="0" dirty="0">
              <a:solidFill>
                <a:srgbClr val="000000"/>
              </a:solidFill>
              <a:effectLst/>
              <a:latin typeface="Times New Roman" panose="02020603050405020304" pitchFamily="18" charset="0"/>
            </a:endParaRPr>
          </a:p>
          <a:p>
            <a:pPr marL="457200" algn="l">
              <a:buFont typeface="Arial" panose="020B0604020202020204" pitchFamily="34" charset="0"/>
              <a:buChar char="•"/>
            </a:pPr>
            <a:r>
              <a:rPr lang="ru-RU" sz="3200" b="0" i="0" u="none" strike="noStrike" dirty="0">
                <a:solidFill>
                  <a:srgbClr val="111111"/>
                </a:solidFill>
                <a:effectLst/>
                <a:latin typeface="Times New Roman" panose="02020603050405020304" pitchFamily="18" charset="0"/>
              </a:rPr>
              <a:t>Просмотр видеофильма</a:t>
            </a:r>
            <a:endParaRPr lang="ru-RU" sz="3200" b="0" i="0" dirty="0">
              <a:solidFill>
                <a:srgbClr val="000000"/>
              </a:solidFill>
              <a:effectLst/>
              <a:latin typeface="Times New Roman" panose="02020603050405020304" pitchFamily="18" charset="0"/>
            </a:endParaRPr>
          </a:p>
          <a:p>
            <a:pPr marL="457200" algn="l">
              <a:buFont typeface="Arial" panose="020B0604020202020204" pitchFamily="34" charset="0"/>
              <a:buChar char="•"/>
            </a:pPr>
            <a:r>
              <a:rPr lang="ru-RU" sz="3200" b="0" i="1" u="none" strike="noStrike" dirty="0">
                <a:solidFill>
                  <a:srgbClr val="111111"/>
                </a:solidFill>
                <a:effectLst/>
                <a:latin typeface="Times New Roman" panose="02020603050405020304" pitchFamily="18" charset="0"/>
              </a:rPr>
              <a:t>«Наш город любимый»</a:t>
            </a:r>
            <a:r>
              <a:rPr lang="ru-RU" sz="3200" b="0" i="0" u="none" strike="noStrike" dirty="0">
                <a:solidFill>
                  <a:srgbClr val="111111"/>
                </a:solidFill>
                <a:effectLst/>
                <a:latin typeface="Times New Roman" panose="02020603050405020304" pitchFamily="18" charset="0"/>
              </a:rPr>
              <a:t>.</a:t>
            </a:r>
            <a:endParaRPr lang="ru-RU" sz="3200" b="0" i="0" dirty="0">
              <a:solidFill>
                <a:srgbClr val="000000"/>
              </a:solidFill>
              <a:effectLst/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448969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8608A36-0036-4317-AA8A-E6D4EA6F53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4800" y="0"/>
            <a:ext cx="8686800" cy="1295400"/>
          </a:xfrm>
        </p:spPr>
        <p:txBody>
          <a:bodyPr>
            <a:noAutofit/>
          </a:bodyPr>
          <a:lstStyle/>
          <a:p>
            <a:r>
              <a:rPr lang="ru-RU" sz="2000" b="1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Тематический план работы по нравственно - патриотическому воспитанию         детей старшей группы.</a:t>
            </a:r>
            <a:endParaRPr lang="ru-RU" sz="2000" dirty="0"/>
          </a:p>
        </p:txBody>
      </p:sp>
      <p:graphicFrame>
        <p:nvGraphicFramePr>
          <p:cNvPr id="5" name="Таблица 4">
            <a:extLst>
              <a:ext uri="{FF2B5EF4-FFF2-40B4-BE49-F238E27FC236}">
                <a16:creationId xmlns:a16="http://schemas.microsoft.com/office/drawing/2014/main" id="{D5644D1E-1FD1-4435-85B5-A0C8E7B3F18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61925438"/>
              </p:ext>
            </p:extLst>
          </p:nvPr>
        </p:nvGraphicFramePr>
        <p:xfrm>
          <a:off x="304801" y="1196753"/>
          <a:ext cx="8371654" cy="6091770"/>
        </p:xfrm>
        <a:graphic>
          <a:graphicData uri="http://schemas.openxmlformats.org/drawingml/2006/table">
            <a:tbl>
              <a:tblPr/>
              <a:tblGrid>
                <a:gridCol w="1652637">
                  <a:extLst>
                    <a:ext uri="{9D8B030D-6E8A-4147-A177-3AD203B41FA5}">
                      <a16:colId xmlns:a16="http://schemas.microsoft.com/office/drawing/2014/main" val="1988839126"/>
                    </a:ext>
                  </a:extLst>
                </a:gridCol>
                <a:gridCol w="5431222">
                  <a:extLst>
                    <a:ext uri="{9D8B030D-6E8A-4147-A177-3AD203B41FA5}">
                      <a16:colId xmlns:a16="http://schemas.microsoft.com/office/drawing/2014/main" val="1018483708"/>
                    </a:ext>
                  </a:extLst>
                </a:gridCol>
                <a:gridCol w="1287795">
                  <a:extLst>
                    <a:ext uri="{9D8B030D-6E8A-4147-A177-3AD203B41FA5}">
                      <a16:colId xmlns:a16="http://schemas.microsoft.com/office/drawing/2014/main" val="1287792317"/>
                    </a:ext>
                  </a:extLst>
                </a:gridCol>
              </a:tblGrid>
              <a:tr h="317682">
                <a:tc>
                  <a:txBody>
                    <a:bodyPr/>
                    <a:lstStyle/>
                    <a:p>
                      <a:pPr algn="l" fontAlgn="t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   тема</a:t>
                      </a:r>
                      <a:endParaRPr lang="ru-RU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9902" marR="59902" marT="39935" marB="3993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Работа с детьми, с родителями</a:t>
                      </a:r>
                      <a:endParaRPr lang="ru-RU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9902" marR="59902" marT="39935" marB="3993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месяц</a:t>
                      </a:r>
                      <a:endParaRPr lang="ru-RU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9902" marR="59902" marT="39935" marB="3993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2573105"/>
                  </a:ext>
                </a:extLst>
              </a:tr>
              <a:tr h="2763836">
                <a:tc>
                  <a:txBody>
                    <a:bodyPr/>
                    <a:lstStyle/>
                    <a:p>
                      <a:pPr algn="l" fontAlgn="base"/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  <a:p>
                      <a:pPr algn="l" fontAlgn="t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«Мой</a:t>
                      </a:r>
                      <a:endParaRPr lang="ru-RU" sz="16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  <a:p>
                      <a:pPr algn="l" fontAlgn="t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любимый</a:t>
                      </a:r>
                      <a:endParaRPr lang="ru-RU" sz="16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  <a:p>
                      <a:pPr algn="l" fontAlgn="t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детский</a:t>
                      </a:r>
                      <a:endParaRPr lang="ru-RU" sz="16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  <a:p>
                      <a:pPr algn="l" fontAlgn="t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сад»</a:t>
                      </a:r>
                      <a:endParaRPr lang="ru-RU" sz="16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9902" marR="59902" marT="39935" marB="3993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-Экскурсия по детскому саду и знакомство  с трудом сотрудников.</a:t>
                      </a:r>
                      <a:endParaRPr lang="ru-RU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  <a:p>
                      <a:pPr algn="l" fontAlgn="t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-Беседы «Моя группа», «Мои друзья».</a:t>
                      </a:r>
                      <a:endParaRPr lang="ru-RU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  <a:p>
                      <a:pPr algn="l" fontAlgn="t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- Рассматривание альбома « Жизнь нашей группы»</a:t>
                      </a:r>
                      <a:endParaRPr lang="ru-RU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  <a:p>
                      <a:pPr algn="l" fontAlgn="t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- Игры: «Ласковые слова», «Назови ласково».</a:t>
                      </a:r>
                      <a:endParaRPr lang="ru-RU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  <a:p>
                      <a:pPr algn="l" fontAlgn="t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-Разыгрывание ситуаций: «Ссора», «Как помириться?»</a:t>
                      </a:r>
                      <a:endParaRPr lang="ru-RU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  <a:p>
                      <a:pPr algn="l" fontAlgn="t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- Чтение и разучивание стихов о дружбе.</a:t>
                      </a:r>
                      <a:endParaRPr lang="ru-RU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  <a:p>
                      <a:pPr algn="l" fontAlgn="t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-Выявление степени вовлеченности семей в образовательный процесс: анкета для родителей, определяющая их отношение к патриотическому воспитанию детей.</a:t>
                      </a:r>
                      <a:endParaRPr lang="ru-RU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  <a:p>
                      <a:pPr algn="l" fontAlgn="t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-Изготовление альбома «Жизнь нашей группы».</a:t>
                      </a:r>
                      <a:endParaRPr lang="ru-RU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  <a:p>
                      <a:pPr algn="l" fontAlgn="t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-Памятка для родителей: «Как научить детей дружить».</a:t>
                      </a:r>
                      <a:endParaRPr lang="ru-RU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9902" marR="59902" marT="39935" marB="3993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/>
                      <a:endParaRPr lang="ru-RU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  <a:p>
                      <a:pPr algn="l" fontAlgn="t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октябрь</a:t>
                      </a:r>
                      <a:endParaRPr lang="ru-RU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9902" marR="59902" marT="39935" marB="3993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44196188"/>
                  </a:ext>
                </a:extLst>
              </a:tr>
              <a:tr h="2319081">
                <a:tc>
                  <a:txBody>
                    <a:bodyPr/>
                    <a:lstStyle/>
                    <a:p>
                      <a:pPr algn="l" fontAlgn="base"/>
                      <a:endParaRPr lang="ru-RU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  <a:p>
                      <a:pPr algn="l" fontAlgn="t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«Моя семья»</a:t>
                      </a:r>
                      <a:endParaRPr lang="ru-RU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9902" marR="59902" marT="39935" marB="3993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-Рассказы детей о членах своей семьи.</a:t>
                      </a:r>
                      <a:endParaRPr lang="ru-RU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  <a:p>
                      <a:pPr algn="l" fontAlgn="t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-Изготовление альбома «Моя семья»</a:t>
                      </a:r>
                      <a:endParaRPr lang="ru-RU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  <a:p>
                      <a:pPr algn="l" fontAlgn="t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-Беседа «Что значит любить родителей?»</a:t>
                      </a:r>
                      <a:endParaRPr lang="ru-RU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  <a:p>
                      <a:pPr algn="l" fontAlgn="t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-Беседа «Каждый при деле» - домашние обязанности членов семьи.</a:t>
                      </a:r>
                      <a:endParaRPr lang="ru-RU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  <a:p>
                      <a:pPr algn="l" fontAlgn="t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-Разыгрывание ситуаций: «Как поднять настроение маме?», «Праздник в семье», «Вечер в семье».</a:t>
                      </a:r>
                      <a:endParaRPr lang="ru-RU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  <a:p>
                      <a:pPr algn="l" fontAlgn="t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-Д/и « Ты да я – мы семья»</a:t>
                      </a:r>
                      <a:endParaRPr lang="ru-RU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  <a:p>
                      <a:pPr algn="l" fontAlgn="t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-Консультация «Как весело и с пользой провести выходные с семьёй»</a:t>
                      </a:r>
                      <a:endParaRPr lang="ru-RU" sz="16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9902" marR="59902" marT="39935" marB="3993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/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  <a:p>
                      <a:pPr algn="l" fontAlgn="t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октябрь</a:t>
                      </a:r>
                      <a:endParaRPr lang="ru-RU" sz="16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9902" marR="59902" marT="39935" marB="3993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8054808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873914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55D5F12-3AB1-47DA-8F41-0DAD933D7D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764704"/>
            <a:ext cx="8229600" cy="1080120"/>
          </a:xfrm>
        </p:spPr>
        <p:txBody>
          <a:bodyPr rtlCol="0"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27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Нравственно-патриотический  проект</a:t>
            </a:r>
            <a:br>
              <a:rPr lang="ru-RU" sz="49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9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«</a:t>
            </a:r>
            <a:r>
              <a:rPr lang="ru-RU" sz="3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люблю я свой осенний край</a:t>
            </a:r>
            <a:r>
              <a:rPr lang="ru-RU" sz="49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» </a:t>
            </a:r>
            <a:br>
              <a:rPr lang="ru-RU" sz="49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для детей старшей группы</a:t>
            </a:r>
            <a:endParaRPr lang="ru-RU" sz="2200" dirty="0"/>
          </a:p>
        </p:txBody>
      </p:sp>
      <p:sp>
        <p:nvSpPr>
          <p:cNvPr id="3" name="Содержимое 2">
            <a:extLst>
              <a:ext uri="{FF2B5EF4-FFF2-40B4-BE49-F238E27FC236}">
                <a16:creationId xmlns:a16="http://schemas.microsoft.com/office/drawing/2014/main" id="{711B4BC9-3325-490F-9A8A-DFACC44CED6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7950" y="3043237"/>
            <a:ext cx="8840788" cy="3473452"/>
          </a:xfrm>
        </p:spPr>
        <p:txBody>
          <a:bodyPr rtlCol="0">
            <a:noAutofit/>
          </a:bodyPr>
          <a:lstStyle/>
          <a:p>
            <a:pPr marL="0" indent="0" algn="ctr">
              <a:buNone/>
              <a:defRPr/>
            </a:pPr>
            <a:br>
              <a:rPr lang="ru-RU" sz="1600" dirty="0">
                <a:solidFill>
                  <a:srgbClr val="002060"/>
                </a:solidFill>
              </a:rPr>
            </a:b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</a:p>
          <a:p>
            <a:pPr algn="ctr">
              <a:defRPr/>
            </a:pP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Воспитатель Государственного бюджетного общеобразовательного учреждения города Москвы</a:t>
            </a:r>
          </a:p>
          <a:p>
            <a:pPr algn="ctr">
              <a:defRPr/>
            </a:pP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"Школа № 2101"</a:t>
            </a:r>
          </a:p>
          <a:p>
            <a:pPr marL="0" indent="0" algn="ctr">
              <a:buNone/>
              <a:defRPr/>
            </a:pP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Токарева Людмила Владимировна</a:t>
            </a:r>
            <a:br>
              <a:rPr lang="ru-RU" sz="1600" b="1" dirty="0">
                <a:solidFill>
                  <a:srgbClr val="002060"/>
                </a:solidFill>
                <a:latin typeface="+mj-lt"/>
                <a:ea typeface="+mj-ea"/>
                <a:cs typeface="+mj-cs"/>
              </a:rPr>
            </a:br>
            <a:endParaRPr lang="ru-RU" sz="1600" b="1" dirty="0">
              <a:solidFill>
                <a:srgbClr val="002060"/>
              </a:solidFill>
              <a:latin typeface="+mj-lt"/>
              <a:ea typeface="+mj-ea"/>
              <a:cs typeface="+mj-cs"/>
            </a:endParaRPr>
          </a:p>
          <a:p>
            <a:pPr marL="0" indent="0" algn="ctr">
              <a:buNone/>
              <a:defRPr/>
            </a:pPr>
            <a:endParaRPr lang="ru-RU" sz="1600" b="1" dirty="0">
              <a:solidFill>
                <a:srgbClr val="002060"/>
              </a:solidFill>
              <a:latin typeface="+mj-lt"/>
              <a:ea typeface="+mj-ea"/>
              <a:cs typeface="+mj-cs"/>
            </a:endParaRPr>
          </a:p>
          <a:p>
            <a:pPr marL="0" indent="0" algn="ctr">
              <a:buNone/>
              <a:defRPr/>
            </a:pPr>
            <a:endParaRPr lang="ru-RU" sz="1600" b="1" dirty="0">
              <a:solidFill>
                <a:srgbClr val="002060"/>
              </a:solidFill>
              <a:latin typeface="+mj-lt"/>
              <a:ea typeface="+mj-ea"/>
              <a:cs typeface="+mj-cs"/>
            </a:endParaRPr>
          </a:p>
          <a:p>
            <a:pPr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1600" b="1" dirty="0">
                <a:solidFill>
                  <a:srgbClr val="002060"/>
                </a:solidFill>
                <a:latin typeface="+mj-lt"/>
                <a:ea typeface="+mj-ea"/>
                <a:cs typeface="+mj-cs"/>
              </a:rPr>
              <a:t>Москва, 2018</a:t>
            </a:r>
            <a:br>
              <a:rPr lang="ru-RU" sz="1600" b="1" dirty="0">
                <a:solidFill>
                  <a:srgbClr val="002060"/>
                </a:solidFill>
                <a:latin typeface="+mj-lt"/>
                <a:ea typeface="+mj-ea"/>
                <a:cs typeface="+mj-cs"/>
              </a:rPr>
            </a:br>
            <a:endParaRPr lang="ru-RU" sz="1600" b="1" dirty="0">
              <a:solidFill>
                <a:srgbClr val="002060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3078" name="Нижний колонтитул 3">
            <a:extLst>
              <a:ext uri="{FF2B5EF4-FFF2-40B4-BE49-F238E27FC236}">
                <a16:creationId xmlns:a16="http://schemas.microsoft.com/office/drawing/2014/main" id="{7F77F213-12A7-4E5C-8305-3B24BFE55E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auto">
          <a:xfrm>
            <a:off x="250825" y="6356350"/>
            <a:ext cx="8697913" cy="365125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endParaRPr lang="ru-RU" sz="3200" dirty="0">
              <a:solidFill>
                <a:schemeClr val="accent3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80" name="Picture 14" descr="D:\2014-2015\Проэкты\70 лет Победы\Картинки\0004.gif">
            <a:extLst>
              <a:ext uri="{FF2B5EF4-FFF2-40B4-BE49-F238E27FC236}">
                <a16:creationId xmlns:a16="http://schemas.microsoft.com/office/drawing/2014/main" id="{BFE22F55-9F12-4D4C-BE74-2CC2D2CDB85D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48625" y="2660650"/>
            <a:ext cx="923925" cy="542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>
            <a:extLst>
              <a:ext uri="{FF2B5EF4-FFF2-40B4-BE49-F238E27FC236}">
                <a16:creationId xmlns:a16="http://schemas.microsoft.com/office/drawing/2014/main" id="{72B8EDAF-DE2C-413D-9C0A-81511044F91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9875932"/>
              </p:ext>
            </p:extLst>
          </p:nvPr>
        </p:nvGraphicFramePr>
        <p:xfrm>
          <a:off x="179512" y="116632"/>
          <a:ext cx="8784976" cy="6574912"/>
        </p:xfrm>
        <a:graphic>
          <a:graphicData uri="http://schemas.openxmlformats.org/drawingml/2006/table">
            <a:tbl>
              <a:tblPr/>
              <a:tblGrid>
                <a:gridCol w="1734230">
                  <a:extLst>
                    <a:ext uri="{9D8B030D-6E8A-4147-A177-3AD203B41FA5}">
                      <a16:colId xmlns:a16="http://schemas.microsoft.com/office/drawing/2014/main" val="1682912353"/>
                    </a:ext>
                  </a:extLst>
                </a:gridCol>
                <a:gridCol w="5699370">
                  <a:extLst>
                    <a:ext uri="{9D8B030D-6E8A-4147-A177-3AD203B41FA5}">
                      <a16:colId xmlns:a16="http://schemas.microsoft.com/office/drawing/2014/main" val="761463947"/>
                    </a:ext>
                  </a:extLst>
                </a:gridCol>
                <a:gridCol w="1351376">
                  <a:extLst>
                    <a:ext uri="{9D8B030D-6E8A-4147-A177-3AD203B41FA5}">
                      <a16:colId xmlns:a16="http://schemas.microsoft.com/office/drawing/2014/main" val="3496171428"/>
                    </a:ext>
                  </a:extLst>
                </a:gridCol>
              </a:tblGrid>
              <a:tr h="2814944">
                <a:tc>
                  <a:txBody>
                    <a:bodyPr/>
                    <a:lstStyle/>
                    <a:p>
                      <a:pPr algn="l" fontAlgn="t"/>
                      <a:br>
                        <a:rPr lang="ru-RU" sz="1400">
                          <a:effectLst/>
                        </a:rPr>
                      </a:br>
                      <a:endParaRPr lang="ru-RU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  <a:p>
                      <a:pPr algn="l" fontAlgn="t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«Наши защитники»</a:t>
                      </a:r>
                      <a:endParaRPr lang="ru-RU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  <a:p>
                      <a:pPr algn="l" fontAlgn="t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«Народное творчество»</a:t>
                      </a:r>
                      <a:endParaRPr lang="ru-RU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7586" marR="47586" marT="31724" marB="31724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-Беседа с детьми о папе, с рассматриванием фотографий.</a:t>
                      </a:r>
                      <a:endParaRPr lang="ru-RU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  <a:p>
                      <a:pPr algn="l" fontAlgn="t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-Рассматривание картины Васнецова «Три богатыря».</a:t>
                      </a:r>
                      <a:endParaRPr lang="ru-RU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  <a:p>
                      <a:pPr algn="l" fontAlgn="t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-Изготовление подарков для пап</a:t>
                      </a:r>
                      <a:endParaRPr lang="ru-RU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  <a:p>
                      <a:pPr algn="l" fontAlgn="t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-Аппликация «Самолеты».</a:t>
                      </a:r>
                      <a:endParaRPr lang="ru-RU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  <a:p>
                      <a:pPr algn="l" fontAlgn="t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-Заучивание песен и стихов об армии</a:t>
                      </a:r>
                      <a:endParaRPr lang="ru-RU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  <a:p>
                      <a:pPr algn="l" fontAlgn="t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-Игровая ситуация «Мы солдаты».</a:t>
                      </a:r>
                      <a:endParaRPr lang="ru-RU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  <a:p>
                      <a:pPr algn="l" fontAlgn="t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-  Празднование праздника «Масленица»,</a:t>
                      </a:r>
                      <a:endParaRPr lang="ru-RU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  <a:p>
                      <a:pPr algn="l" fontAlgn="t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-Д/и «Народная игрушка»,</a:t>
                      </a:r>
                      <a:endParaRPr lang="ru-RU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  <a:p>
                      <a:pPr algn="l" fontAlgn="t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-Слушание р. н. песни «Детская кадриль».</a:t>
                      </a:r>
                      <a:endParaRPr lang="ru-RU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  <a:p>
                      <a:pPr algn="l" fontAlgn="t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- Видео презентация р. н. танца «Калинка»,</a:t>
                      </a:r>
                      <a:endParaRPr lang="ru-RU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  <a:p>
                      <a:pPr algn="l" fontAlgn="t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-Знакомство с дымковской росписью. Рисование «Платочек».</a:t>
                      </a:r>
                      <a:b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</a:br>
                      <a:endParaRPr lang="ru-RU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  <a:p>
                      <a:pPr algn="l" fontAlgn="t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-Изготовление газеты « Мой папа самый лучший»</a:t>
                      </a:r>
                      <a:endParaRPr lang="ru-RU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7586" marR="47586" marT="31724" marB="31724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/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  <a:p>
                      <a:pPr algn="l" fontAlgn="t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ноябрь</a:t>
                      </a:r>
                      <a:endParaRPr lang="ru-RU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7586" marR="47586" marT="31724" marB="31724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14158951"/>
                  </a:ext>
                </a:extLst>
              </a:tr>
              <a:tr h="3737784">
                <a:tc>
                  <a:txBody>
                    <a:bodyPr/>
                    <a:lstStyle/>
                    <a:p>
                      <a:pPr algn="l" fontAlgn="base"/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  <a:p>
                      <a:pPr algn="l" fontAlgn="t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«Мой любимый город»</a:t>
                      </a:r>
                      <a:endParaRPr lang="ru-RU" sz="14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7586" marR="47586" marT="31724" marB="31724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-НОД «Символы России»,</a:t>
                      </a:r>
                      <a:endParaRPr lang="ru-RU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  <a:p>
                      <a:pPr algn="l" fontAlgn="t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-Мультимедийная презентация «Москва - столица нашей Родины»</a:t>
                      </a:r>
                      <a:endParaRPr lang="ru-RU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  <a:p>
                      <a:pPr algn="l" fontAlgn="t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-Беседы с детьми: «Мой адрес», «Улица, на которой я живу».</a:t>
                      </a:r>
                      <a:endParaRPr lang="ru-RU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  <a:p>
                      <a:pPr algn="l" fontAlgn="t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-Рассматривание фотографий с улицами города,</a:t>
                      </a:r>
                      <a:endParaRPr lang="ru-RU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  <a:p>
                      <a:pPr algn="l" fontAlgn="t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-Д/и «Узнай свой город»,</a:t>
                      </a:r>
                      <a:endParaRPr lang="ru-RU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  <a:p>
                      <a:pPr algn="l" fontAlgn="t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-Д/и «Народная игрушка»,</a:t>
                      </a:r>
                      <a:endParaRPr lang="ru-RU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  <a:p>
                      <a:pPr algn="l" fontAlgn="t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-Просмотр мультфильма «Россия. Нижний Новгород»</a:t>
                      </a:r>
                      <a:endParaRPr lang="ru-RU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  <a:p>
                      <a:pPr algn="l" fontAlgn="t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- Изготовление альбома совместного творчества детей и родителей «Я рисую Нижний»</a:t>
                      </a:r>
                      <a:endParaRPr lang="ru-RU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  <a:p>
                      <a:pPr algn="l" fontAlgn="t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-Родительское собрание «Воспитание дружеских взаимоотношений между детьми»</a:t>
                      </a:r>
                      <a:endParaRPr lang="ru-RU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  <a:p>
                      <a:pPr algn="l" fontAlgn="t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-Фотовыставка «Мой любимый Нижний Новгород»</a:t>
                      </a:r>
                      <a:endParaRPr lang="ru-RU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  <a:p>
                      <a:pPr algn="l" fontAlgn="t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-Консультация для родителей «Познакомьте ребёнка с Нижегородским кремлём».</a:t>
                      </a:r>
                      <a:endParaRPr lang="ru-RU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  <a:p>
                      <a:pPr algn="l" fontAlgn="t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-Презентация книг, статей из газет и журналов на тему патриотического воспитания детей.</a:t>
                      </a:r>
                      <a:endParaRPr lang="ru-RU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7586" marR="47586" marT="31724" marB="31724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/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  <a:p>
                      <a:pPr algn="l" fontAlgn="t"/>
                      <a:r>
                        <a:rPr lang="ru-RU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ноябр</a:t>
                      </a:r>
                      <a:endParaRPr lang="ru-RU" sz="14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7586" marR="47586" marT="31724" marB="31724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73182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9734221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5943600"/>
            <a:ext cx="8229600" cy="731838"/>
          </a:xfrm>
        </p:spPr>
        <p:txBody>
          <a:bodyPr/>
          <a:lstStyle/>
          <a:p>
            <a:r>
              <a:rPr lang="ru-RU" sz="2000">
                <a:solidFill>
                  <a:schemeClr val="hlink"/>
                </a:solidFill>
              </a:rPr>
              <a:t>Как мы можем узнать, что уже пришла осень?</a:t>
            </a:r>
          </a:p>
        </p:txBody>
      </p:sp>
      <p:pic>
        <p:nvPicPr>
          <p:cNvPr id="126979" name="Picture 3" descr="IMG_815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5800" y="304800"/>
            <a:ext cx="8191500" cy="5457825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</p:spPr>
      </p:pic>
    </p:spTree>
  </p:cSld>
  <p:clrMapOvr>
    <a:masterClrMapping/>
  </p:clrMapOvr>
  <p:transition advTm="3995">
    <p:sndAc>
      <p:stSnd>
        <p:snd r:embed="rId2" name="sound002.wav"/>
      </p:stSnd>
    </p:sndAc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2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6126163"/>
            <a:ext cx="8229600" cy="731837"/>
          </a:xfrm>
        </p:spPr>
        <p:txBody>
          <a:bodyPr/>
          <a:lstStyle/>
          <a:p>
            <a:r>
              <a:rPr lang="ru-RU" sz="2000">
                <a:solidFill>
                  <a:schemeClr val="hlink"/>
                </a:solidFill>
              </a:rPr>
              <a:t>Осенью листья окрашены в разные цвета</a:t>
            </a:r>
          </a:p>
        </p:txBody>
      </p:sp>
      <p:pic>
        <p:nvPicPr>
          <p:cNvPr id="128003" name="Picture 3" descr="DSC0214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62000" y="152400"/>
            <a:ext cx="7962900" cy="5972175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</p:spPr>
      </p:pic>
    </p:spTree>
  </p:cSld>
  <p:clrMapOvr>
    <a:masterClrMapping/>
  </p:clrMapOvr>
  <p:transition advTm="3755">
    <p:sndAc>
      <p:stSnd>
        <p:snd r:embed="rId2" name="sound003.wav"/>
      </p:stSnd>
    </p:sndAc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02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5943600"/>
            <a:ext cx="5486400" cy="731838"/>
          </a:xfrm>
        </p:spPr>
        <p:txBody>
          <a:bodyPr/>
          <a:lstStyle/>
          <a:p>
            <a:r>
              <a:rPr lang="ru-RU" sz="2000">
                <a:solidFill>
                  <a:schemeClr val="hlink"/>
                </a:solidFill>
              </a:rPr>
              <a:t>Бывают желтыми</a:t>
            </a:r>
            <a:endParaRPr lang="ru-RU" sz="2000"/>
          </a:p>
        </p:txBody>
      </p:sp>
      <p:pic>
        <p:nvPicPr>
          <p:cNvPr id="129027" name="Picture 3" descr="IMG_1692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304800" y="838200"/>
            <a:ext cx="4335463" cy="4495800"/>
          </a:xfrm>
          <a:noFill/>
          <a:ln w="19050">
            <a:solidFill>
              <a:srgbClr val="000000"/>
            </a:solidFill>
          </a:ln>
        </p:spPr>
      </p:pic>
      <p:pic>
        <p:nvPicPr>
          <p:cNvPr id="129028" name="Picture 4" descr="IMG_1701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/>
          <a:srcRect/>
          <a:stretch>
            <a:fillRect/>
          </a:stretch>
        </p:blipFill>
        <p:spPr>
          <a:xfrm>
            <a:off x="4800600" y="228600"/>
            <a:ext cx="4038600" cy="3271838"/>
          </a:xfrm>
          <a:noFill/>
          <a:ln w="19050">
            <a:solidFill>
              <a:srgbClr val="000000"/>
            </a:solidFill>
          </a:ln>
        </p:spPr>
      </p:pic>
      <p:pic>
        <p:nvPicPr>
          <p:cNvPr id="129029" name="Picture 5" descr="DSC02189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953000" y="3670300"/>
            <a:ext cx="3619500" cy="2992438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</p:spPr>
      </p:pic>
    </p:spTree>
  </p:cSld>
  <p:clrMapOvr>
    <a:masterClrMapping/>
  </p:clrMapOvr>
  <p:transition advTm="2108">
    <p:sndAc>
      <p:stSnd>
        <p:snd r:embed="rId2" name="sound004.wav"/>
      </p:stSnd>
    </p:sndAc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5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6096000"/>
            <a:ext cx="8229600" cy="579438"/>
          </a:xfrm>
        </p:spPr>
        <p:txBody>
          <a:bodyPr/>
          <a:lstStyle/>
          <a:p>
            <a:r>
              <a:rPr lang="ru-RU" sz="2000">
                <a:solidFill>
                  <a:schemeClr val="hlink"/>
                </a:solidFill>
              </a:rPr>
              <a:t>коричневыми</a:t>
            </a:r>
          </a:p>
        </p:txBody>
      </p:sp>
      <p:pic>
        <p:nvPicPr>
          <p:cNvPr id="130051" name="Picture 3" descr="DSC0212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19200" y="304800"/>
            <a:ext cx="7239000" cy="542925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</p:spPr>
      </p:pic>
    </p:spTree>
  </p:cSld>
  <p:clrMapOvr>
    <a:masterClrMapping/>
  </p:clrMapOvr>
  <p:transition advTm="1778">
    <p:sndAc>
      <p:stSnd>
        <p:snd r:embed="rId2" name="sound005.wav"/>
      </p:stSnd>
    </p:sndAc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074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6096000"/>
            <a:ext cx="8229600" cy="579438"/>
          </a:xfrm>
        </p:spPr>
        <p:txBody>
          <a:bodyPr/>
          <a:lstStyle/>
          <a:p>
            <a:r>
              <a:rPr lang="ru-RU" sz="2000">
                <a:solidFill>
                  <a:schemeClr val="hlink"/>
                </a:solidFill>
              </a:rPr>
              <a:t>А бывают листья красивого бурого цвета</a:t>
            </a:r>
          </a:p>
        </p:txBody>
      </p:sp>
      <p:pic>
        <p:nvPicPr>
          <p:cNvPr id="131075" name="Picture 3" descr="IMG_818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19600" y="2362200"/>
            <a:ext cx="4495800" cy="3649663"/>
          </a:xfrm>
          <a:prstGeom prst="rect">
            <a:avLst/>
          </a:prstGeom>
          <a:noFill/>
          <a:ln w="19050">
            <a:solidFill>
              <a:srgbClr val="000000"/>
            </a:solidFill>
            <a:miter lim="800000"/>
            <a:headEnd/>
            <a:tailEnd/>
          </a:ln>
        </p:spPr>
      </p:pic>
      <p:pic>
        <p:nvPicPr>
          <p:cNvPr id="131076" name="Picture 4" descr="IMG_822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28600" y="152400"/>
            <a:ext cx="5410200" cy="371475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</p:spPr>
      </p:pic>
    </p:spTree>
  </p:cSld>
  <p:clrMapOvr>
    <a:masterClrMapping/>
  </p:clrMapOvr>
  <p:transition advTm="3837">
    <p:sndAc>
      <p:stSnd>
        <p:snd r:embed="rId2" name="sound006.wav"/>
      </p:stSnd>
    </p:sndAc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09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019800"/>
            <a:ext cx="8229600" cy="655638"/>
          </a:xfrm>
        </p:spPr>
        <p:txBody>
          <a:bodyPr/>
          <a:lstStyle/>
          <a:p>
            <a:r>
              <a:rPr lang="ru-RU" sz="2000">
                <a:solidFill>
                  <a:schemeClr val="hlink"/>
                </a:solidFill>
              </a:rPr>
              <a:t>А хвойные деревья остаются зелеными даже осенью</a:t>
            </a:r>
          </a:p>
        </p:txBody>
      </p:sp>
      <p:pic>
        <p:nvPicPr>
          <p:cNvPr id="132099" name="Picture 3" descr="DSC0213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1000" y="304800"/>
            <a:ext cx="3886200" cy="51816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</p:spPr>
      </p:pic>
      <p:pic>
        <p:nvPicPr>
          <p:cNvPr id="132100" name="Picture 4" descr="DSC0207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800600" y="228600"/>
            <a:ext cx="3971925" cy="52959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</p:spPr>
      </p:pic>
    </p:spTree>
  </p:cSld>
  <p:clrMapOvr>
    <a:masterClrMapping/>
  </p:clrMapOvr>
  <p:transition advTm="4451">
    <p:sndAc>
      <p:stSnd>
        <p:snd r:embed="rId2" name="sound007.wav"/>
      </p:stSnd>
    </p:sndAc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2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096000"/>
            <a:ext cx="8229600" cy="579438"/>
          </a:xfrm>
        </p:spPr>
        <p:txBody>
          <a:bodyPr/>
          <a:lstStyle/>
          <a:p>
            <a:r>
              <a:rPr lang="ru-RU" sz="2000">
                <a:solidFill>
                  <a:schemeClr val="hlink"/>
                </a:solidFill>
              </a:rPr>
              <a:t>Осень часто называют – золотая осень</a:t>
            </a:r>
          </a:p>
        </p:txBody>
      </p:sp>
      <p:pic>
        <p:nvPicPr>
          <p:cNvPr id="133123" name="Picture 3" descr="DSC0207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90600" y="381000"/>
            <a:ext cx="7543800" cy="548005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</p:spPr>
      </p:pic>
    </p:spTree>
  </p:cSld>
  <p:clrMapOvr>
    <a:masterClrMapping/>
  </p:clrMapOvr>
  <p:transition advTm="4077">
    <p:sndAc>
      <p:stSnd>
        <p:snd r:embed="rId2" name="sound008.wav"/>
      </p:stSnd>
    </p:sndAc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14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6248400"/>
            <a:ext cx="8686800" cy="457200"/>
          </a:xfrm>
        </p:spPr>
        <p:txBody>
          <a:bodyPr>
            <a:normAutofit fontScale="90000"/>
          </a:bodyPr>
          <a:lstStyle/>
          <a:p>
            <a:r>
              <a:rPr lang="ru-RU" sz="2000">
                <a:solidFill>
                  <a:schemeClr val="hlink"/>
                </a:solidFill>
              </a:rPr>
              <a:t>Когда листья падают на землю - это явление называется - листопад</a:t>
            </a:r>
            <a:r>
              <a:rPr lang="ru-RU" sz="2000"/>
              <a:t> </a:t>
            </a:r>
          </a:p>
        </p:txBody>
      </p:sp>
      <p:pic>
        <p:nvPicPr>
          <p:cNvPr id="134147" name="Picture 3" descr="DSC0217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38200" y="152400"/>
            <a:ext cx="7772400" cy="58293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</p:spPr>
      </p:pic>
    </p:spTree>
  </p:cSld>
  <p:clrMapOvr>
    <a:masterClrMapping/>
  </p:clrMapOvr>
  <p:transition advTm="5322">
    <p:sndAc>
      <p:stSnd>
        <p:snd r:embed="rId2" name="sound009.wav"/>
      </p:stSnd>
    </p:sndAc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6324600"/>
            <a:ext cx="9067800" cy="350838"/>
          </a:xfrm>
        </p:spPr>
        <p:txBody>
          <a:bodyPr>
            <a:normAutofit fontScale="90000"/>
          </a:bodyPr>
          <a:lstStyle/>
          <a:p>
            <a:r>
              <a:rPr lang="ru-RU" sz="2000">
                <a:solidFill>
                  <a:schemeClr val="hlink"/>
                </a:solidFill>
              </a:rPr>
              <a:t>Листья можно собирать в кучи, а можно подбрасывать высоко вверх!</a:t>
            </a:r>
          </a:p>
        </p:txBody>
      </p:sp>
      <p:pic>
        <p:nvPicPr>
          <p:cNvPr id="135171" name="Picture 3" descr="IMG_816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600" y="152400"/>
            <a:ext cx="5257800" cy="3503613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</p:spPr>
      </p:pic>
      <p:pic>
        <p:nvPicPr>
          <p:cNvPr id="135172" name="Picture 4" descr="DSC0216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191000" y="2438400"/>
            <a:ext cx="4686300" cy="3514725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</p:spPr>
      </p:pic>
    </p:spTree>
  </p:cSld>
  <p:clrMapOvr>
    <a:masterClrMapping/>
  </p:clrMapOvr>
  <p:transition advTm="5822">
    <p:sndAc>
      <p:stSnd>
        <p:snd r:embed="rId2" name="sound010.wav"/>
      </p:stSnd>
    </p:sndAc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8D5A8B39-BCED-4007-ACCF-37A7C7180A01}"/>
              </a:ext>
            </a:extLst>
          </p:cNvPr>
          <p:cNvSpPr txBox="1"/>
          <p:nvPr/>
        </p:nvSpPr>
        <p:spPr>
          <a:xfrm>
            <a:off x="611560" y="476672"/>
            <a:ext cx="8151440" cy="563231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ru-RU" sz="3600" b="0" i="0" dirty="0">
                <a:solidFill>
                  <a:srgbClr val="212529"/>
                </a:solidFill>
                <a:effectLst/>
                <a:latin typeface="var(--bs-font-sans-serif)"/>
              </a:rPr>
              <a:t>Паспорт проекта</a:t>
            </a:r>
            <a:endParaRPr lang="ru-RU" sz="3600" b="0" i="0" dirty="0">
              <a:solidFill>
                <a:srgbClr val="212529"/>
              </a:solidFill>
              <a:effectLst/>
              <a:latin typeface="Arial" panose="020B0604020202020204" pitchFamily="34" charset="0"/>
            </a:endParaRPr>
          </a:p>
          <a:p>
            <a:pPr algn="l"/>
            <a:r>
              <a:rPr lang="ru-RU" sz="3600" b="0" i="0" u="sng" dirty="0">
                <a:solidFill>
                  <a:srgbClr val="212529"/>
                </a:solidFill>
                <a:effectLst/>
                <a:latin typeface="var(--bs-font-sans-serif)"/>
              </a:rPr>
              <a:t>Тип проекта:</a:t>
            </a:r>
            <a:endParaRPr lang="ru-RU" sz="3600" b="0" i="0" dirty="0">
              <a:solidFill>
                <a:srgbClr val="212529"/>
              </a:solidFill>
              <a:effectLst/>
              <a:latin typeface="Arial" panose="020B0604020202020204" pitchFamily="34" charset="0"/>
            </a:endParaRPr>
          </a:p>
          <a:p>
            <a:pPr algn="l"/>
            <a:r>
              <a:rPr lang="ru-RU" sz="3600" b="0" i="0" dirty="0">
                <a:solidFill>
                  <a:srgbClr val="212529"/>
                </a:solidFill>
                <a:effectLst/>
                <a:latin typeface="Arial" panose="020B0604020202020204" pitchFamily="34" charset="0"/>
              </a:rPr>
              <a:t>практико-ориентированный, долгосрочный, открытый, коллективный</a:t>
            </a:r>
          </a:p>
          <a:p>
            <a:pPr algn="l"/>
            <a:r>
              <a:rPr lang="ru-RU" sz="3600" b="0" i="0" u="sng" dirty="0">
                <a:solidFill>
                  <a:srgbClr val="212529"/>
                </a:solidFill>
                <a:effectLst/>
                <a:latin typeface="var(--bs-font-sans-serif)"/>
              </a:rPr>
              <a:t>Целевые участники проекта:</a:t>
            </a:r>
            <a:endParaRPr lang="ru-RU" sz="3600" b="0" i="0" dirty="0">
              <a:solidFill>
                <a:srgbClr val="212529"/>
              </a:solidFill>
              <a:effectLst/>
              <a:latin typeface="Arial" panose="020B0604020202020204" pitchFamily="34" charset="0"/>
            </a:endParaRPr>
          </a:p>
          <a:p>
            <a:pPr algn="l"/>
            <a:r>
              <a:rPr lang="ru-RU" sz="3600" b="0" i="0" dirty="0">
                <a:solidFill>
                  <a:srgbClr val="212529"/>
                </a:solidFill>
                <a:effectLst/>
                <a:latin typeface="Arial" panose="020B0604020202020204" pitchFamily="34" charset="0"/>
              </a:rPr>
              <a:t> 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ru-RU" sz="3600" b="0" i="0" dirty="0">
                <a:solidFill>
                  <a:srgbClr val="212529"/>
                </a:solidFill>
                <a:effectLst/>
                <a:latin typeface="Arial" panose="020B0604020202020204" pitchFamily="34" charset="0"/>
              </a:rPr>
              <a:t>Дети старшей группы (5-6  лет).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ru-RU" sz="3600" b="0" i="0" dirty="0">
                <a:solidFill>
                  <a:srgbClr val="212529"/>
                </a:solidFill>
                <a:effectLst/>
                <a:latin typeface="Arial" panose="020B0604020202020204" pitchFamily="34" charset="0"/>
              </a:rPr>
              <a:t>Педагоги ОУ.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ru-RU" sz="3600" b="0" i="0" dirty="0">
                <a:solidFill>
                  <a:srgbClr val="212529"/>
                </a:solidFill>
                <a:effectLst/>
                <a:latin typeface="Arial" panose="020B0604020202020204" pitchFamily="34" charset="0"/>
              </a:rPr>
              <a:t>Родители воспитанников.</a:t>
            </a:r>
          </a:p>
        </p:txBody>
      </p:sp>
    </p:spTree>
    <p:extLst>
      <p:ext uri="{BB962C8B-B14F-4D97-AF65-F5344CB8AC3E}">
        <p14:creationId xmlns:p14="http://schemas.microsoft.com/office/powerpoint/2010/main" val="274205392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94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5943600"/>
            <a:ext cx="8229600" cy="762000"/>
          </a:xfrm>
        </p:spPr>
        <p:txBody>
          <a:bodyPr/>
          <a:lstStyle/>
          <a:p>
            <a:r>
              <a:rPr lang="ru-RU" sz="2000">
                <a:solidFill>
                  <a:schemeClr val="hlink"/>
                </a:solidFill>
              </a:rPr>
              <a:t>Когда осенью бывают теплые солнечные дни это время называется – бабье лето</a:t>
            </a:r>
          </a:p>
        </p:txBody>
      </p:sp>
      <p:pic>
        <p:nvPicPr>
          <p:cNvPr id="136195" name="Picture 3" descr="IMG_820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5800" y="304800"/>
            <a:ext cx="8115300" cy="5405438"/>
          </a:xfrm>
          <a:prstGeom prst="rect">
            <a:avLst/>
          </a:prstGeom>
          <a:noFill/>
        </p:spPr>
      </p:pic>
    </p:spTree>
  </p:cSld>
  <p:clrMapOvr>
    <a:masterClrMapping/>
  </p:clrMapOvr>
  <p:transition advTm="6652">
    <p:sndAc>
      <p:stSnd>
        <p:snd r:embed="rId2" name="sound011.wav"/>
      </p:stSnd>
    </p:sndAc>
  </p:transition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18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6049963"/>
            <a:ext cx="8229600" cy="808037"/>
          </a:xfrm>
        </p:spPr>
        <p:txBody>
          <a:bodyPr/>
          <a:lstStyle/>
          <a:p>
            <a:r>
              <a:rPr lang="ru-RU" sz="2000">
                <a:solidFill>
                  <a:schemeClr val="hlink"/>
                </a:solidFill>
              </a:rPr>
              <a:t>Осенью созревают семена</a:t>
            </a:r>
          </a:p>
        </p:txBody>
      </p:sp>
      <p:pic>
        <p:nvPicPr>
          <p:cNvPr id="137219" name="Picture 3" descr="IMG_823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600" y="152400"/>
            <a:ext cx="5448300" cy="3629025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</p:spPr>
      </p:pic>
      <p:pic>
        <p:nvPicPr>
          <p:cNvPr id="137220" name="Picture 4" descr="IMG_809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24400" y="2971800"/>
            <a:ext cx="4152900" cy="3133725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</p:spPr>
      </p:pic>
    </p:spTree>
  </p:cSld>
  <p:clrMapOvr>
    <a:masterClrMapping/>
  </p:clrMapOvr>
  <p:transition advTm="2649">
    <p:sndAc>
      <p:stSnd>
        <p:snd r:embed="rId2" name="sound012.wav"/>
      </p:stSnd>
    </p:sndAc>
  </p:transition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4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6019800"/>
            <a:ext cx="4876800" cy="655638"/>
          </a:xfrm>
        </p:spPr>
        <p:txBody>
          <a:bodyPr>
            <a:normAutofit fontScale="90000"/>
          </a:bodyPr>
          <a:lstStyle/>
          <a:p>
            <a:r>
              <a:rPr lang="ru-RU" sz="2800">
                <a:solidFill>
                  <a:schemeClr val="hlink"/>
                </a:solidFill>
              </a:rPr>
              <a:t> </a:t>
            </a:r>
            <a:r>
              <a:rPr lang="ru-RU" sz="2000">
                <a:solidFill>
                  <a:schemeClr val="hlink"/>
                </a:solidFill>
              </a:rPr>
              <a:t>краснеют ягоды рябины и шиповника</a:t>
            </a:r>
          </a:p>
        </p:txBody>
      </p:sp>
      <p:pic>
        <p:nvPicPr>
          <p:cNvPr id="138243" name="Picture 3" descr="IMG_808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4800" y="228600"/>
            <a:ext cx="5105400" cy="4303713"/>
          </a:xfrm>
          <a:prstGeom prst="rect">
            <a:avLst/>
          </a:prstGeom>
          <a:noFill/>
          <a:ln w="19050">
            <a:solidFill>
              <a:srgbClr val="000000"/>
            </a:solidFill>
            <a:miter lim="800000"/>
            <a:headEnd/>
            <a:tailEnd/>
          </a:ln>
        </p:spPr>
      </p:pic>
      <p:pic>
        <p:nvPicPr>
          <p:cNvPr id="138245" name="Picture 5" descr="pobeda 020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105400" y="2895600"/>
            <a:ext cx="3810000" cy="3705225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</p:spPr>
      </p:pic>
    </p:spTree>
  </p:cSld>
  <p:clrMapOvr>
    <a:masterClrMapping/>
  </p:clrMapOvr>
  <p:transition advTm="3658">
    <p:sndAc>
      <p:stSnd>
        <p:snd r:embed="rId2" name="sound013.wav"/>
      </p:stSnd>
    </p:sndAc>
  </p:transition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6019800"/>
            <a:ext cx="8229600" cy="579438"/>
          </a:xfrm>
        </p:spPr>
        <p:txBody>
          <a:bodyPr/>
          <a:lstStyle/>
          <a:p>
            <a:r>
              <a:rPr lang="ru-RU" sz="2000">
                <a:solidFill>
                  <a:schemeClr val="hlink"/>
                </a:solidFill>
              </a:rPr>
              <a:t>Созрели плоды каштана</a:t>
            </a:r>
          </a:p>
        </p:txBody>
      </p:sp>
      <p:pic>
        <p:nvPicPr>
          <p:cNvPr id="139267" name="Picture 3" descr="DSC0200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971800" y="1676400"/>
            <a:ext cx="5981700" cy="4275138"/>
          </a:xfrm>
          <a:prstGeom prst="rect">
            <a:avLst/>
          </a:prstGeom>
          <a:noFill/>
          <a:ln w="19050">
            <a:solidFill>
              <a:srgbClr val="000000"/>
            </a:solidFill>
            <a:miter lim="800000"/>
            <a:headEnd/>
            <a:tailEnd/>
          </a:ln>
        </p:spPr>
      </p:pic>
      <p:pic>
        <p:nvPicPr>
          <p:cNvPr id="139268" name="Picture 4" descr="DSC0203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28600" y="228600"/>
            <a:ext cx="3009900" cy="2809875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</p:spPr>
      </p:pic>
    </p:spTree>
  </p:cSld>
  <p:clrMapOvr>
    <a:masterClrMapping/>
  </p:clrMapOvr>
  <p:transition advTm="2939">
    <p:sndAc>
      <p:stSnd>
        <p:snd r:embed="rId2" name="sound014.wav"/>
      </p:stSnd>
    </p:sndAc>
  </p:transition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290" name="Rectangle 2"/>
          <p:cNvSpPr>
            <a:spLocks noGrp="1" noChangeArrowheads="1"/>
          </p:cNvSpPr>
          <p:nvPr>
            <p:ph type="title"/>
          </p:nvPr>
        </p:nvSpPr>
        <p:spPr>
          <a:xfrm>
            <a:off x="1676400" y="6019800"/>
            <a:ext cx="6934200" cy="655638"/>
          </a:xfrm>
        </p:spPr>
        <p:txBody>
          <a:bodyPr/>
          <a:lstStyle/>
          <a:p>
            <a:r>
              <a:rPr lang="ru-RU" sz="2400">
                <a:solidFill>
                  <a:schemeClr val="hlink"/>
                </a:solidFill>
              </a:rPr>
              <a:t>Люди собирают осенью урожай фруктов</a:t>
            </a:r>
          </a:p>
        </p:txBody>
      </p:sp>
      <p:pic>
        <p:nvPicPr>
          <p:cNvPr id="140291" name="Picture 3" descr="AG-104-010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3400" y="228600"/>
            <a:ext cx="5638800" cy="4633913"/>
          </a:xfrm>
          <a:prstGeom prst="rect">
            <a:avLst/>
          </a:prstGeom>
          <a:noFill/>
          <a:ln w="19050">
            <a:solidFill>
              <a:srgbClr val="000000"/>
            </a:solidFill>
            <a:miter lim="800000"/>
            <a:headEnd/>
            <a:tailEnd/>
          </a:ln>
        </p:spPr>
      </p:pic>
      <p:pic>
        <p:nvPicPr>
          <p:cNvPr id="140292" name="Picture 4" descr="Food00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162800" y="457200"/>
            <a:ext cx="1492250" cy="2030413"/>
          </a:xfrm>
          <a:prstGeom prst="rect">
            <a:avLst/>
          </a:prstGeom>
          <a:noFill/>
        </p:spPr>
      </p:pic>
      <p:pic>
        <p:nvPicPr>
          <p:cNvPr id="140293" name="Picture 5" descr="Food04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553200" y="4038600"/>
            <a:ext cx="2362200" cy="1519238"/>
          </a:xfrm>
          <a:prstGeom prst="rect">
            <a:avLst/>
          </a:prstGeom>
          <a:noFill/>
        </p:spPr>
      </p:pic>
      <p:pic>
        <p:nvPicPr>
          <p:cNvPr id="140294" name="Picture 6" descr="Food064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81000" y="5181600"/>
            <a:ext cx="1524000" cy="1363663"/>
          </a:xfrm>
          <a:prstGeom prst="rect">
            <a:avLst/>
          </a:prstGeom>
          <a:noFill/>
        </p:spPr>
      </p:pic>
    </p:spTree>
  </p:cSld>
  <p:clrMapOvr>
    <a:masterClrMapping/>
  </p:clrMapOvr>
  <p:transition advTm="3633">
    <p:sndAc>
      <p:stSnd>
        <p:snd r:embed="rId2" name="sound015.wav"/>
      </p:stSnd>
    </p:sndAc>
  </p:transition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314" name="Rectangle 2"/>
          <p:cNvSpPr>
            <a:spLocks noGrp="1" noChangeArrowheads="1"/>
          </p:cNvSpPr>
          <p:nvPr>
            <p:ph type="title"/>
          </p:nvPr>
        </p:nvSpPr>
        <p:spPr>
          <a:xfrm>
            <a:off x="2743200" y="6049963"/>
            <a:ext cx="4038600" cy="808037"/>
          </a:xfrm>
        </p:spPr>
        <p:txBody>
          <a:bodyPr/>
          <a:lstStyle/>
          <a:p>
            <a:r>
              <a:rPr lang="ru-RU" sz="2000">
                <a:solidFill>
                  <a:schemeClr val="hlink"/>
                </a:solidFill>
              </a:rPr>
              <a:t>И овощей</a:t>
            </a:r>
          </a:p>
        </p:txBody>
      </p:sp>
      <p:pic>
        <p:nvPicPr>
          <p:cNvPr id="141315" name="Picture 3" descr="red_potato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600" y="4114800"/>
            <a:ext cx="2278063" cy="2514600"/>
          </a:xfrm>
          <a:prstGeom prst="rect">
            <a:avLst/>
          </a:prstGeom>
          <a:noFill/>
        </p:spPr>
      </p:pic>
      <p:pic>
        <p:nvPicPr>
          <p:cNvPr id="141316" name="Picture 4" descr="squash_acorn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781800" y="152400"/>
            <a:ext cx="2049463" cy="2224088"/>
          </a:xfrm>
          <a:prstGeom prst="rect">
            <a:avLst/>
          </a:prstGeom>
          <a:noFill/>
        </p:spPr>
      </p:pic>
      <p:pic>
        <p:nvPicPr>
          <p:cNvPr id="141317" name="Picture 5" descr="calabaza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505200" y="4191000"/>
            <a:ext cx="2133600" cy="1781175"/>
          </a:xfrm>
          <a:prstGeom prst="rect">
            <a:avLst/>
          </a:prstGeom>
          <a:noFill/>
        </p:spPr>
      </p:pic>
      <p:pic>
        <p:nvPicPr>
          <p:cNvPr id="141318" name="Picture 6" descr="washing_peppers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477000" y="4267200"/>
            <a:ext cx="2451100" cy="2451100"/>
          </a:xfrm>
          <a:prstGeom prst="rect">
            <a:avLst/>
          </a:prstGeom>
          <a:noFill/>
        </p:spPr>
      </p:pic>
      <p:pic>
        <p:nvPicPr>
          <p:cNvPr id="141319" name="Picture 7" descr="carrot_banner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514600" y="2438400"/>
            <a:ext cx="4622800" cy="1511300"/>
          </a:xfrm>
          <a:prstGeom prst="rect">
            <a:avLst/>
          </a:prstGeom>
          <a:noFill/>
        </p:spPr>
      </p:pic>
      <p:pic>
        <p:nvPicPr>
          <p:cNvPr id="141320" name="Picture 8" descr="onion_1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3657600" y="152400"/>
            <a:ext cx="2324100" cy="2184400"/>
          </a:xfrm>
          <a:prstGeom prst="rect">
            <a:avLst/>
          </a:prstGeom>
          <a:noFill/>
        </p:spPr>
      </p:pic>
      <p:pic>
        <p:nvPicPr>
          <p:cNvPr id="141321" name="Picture 9" descr="corn_on_the_cob_1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457200" y="152400"/>
            <a:ext cx="2286000" cy="202565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</p:spPr>
      </p:pic>
    </p:spTree>
  </p:cSld>
  <p:clrMapOvr>
    <a:masterClrMapping/>
  </p:clrMapOvr>
  <p:transition advTm="1672">
    <p:sndAc>
      <p:stSnd>
        <p:snd r:embed="rId2" name="sound016.wav"/>
      </p:stSnd>
    </p:sndAc>
  </p:transition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33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019800"/>
            <a:ext cx="8229600" cy="579438"/>
          </a:xfrm>
        </p:spPr>
        <p:txBody>
          <a:bodyPr/>
          <a:lstStyle/>
          <a:p>
            <a:r>
              <a:rPr lang="ru-RU" sz="2000">
                <a:solidFill>
                  <a:schemeClr val="hlink"/>
                </a:solidFill>
              </a:rPr>
              <a:t>Поспел виноград</a:t>
            </a:r>
          </a:p>
        </p:txBody>
      </p:sp>
      <p:pic>
        <p:nvPicPr>
          <p:cNvPr id="142339" name="Picture 3" descr="AW00260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5800" y="304800"/>
            <a:ext cx="8077200" cy="5446713"/>
          </a:xfrm>
          <a:prstGeom prst="rect">
            <a:avLst/>
          </a:prstGeom>
          <a:noFill/>
          <a:ln w="19050">
            <a:solidFill>
              <a:srgbClr val="000000"/>
            </a:solidFill>
            <a:miter lim="800000"/>
            <a:headEnd/>
            <a:tailEnd/>
          </a:ln>
        </p:spPr>
      </p:pic>
    </p:spTree>
  </p:cSld>
  <p:clrMapOvr>
    <a:masterClrMapping/>
  </p:clrMapOvr>
  <p:transition advTm="2490">
    <p:sndAc>
      <p:stSnd>
        <p:snd r:embed="rId2" name="sound017.wav"/>
      </p:stSnd>
    </p:sndAc>
  </p:transition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62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5943600"/>
            <a:ext cx="8229600" cy="731838"/>
          </a:xfrm>
        </p:spPr>
        <p:txBody>
          <a:bodyPr/>
          <a:lstStyle/>
          <a:p>
            <a:r>
              <a:rPr lang="ru-RU" sz="2400">
                <a:solidFill>
                  <a:schemeClr val="hlink"/>
                </a:solidFill>
              </a:rPr>
              <a:t>В лесу можно собрать шишки</a:t>
            </a:r>
          </a:p>
        </p:txBody>
      </p:sp>
      <p:pic>
        <p:nvPicPr>
          <p:cNvPr id="143363" name="Picture 3" descr="CB03304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19200" y="228600"/>
            <a:ext cx="7086600" cy="5670550"/>
          </a:xfrm>
          <a:prstGeom prst="rect">
            <a:avLst/>
          </a:prstGeom>
          <a:noFill/>
          <a:ln w="19050">
            <a:solidFill>
              <a:srgbClr val="000000"/>
            </a:solidFill>
            <a:miter lim="800000"/>
            <a:headEnd/>
            <a:tailEnd/>
          </a:ln>
        </p:spPr>
      </p:pic>
    </p:spTree>
  </p:cSld>
  <p:clrMapOvr>
    <a:masterClrMapping/>
  </p:clrMapOvr>
  <p:transition advTm="2745">
    <p:sndAc>
      <p:stSnd>
        <p:snd r:embed="rId2" name="sound018.wav"/>
      </p:stSnd>
    </p:sndAc>
  </p:transition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38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5943600"/>
            <a:ext cx="4648200" cy="731838"/>
          </a:xfrm>
        </p:spPr>
        <p:txBody>
          <a:bodyPr/>
          <a:lstStyle/>
          <a:p>
            <a:r>
              <a:rPr lang="ru-RU" sz="2000">
                <a:solidFill>
                  <a:schemeClr val="hlink"/>
                </a:solidFill>
              </a:rPr>
              <a:t>Или  грибы</a:t>
            </a:r>
          </a:p>
        </p:txBody>
      </p:sp>
      <p:pic>
        <p:nvPicPr>
          <p:cNvPr id="144387" name="Picture 3" descr="grib1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381000" y="1676400"/>
            <a:ext cx="4876800" cy="3376613"/>
          </a:xfrm>
          <a:noFill/>
          <a:ln w="19050">
            <a:solidFill>
              <a:srgbClr val="000000"/>
            </a:solidFill>
          </a:ln>
        </p:spPr>
      </p:pic>
      <p:pic>
        <p:nvPicPr>
          <p:cNvPr id="144388" name="Picture 4" descr="IH02695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562600" y="990600"/>
            <a:ext cx="3324225" cy="4900613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</p:spPr>
      </p:pic>
    </p:spTree>
  </p:cSld>
  <p:clrMapOvr>
    <a:masterClrMapping/>
  </p:clrMapOvr>
  <p:transition advTm="1479">
    <p:sndAc>
      <p:stSnd>
        <p:snd r:embed="rId2" name="sound019.wav"/>
      </p:stSnd>
    </p:sndAc>
  </p:transition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41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5943600"/>
            <a:ext cx="8229600" cy="731838"/>
          </a:xfrm>
        </p:spPr>
        <p:txBody>
          <a:bodyPr>
            <a:normAutofit fontScale="90000"/>
          </a:bodyPr>
          <a:lstStyle/>
          <a:p>
            <a:r>
              <a:rPr lang="ru-RU" sz="2000">
                <a:solidFill>
                  <a:schemeClr val="hlink"/>
                </a:solidFill>
              </a:rPr>
              <a:t>Осенние цветы – астры, хризантемы, подсолнухи, дубки, бархатцы</a:t>
            </a:r>
            <a:r>
              <a:rPr lang="ru-RU"/>
              <a:t> </a:t>
            </a:r>
          </a:p>
        </p:txBody>
      </p:sp>
      <p:pic>
        <p:nvPicPr>
          <p:cNvPr id="145411" name="Picture 3" descr="DSC0211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00600" y="2209800"/>
            <a:ext cx="4114800" cy="38830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pic>
      <p:pic>
        <p:nvPicPr>
          <p:cNvPr id="145412" name="Picture 4" descr="DSC02120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28600" y="228600"/>
            <a:ext cx="4572000" cy="3375025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</p:spPr>
      </p:pic>
      <p:pic>
        <p:nvPicPr>
          <p:cNvPr id="145414" name="Picture 6" descr="Chrysanthemum_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219200" y="3886200"/>
            <a:ext cx="1577975" cy="2057400"/>
          </a:xfrm>
          <a:prstGeom prst="rect">
            <a:avLst/>
          </a:prstGeom>
          <a:noFill/>
        </p:spPr>
      </p:pic>
      <p:pic>
        <p:nvPicPr>
          <p:cNvPr id="145415" name="Picture 7" descr="Asters_1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477000" y="304800"/>
            <a:ext cx="1524000" cy="1549400"/>
          </a:xfrm>
          <a:prstGeom prst="rect">
            <a:avLst/>
          </a:prstGeom>
          <a:noFill/>
        </p:spPr>
      </p:pic>
    </p:spTree>
  </p:cSld>
  <p:clrMapOvr>
    <a:masterClrMapping/>
  </p:clrMapOvr>
  <p:transition advTm="7059">
    <p:sndAc>
      <p:stSnd>
        <p:snd r:embed="rId2" name="sound020.wav"/>
      </p:stSnd>
    </p:sndAc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22882C2-D56E-4C82-BC39-6B71F78F3B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0" i="0" u="sng" dirty="0">
                <a:solidFill>
                  <a:srgbClr val="212529"/>
                </a:solidFill>
                <a:effectLst/>
                <a:latin typeface="var(--bs-font-sans-serif)"/>
              </a:rPr>
              <a:t>Условия реализации проекта:</a:t>
            </a:r>
            <a:br>
              <a:rPr lang="ru-RU" b="0" i="0" dirty="0">
                <a:solidFill>
                  <a:srgbClr val="212529"/>
                </a:solidFill>
                <a:effectLst/>
                <a:latin typeface="Arial" panose="020B0604020202020204" pitchFamily="34" charset="0"/>
              </a:rPr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1031F45-0C78-48A9-865A-30AC0B814FC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8227640" cy="4724400"/>
          </a:xfrm>
        </p:spPr>
        <p:txBody>
          <a:bodyPr>
            <a:normAutofit/>
          </a:bodyPr>
          <a:lstStyle/>
          <a:p>
            <a:pPr algn="l"/>
            <a:r>
              <a:rPr lang="ru-RU" sz="3600" b="0" i="0" dirty="0">
                <a:solidFill>
                  <a:srgbClr val="212529"/>
                </a:solidFill>
                <a:effectLst/>
                <a:latin typeface="Arial" panose="020B0604020202020204" pitchFamily="34" charset="0"/>
              </a:rPr>
              <a:t>заинтересованность педагогов, детей и родителей, регулярность и систематичность работы.</a:t>
            </a:r>
          </a:p>
          <a:p>
            <a:pPr algn="l"/>
            <a:r>
              <a:rPr lang="ru-RU" sz="3600" b="0" i="0" u="sng" dirty="0">
                <a:solidFill>
                  <a:srgbClr val="212529"/>
                </a:solidFill>
                <a:effectLst/>
                <a:latin typeface="var(--bs-font-sans-serif)"/>
              </a:rPr>
              <a:t>Продолжительность проекта:</a:t>
            </a:r>
            <a:endParaRPr lang="ru-RU" sz="3600" b="0" i="0" dirty="0">
              <a:solidFill>
                <a:srgbClr val="212529"/>
              </a:solidFill>
              <a:effectLst/>
              <a:latin typeface="Arial" panose="020B0604020202020204" pitchFamily="34" charset="0"/>
            </a:endParaRPr>
          </a:p>
          <a:p>
            <a:pPr algn="l"/>
            <a:r>
              <a:rPr lang="ru-RU" sz="3600" b="0" i="0" dirty="0">
                <a:solidFill>
                  <a:srgbClr val="212529"/>
                </a:solidFill>
                <a:effectLst/>
                <a:latin typeface="Arial" panose="020B0604020202020204" pitchFamily="34" charset="0"/>
              </a:rPr>
              <a:t>С октябрь-ноябрь</a:t>
            </a:r>
          </a:p>
          <a:p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3521039362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434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6248400"/>
            <a:ext cx="8229600" cy="427038"/>
          </a:xfrm>
        </p:spPr>
        <p:txBody>
          <a:bodyPr/>
          <a:lstStyle/>
          <a:p>
            <a:r>
              <a:rPr lang="ru-RU" sz="2000" dirty="0">
                <a:solidFill>
                  <a:schemeClr val="hlink"/>
                </a:solidFill>
              </a:rPr>
              <a:t>Осенью купаться в водоёмах нельзя, вода холодная</a:t>
            </a:r>
          </a:p>
        </p:txBody>
      </p:sp>
      <p:pic>
        <p:nvPicPr>
          <p:cNvPr id="146435" name="Picture 3" descr="DSC0206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66800" y="228600"/>
            <a:ext cx="7696200" cy="577215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</p:spPr>
      </p:pic>
    </p:spTree>
  </p:cSld>
  <p:clrMapOvr>
    <a:masterClrMapping/>
  </p:clrMapOvr>
  <p:transition advTm="4486">
    <p:sndAc>
      <p:stSnd>
        <p:snd r:embed="rId2" name="sound021.wav"/>
      </p:stSnd>
    </p:sndAc>
  </p:transition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458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6019800"/>
            <a:ext cx="8229600" cy="655638"/>
          </a:xfrm>
        </p:spPr>
        <p:txBody>
          <a:bodyPr/>
          <a:lstStyle/>
          <a:p>
            <a:r>
              <a:rPr lang="ru-RU" sz="2000">
                <a:solidFill>
                  <a:schemeClr val="hlink"/>
                </a:solidFill>
              </a:rPr>
              <a:t>Птицы улетают на юг, туда, где тепло.</a:t>
            </a:r>
          </a:p>
        </p:txBody>
      </p:sp>
      <p:pic>
        <p:nvPicPr>
          <p:cNvPr id="147459" name="Picture 3" descr="duck_art"/>
          <p:cNvPicPr>
            <a:picLocks noChangeAspect="1" noChangeArrowheads="1"/>
          </p:cNvPicPr>
          <p:nvPr/>
        </p:nvPicPr>
        <p:blipFill>
          <a:blip r:embed="rId3">
            <a:lum bright="6000"/>
          </a:blip>
          <a:srcRect/>
          <a:stretch>
            <a:fillRect/>
          </a:stretch>
        </p:blipFill>
        <p:spPr bwMode="auto">
          <a:xfrm>
            <a:off x="838200" y="381000"/>
            <a:ext cx="7543800" cy="5268913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</p:spPr>
      </p:pic>
    </p:spTree>
  </p:cSld>
  <p:clrMapOvr>
    <a:masterClrMapping/>
  </p:clrMapOvr>
  <p:transition advTm="4278">
    <p:sndAc>
      <p:stSnd>
        <p:snd r:embed="rId2" name="sound022.wav"/>
      </p:stSnd>
    </p:sndAc>
  </p:transition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48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5943600"/>
            <a:ext cx="8229600" cy="731838"/>
          </a:xfrm>
        </p:spPr>
        <p:txBody>
          <a:bodyPr/>
          <a:lstStyle/>
          <a:p>
            <a:r>
              <a:rPr lang="ru-RU" sz="2000">
                <a:solidFill>
                  <a:schemeClr val="hlink"/>
                </a:solidFill>
              </a:rPr>
              <a:t>Обычно осенью стоит пасмурная погода,</a:t>
            </a:r>
            <a:r>
              <a:rPr lang="ru-RU" sz="2400">
                <a:solidFill>
                  <a:schemeClr val="hlink"/>
                </a:solidFill>
              </a:rPr>
              <a:t> </a:t>
            </a:r>
          </a:p>
        </p:txBody>
      </p:sp>
      <p:pic>
        <p:nvPicPr>
          <p:cNvPr id="148483" name="Picture 3" descr="DSC0207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14400" y="190500"/>
            <a:ext cx="7696200" cy="577215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</p:spPr>
      </p:pic>
    </p:spTree>
  </p:cSld>
  <p:clrMapOvr>
    <a:masterClrMapping/>
  </p:clrMapOvr>
  <p:transition advTm="3680">
    <p:sndAc>
      <p:stSnd>
        <p:snd r:embed="rId2" name="sound023.wav"/>
      </p:stSnd>
    </p:sndAc>
  </p:transition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506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5973763"/>
            <a:ext cx="8534400" cy="884237"/>
          </a:xfrm>
        </p:spPr>
        <p:txBody>
          <a:bodyPr/>
          <a:lstStyle/>
          <a:p>
            <a:r>
              <a:rPr lang="ru-RU" sz="2000">
                <a:solidFill>
                  <a:schemeClr val="hlink"/>
                </a:solidFill>
              </a:rPr>
              <a:t>Льют холодные дожди, поэтому люди надевают плащи и берут с собой зонты.</a:t>
            </a:r>
          </a:p>
        </p:txBody>
      </p:sp>
      <p:pic>
        <p:nvPicPr>
          <p:cNvPr id="149507" name="Picture 3" descr="MCj03964920000[1]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934200" y="1371600"/>
            <a:ext cx="1808163" cy="4098925"/>
          </a:xfrm>
          <a:prstGeom prst="rect">
            <a:avLst/>
          </a:prstGeom>
          <a:noFill/>
        </p:spPr>
      </p:pic>
      <p:pic>
        <p:nvPicPr>
          <p:cNvPr id="149508" name="Picture 4" descr="MCj04114520000[1]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28600" y="1676400"/>
            <a:ext cx="2533650" cy="3733800"/>
          </a:xfrm>
          <a:prstGeom prst="rect">
            <a:avLst/>
          </a:prstGeom>
          <a:noFill/>
        </p:spPr>
      </p:pic>
      <p:pic>
        <p:nvPicPr>
          <p:cNvPr id="149509" name="Picture 5" descr="MCj02003810000[1]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819400" y="0"/>
            <a:ext cx="4038600" cy="1663700"/>
          </a:xfrm>
          <a:prstGeom prst="rect">
            <a:avLst/>
          </a:prstGeom>
          <a:noFill/>
        </p:spPr>
      </p:pic>
      <p:pic>
        <p:nvPicPr>
          <p:cNvPr id="149510" name="Picture 6" descr="MCPE02884_0000[1]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352800" y="1981200"/>
            <a:ext cx="3236913" cy="3429000"/>
          </a:xfrm>
          <a:prstGeom prst="rect">
            <a:avLst/>
          </a:prstGeom>
          <a:noFill/>
        </p:spPr>
      </p:pic>
    </p:spTree>
  </p:cSld>
  <p:clrMapOvr>
    <a:masterClrMapping/>
  </p:clrMapOvr>
  <p:transition advTm="6278">
    <p:sndAc>
      <p:stSnd>
        <p:snd r:embed="rId2" name="sound024.wav"/>
      </p:stSnd>
    </p:sndAc>
  </p:transition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530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6019800"/>
            <a:ext cx="8229600" cy="685800"/>
          </a:xfrm>
        </p:spPr>
        <p:txBody>
          <a:bodyPr/>
          <a:lstStyle/>
          <a:p>
            <a:r>
              <a:rPr lang="ru-RU" sz="2000">
                <a:solidFill>
                  <a:schemeClr val="hlink"/>
                </a:solidFill>
              </a:rPr>
              <a:t>Осенью воздух  становится холоднее. Дует сильный ветер.</a:t>
            </a:r>
          </a:p>
        </p:txBody>
      </p:sp>
      <p:pic>
        <p:nvPicPr>
          <p:cNvPr id="150531" name="Picture 3" descr="MCj02501010000[1]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2938463" cy="3989388"/>
          </a:xfrm>
          <a:prstGeom prst="rect">
            <a:avLst/>
          </a:prstGeom>
          <a:noFill/>
        </p:spPr>
      </p:pic>
      <p:pic>
        <p:nvPicPr>
          <p:cNvPr id="150532" name="Picture 4" descr="IMG_1018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971800" y="1905000"/>
            <a:ext cx="5886450" cy="3921125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</p:spPr>
      </p:pic>
    </p:spTree>
  </p:cSld>
  <p:clrMapOvr>
    <a:masterClrMapping/>
  </p:clrMapOvr>
  <p:transition advTm="5182">
    <p:sndAc>
      <p:stSnd>
        <p:snd r:embed="rId2" name="sound025.wav"/>
      </p:stSnd>
    </p:sndAc>
  </p:transition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55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5943600"/>
            <a:ext cx="8229600" cy="808038"/>
          </a:xfrm>
        </p:spPr>
        <p:txBody>
          <a:bodyPr/>
          <a:lstStyle/>
          <a:p>
            <a:r>
              <a:rPr lang="ru-RU" sz="2000">
                <a:solidFill>
                  <a:schemeClr val="hlink"/>
                </a:solidFill>
              </a:rPr>
              <a:t>Осенью надо одеваться тепло.</a:t>
            </a:r>
            <a:br>
              <a:rPr lang="ru-RU" sz="2000">
                <a:solidFill>
                  <a:schemeClr val="hlink"/>
                </a:solidFill>
              </a:rPr>
            </a:br>
            <a:r>
              <a:rPr lang="ru-RU" sz="2000">
                <a:solidFill>
                  <a:schemeClr val="hlink"/>
                </a:solidFill>
              </a:rPr>
              <a:t> Детки надевают – куртку, шапку, теплые штаны и ботинки.</a:t>
            </a:r>
          </a:p>
        </p:txBody>
      </p:sp>
      <p:pic>
        <p:nvPicPr>
          <p:cNvPr id="151555" name="Picture 3" descr="DSC0211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19200" y="228600"/>
            <a:ext cx="7277100" cy="5457825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</p:spPr>
      </p:pic>
    </p:spTree>
  </p:cSld>
  <p:clrMapOvr>
    <a:masterClrMapping/>
  </p:clrMapOvr>
  <p:transition advTm="7859">
    <p:sndAc>
      <p:stSnd>
        <p:snd r:embed="rId2" name="sound026.wav"/>
      </p:stSnd>
    </p:sndAc>
  </p:transition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578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5943600"/>
            <a:ext cx="8229600" cy="731838"/>
          </a:xfrm>
        </p:spPr>
        <p:txBody>
          <a:bodyPr/>
          <a:lstStyle/>
          <a:p>
            <a:r>
              <a:rPr lang="ru-RU" sz="2000">
                <a:solidFill>
                  <a:schemeClr val="hlink"/>
                </a:solidFill>
              </a:rPr>
              <a:t>В конце осени становится так холодно, что лужи покрываются коркой льда</a:t>
            </a:r>
          </a:p>
        </p:txBody>
      </p:sp>
      <p:pic>
        <p:nvPicPr>
          <p:cNvPr id="152579" name="Picture 3" descr="IMG_821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" y="228600"/>
            <a:ext cx="8305800" cy="5534025"/>
          </a:xfrm>
          <a:prstGeom prst="rect">
            <a:avLst/>
          </a:prstGeom>
          <a:noFill/>
          <a:ln w="19050">
            <a:solidFill>
              <a:srgbClr val="000000"/>
            </a:solidFill>
            <a:miter lim="800000"/>
            <a:headEnd/>
            <a:tailEnd/>
          </a:ln>
        </p:spPr>
      </p:pic>
    </p:spTree>
  </p:cSld>
  <p:clrMapOvr>
    <a:masterClrMapping/>
  </p:clrMapOvr>
  <p:transition advTm="6105">
    <p:sndAc>
      <p:stSnd>
        <p:snd r:embed="rId2" name="sound027.wav"/>
      </p:stSnd>
    </p:sndAc>
  </p:transition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02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6019800"/>
            <a:ext cx="8229600" cy="655638"/>
          </a:xfrm>
        </p:spPr>
        <p:txBody>
          <a:bodyPr/>
          <a:lstStyle/>
          <a:p>
            <a:r>
              <a:rPr lang="ru-RU" sz="2000">
                <a:solidFill>
                  <a:schemeClr val="hlink"/>
                </a:solidFill>
              </a:rPr>
              <a:t>трава высыхает</a:t>
            </a:r>
          </a:p>
        </p:txBody>
      </p:sp>
      <p:pic>
        <p:nvPicPr>
          <p:cNvPr id="153603" name="Picture 3" descr="IMG_820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2400" y="152400"/>
            <a:ext cx="5181600" cy="3451225"/>
          </a:xfrm>
          <a:prstGeom prst="rect">
            <a:avLst/>
          </a:prstGeom>
          <a:noFill/>
        </p:spPr>
      </p:pic>
      <p:pic>
        <p:nvPicPr>
          <p:cNvPr id="153604" name="Picture 4" descr="IMG_821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495800" y="2514600"/>
            <a:ext cx="4419600" cy="3476625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</p:spPr>
      </p:pic>
    </p:spTree>
  </p:cSld>
  <p:clrMapOvr>
    <a:masterClrMapping/>
  </p:clrMapOvr>
  <p:transition advTm="2039">
    <p:sndAc>
      <p:stSnd>
        <p:snd r:embed="rId2" name="sound028.wav"/>
      </p:stSnd>
    </p:sndAc>
  </p:transition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626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6126163"/>
            <a:ext cx="8229600" cy="731837"/>
          </a:xfrm>
        </p:spPr>
        <p:txBody>
          <a:bodyPr/>
          <a:lstStyle/>
          <a:p>
            <a:r>
              <a:rPr lang="ru-RU" sz="2000">
                <a:solidFill>
                  <a:schemeClr val="hlink"/>
                </a:solidFill>
              </a:rPr>
              <a:t>А с деревьев опадают последние листочки </a:t>
            </a:r>
          </a:p>
        </p:txBody>
      </p:sp>
      <p:pic>
        <p:nvPicPr>
          <p:cNvPr id="154627" name="Picture 3" descr="IMG_818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600" y="228600"/>
            <a:ext cx="4648200" cy="3667125"/>
          </a:xfrm>
          <a:prstGeom prst="rect">
            <a:avLst/>
          </a:prstGeom>
          <a:noFill/>
          <a:ln w="19050">
            <a:solidFill>
              <a:srgbClr val="000000"/>
            </a:solidFill>
            <a:miter lim="800000"/>
            <a:headEnd/>
            <a:tailEnd/>
          </a:ln>
        </p:spPr>
      </p:pic>
      <p:pic>
        <p:nvPicPr>
          <p:cNvPr id="154628" name="Picture 4" descr="IMG_816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114800" y="2971800"/>
            <a:ext cx="4876800" cy="3248025"/>
          </a:xfrm>
          <a:prstGeom prst="rect">
            <a:avLst/>
          </a:prstGeom>
          <a:noFill/>
        </p:spPr>
      </p:pic>
    </p:spTree>
  </p:cSld>
  <p:clrMapOvr>
    <a:masterClrMapping/>
  </p:clrMapOvr>
  <p:transition advTm="3646">
    <p:sndAc>
      <p:stSnd>
        <p:snd r:embed="rId2" name="sound029.wav"/>
      </p:stSnd>
    </p:sndAc>
  </p:transition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650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6172200"/>
            <a:ext cx="8229600" cy="350838"/>
          </a:xfrm>
        </p:spPr>
        <p:txBody>
          <a:bodyPr>
            <a:normAutofit fontScale="90000"/>
          </a:bodyPr>
          <a:lstStyle/>
          <a:p>
            <a:r>
              <a:rPr lang="ru-RU" sz="2000">
                <a:solidFill>
                  <a:schemeClr val="hlink"/>
                </a:solidFill>
              </a:rPr>
              <a:t>Значит скоро придет зима.</a:t>
            </a:r>
          </a:p>
        </p:txBody>
      </p:sp>
      <p:pic>
        <p:nvPicPr>
          <p:cNvPr id="155651" name="Picture 3" descr="MCj02500990000[1]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71600" y="152400"/>
            <a:ext cx="6934200" cy="5792788"/>
          </a:xfrm>
          <a:prstGeom prst="rect">
            <a:avLst/>
          </a:prstGeom>
          <a:noFill/>
        </p:spPr>
      </p:pic>
    </p:spTree>
  </p:cSld>
  <p:clrMapOvr>
    <a:masterClrMapping/>
  </p:clrMapOvr>
  <p:transition advTm="3321">
    <p:sndAc>
      <p:stSnd>
        <p:snd r:embed="rId2" name="sound030.wav"/>
      </p:stSnd>
    </p:sndAc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E365E989-0AD5-49AC-BC7A-0BF264EEC529}"/>
              </a:ext>
            </a:extLst>
          </p:cNvPr>
          <p:cNvSpPr txBox="1"/>
          <p:nvPr/>
        </p:nvSpPr>
        <p:spPr>
          <a:xfrm>
            <a:off x="323528" y="476672"/>
            <a:ext cx="8280920" cy="557075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2800" b="1" i="0" u="none" strike="noStrike" dirty="0">
                <a:solidFill>
                  <a:srgbClr val="000000"/>
                </a:solidFill>
                <a:effectLst/>
                <a:latin typeface="Cambria" panose="02040503050406030204" pitchFamily="18" charset="0"/>
              </a:rPr>
              <a:t>ПОЯСНИТЕЬНАЯ ЗАПИСКА</a:t>
            </a:r>
          </a:p>
          <a:p>
            <a:pPr algn="ctr"/>
            <a:endParaRPr lang="ru-RU" sz="2800" b="0" i="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algn="l"/>
            <a:r>
              <a:rPr lang="ru-RU" sz="2000" b="0" i="0" u="none" strike="noStrike" dirty="0">
                <a:solidFill>
                  <a:srgbClr val="000000"/>
                </a:solidFill>
                <a:effectLst/>
                <a:latin typeface="Cambria" panose="02040503050406030204" pitchFamily="18" charset="0"/>
              </a:rPr>
              <a:t>Патриотическое воспитание детей является одной из основных задач дошкольного учреждения. Чувство патриотизма многогранно по содержанию – это и любовь к родным местам, и гордость за свой народ, и ощущение своей неразрывности с окружающим миром, и желание сохранять и приумножать богатство своей родины.</a:t>
            </a:r>
            <a:endParaRPr lang="ru-RU" sz="2000" b="0" i="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algn="l"/>
            <a:r>
              <a:rPr lang="ru-RU" sz="2000" b="0" i="0" u="none" strike="noStrike" dirty="0">
                <a:solidFill>
                  <a:srgbClr val="000000"/>
                </a:solidFill>
                <a:effectLst/>
                <a:latin typeface="Cambria" panose="02040503050406030204" pitchFamily="18" charset="0"/>
              </a:rPr>
              <a:t>По этому нашей задачей, как педагогов, является: воспитание у ребенка любви и привязанности к своей семье, дому, детскому саду, улице , городу, стране; формирование бережного отношения к природе и всему живому; воспитание уважения к труду; развитие интереса к русским традициям и промыслам; формирование элементарных знаний о правах человека; расширение представлений о городах, знакомство детей с символами государства (герб, флаг, гимн); развитие чувства ответственности и гордости за достижения страны; формирование толерантности, чувства уважения к другим народам, их традициям.</a:t>
            </a:r>
            <a:endParaRPr lang="ru-RU" sz="2000" b="0" i="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43543360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67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126163"/>
            <a:ext cx="8229600" cy="731837"/>
          </a:xfrm>
        </p:spPr>
        <p:txBody>
          <a:bodyPr/>
          <a:lstStyle/>
          <a:p>
            <a:r>
              <a:rPr lang="ru-RU" sz="2000">
                <a:solidFill>
                  <a:schemeClr val="hlink"/>
                </a:solidFill>
              </a:rPr>
              <a:t>Осень – мое любимое время года!</a:t>
            </a:r>
          </a:p>
        </p:txBody>
      </p:sp>
      <p:pic>
        <p:nvPicPr>
          <p:cNvPr id="156675" name="Picture 3" descr="IMG_819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3400" y="228600"/>
            <a:ext cx="8229600" cy="5481638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</p:spPr>
      </p:pic>
    </p:spTree>
  </p:cSld>
  <p:clrMapOvr>
    <a:masterClrMapping/>
  </p:clrMapOvr>
  <p:transition advTm="3877">
    <p:sndAc>
      <p:stSnd>
        <p:snd r:embed="rId2" name="sound031.wav"/>
      </p:stSnd>
    </p:sndAc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55D5F12-3AB1-47DA-8F41-0DAD933D7D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36525"/>
            <a:ext cx="8229600" cy="2906711"/>
          </a:xfrm>
        </p:spPr>
        <p:txBody>
          <a:bodyPr rtlCol="0"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49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Экологический  проект «Волшебница осень» </a:t>
            </a:r>
            <a:br>
              <a:rPr lang="ru-RU" sz="49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для детей средней группы</a:t>
            </a:r>
            <a:endParaRPr lang="ru-RU" sz="2200" dirty="0"/>
          </a:p>
        </p:txBody>
      </p:sp>
      <p:sp>
        <p:nvSpPr>
          <p:cNvPr id="3" name="Содержимое 2">
            <a:extLst>
              <a:ext uri="{FF2B5EF4-FFF2-40B4-BE49-F238E27FC236}">
                <a16:creationId xmlns:a16="http://schemas.microsoft.com/office/drawing/2014/main" id="{711B4BC9-3325-490F-9A8A-DFACC44CED6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7950" y="3043237"/>
            <a:ext cx="8840788" cy="3473452"/>
          </a:xfrm>
        </p:spPr>
        <p:txBody>
          <a:bodyPr rtlCol="0">
            <a:noAutofit/>
          </a:bodyPr>
          <a:lstStyle/>
          <a:p>
            <a:pPr marL="0" indent="0" algn="ctr">
              <a:buNone/>
              <a:defRPr/>
            </a:pPr>
            <a:br>
              <a:rPr lang="ru-RU" sz="1600" dirty="0">
                <a:solidFill>
                  <a:srgbClr val="002060"/>
                </a:solidFill>
              </a:rPr>
            </a:b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</a:p>
          <a:p>
            <a:pPr algn="ctr">
              <a:defRPr/>
            </a:pP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Воспитатель Государственного бюджетного общеобразовательного учреждения города Москвы</a:t>
            </a:r>
          </a:p>
          <a:p>
            <a:pPr algn="ctr">
              <a:defRPr/>
            </a:pP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"Школа № 2101"</a:t>
            </a:r>
          </a:p>
          <a:p>
            <a:pPr marL="0" indent="0" algn="ctr">
              <a:buNone/>
              <a:defRPr/>
            </a:pP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Токарева Людмила Владимировна</a:t>
            </a:r>
            <a:br>
              <a:rPr lang="ru-RU" sz="1600" b="1" dirty="0">
                <a:solidFill>
                  <a:srgbClr val="002060"/>
                </a:solidFill>
                <a:latin typeface="+mj-lt"/>
                <a:ea typeface="+mj-ea"/>
                <a:cs typeface="+mj-cs"/>
              </a:rPr>
            </a:br>
            <a:endParaRPr lang="ru-RU" sz="1600" b="1" dirty="0">
              <a:solidFill>
                <a:srgbClr val="002060"/>
              </a:solidFill>
              <a:latin typeface="+mj-lt"/>
              <a:ea typeface="+mj-ea"/>
              <a:cs typeface="+mj-cs"/>
            </a:endParaRPr>
          </a:p>
          <a:p>
            <a:pPr marL="0" indent="0" algn="ctr">
              <a:buNone/>
              <a:defRPr/>
            </a:pPr>
            <a:endParaRPr lang="ru-RU" sz="1600" b="1" dirty="0">
              <a:solidFill>
                <a:srgbClr val="002060"/>
              </a:solidFill>
              <a:latin typeface="+mj-lt"/>
              <a:ea typeface="+mj-ea"/>
              <a:cs typeface="+mj-cs"/>
            </a:endParaRPr>
          </a:p>
          <a:p>
            <a:pPr marL="0" indent="0" algn="ctr">
              <a:buNone/>
              <a:defRPr/>
            </a:pPr>
            <a:endParaRPr lang="ru-RU" sz="1600" b="1" dirty="0">
              <a:solidFill>
                <a:srgbClr val="002060"/>
              </a:solidFill>
              <a:latin typeface="+mj-lt"/>
              <a:ea typeface="+mj-ea"/>
              <a:cs typeface="+mj-cs"/>
            </a:endParaRPr>
          </a:p>
          <a:p>
            <a:pPr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1600" b="1" dirty="0">
                <a:solidFill>
                  <a:srgbClr val="002060"/>
                </a:solidFill>
                <a:latin typeface="+mj-lt"/>
                <a:ea typeface="+mj-ea"/>
                <a:cs typeface="+mj-cs"/>
              </a:rPr>
              <a:t>Москва, 2017</a:t>
            </a:r>
            <a:br>
              <a:rPr lang="ru-RU" sz="1600" b="1" dirty="0">
                <a:solidFill>
                  <a:srgbClr val="002060"/>
                </a:solidFill>
                <a:latin typeface="+mj-lt"/>
                <a:ea typeface="+mj-ea"/>
                <a:cs typeface="+mj-cs"/>
              </a:rPr>
            </a:br>
            <a:endParaRPr lang="ru-RU" sz="1600" b="1" dirty="0">
              <a:solidFill>
                <a:srgbClr val="002060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3078" name="Нижний колонтитул 3">
            <a:extLst>
              <a:ext uri="{FF2B5EF4-FFF2-40B4-BE49-F238E27FC236}">
                <a16:creationId xmlns:a16="http://schemas.microsoft.com/office/drawing/2014/main" id="{7F77F213-12A7-4E5C-8305-3B24BFE55E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auto">
          <a:xfrm>
            <a:off x="250825" y="6356350"/>
            <a:ext cx="8697913" cy="365125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endParaRPr lang="ru-RU" sz="3200" dirty="0">
              <a:solidFill>
                <a:schemeClr val="accent3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80" name="Picture 14" descr="D:\2014-2015\Проэкты\70 лет Победы\Картинки\0004.gif">
            <a:extLst>
              <a:ext uri="{FF2B5EF4-FFF2-40B4-BE49-F238E27FC236}">
                <a16:creationId xmlns:a16="http://schemas.microsoft.com/office/drawing/2014/main" id="{BFE22F55-9F12-4D4C-BE74-2CC2D2CDB85D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48625" y="2660650"/>
            <a:ext cx="923925" cy="542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0FAF7AF4-0ABB-4646-8363-F3A21B9204E2}"/>
              </a:ext>
            </a:extLst>
          </p:cNvPr>
          <p:cNvSpPr txBox="1"/>
          <p:nvPr/>
        </p:nvSpPr>
        <p:spPr>
          <a:xfrm>
            <a:off x="251520" y="332657"/>
            <a:ext cx="8784976" cy="65556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ru-RU" sz="2800" b="1" i="0" u="none" strike="noStrike" dirty="0">
                <a:solidFill>
                  <a:srgbClr val="000000"/>
                </a:solidFill>
                <a:effectLst/>
                <a:latin typeface="Cambria" panose="02040503050406030204" pitchFamily="18" charset="0"/>
              </a:rPr>
              <a:t>ЦЕЛЬ ПРОЕКТА:</a:t>
            </a:r>
            <a:endParaRPr lang="ru-RU" sz="2800" b="0" i="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algn="l"/>
            <a:r>
              <a:rPr lang="ru-RU" sz="2800" b="0" i="0" u="none" strike="noStrike" dirty="0">
                <a:solidFill>
                  <a:srgbClr val="000000"/>
                </a:solidFill>
                <a:effectLst/>
                <a:latin typeface="Cambria" panose="02040503050406030204" pitchFamily="18" charset="0"/>
              </a:rPr>
              <a:t>Проект направлен на формирование нравственно- патриотического отношения и чувства сопричастности к семье, городу, стране.</a:t>
            </a:r>
            <a:endParaRPr lang="ru-RU" sz="2800" b="0" i="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algn="l"/>
            <a:r>
              <a:rPr lang="ru-RU" sz="2800" b="1" i="0" dirty="0">
                <a:solidFill>
                  <a:srgbClr val="000000"/>
                </a:solidFill>
                <a:effectLst/>
                <a:latin typeface="Cambria" panose="02040503050406030204" pitchFamily="18" charset="0"/>
              </a:rPr>
              <a:t>ЗАДАЧИ ПРОЕКТА:</a:t>
            </a:r>
            <a:endParaRPr lang="ru-RU" sz="2800" b="0" i="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marL="454660" algn="just">
              <a:buFont typeface="Arial" panose="020B0604020202020204" pitchFamily="34" charset="0"/>
              <a:buChar char="•"/>
            </a:pPr>
            <a:r>
              <a:rPr lang="ru-RU" sz="28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воспитание у ребенка любви и привязанности к своей семье, дому, детскому саду, улице, городу через все виды детской деятельности;</a:t>
            </a:r>
            <a:endParaRPr lang="ru-RU" sz="2800" b="0" i="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marL="454660" algn="just">
              <a:buFont typeface="Arial" panose="020B0604020202020204" pitchFamily="34" charset="0"/>
              <a:buChar char="•"/>
            </a:pPr>
            <a:r>
              <a:rPr lang="ru-RU" sz="28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расширение представлений о городах России;</a:t>
            </a:r>
            <a:endParaRPr lang="ru-RU" sz="2800" b="0" i="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marL="454660" algn="just">
              <a:buFont typeface="Arial" panose="020B0604020202020204" pitchFamily="34" charset="0"/>
              <a:buChar char="•"/>
            </a:pPr>
            <a:r>
              <a:rPr lang="ru-RU" sz="28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знакомство детей с символами государства (герб, флаг, гимн);</a:t>
            </a:r>
            <a:endParaRPr lang="ru-RU" sz="2800" b="0" i="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marL="454660" algn="just">
              <a:buFont typeface="Arial" panose="020B0604020202020204" pitchFamily="34" charset="0"/>
              <a:buChar char="•"/>
            </a:pPr>
            <a:r>
              <a:rPr lang="ru-RU" sz="28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развитие чувства ответственности и гордости за достижения страны;</a:t>
            </a:r>
            <a:endParaRPr lang="ru-RU" sz="2800" b="0" i="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marL="454660" algn="just">
              <a:buFont typeface="Arial" panose="020B0604020202020204" pitchFamily="34" charset="0"/>
              <a:buChar char="•"/>
            </a:pPr>
            <a:r>
              <a:rPr lang="ru-RU" sz="28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развитие интереса к русским традициям, обычаям, промыслам;</a:t>
            </a:r>
            <a:endParaRPr lang="ru-RU" sz="2800" b="0" i="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6302494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71E6721B-5DB5-4B5E-98C3-46DFBAE232E6}"/>
              </a:ext>
            </a:extLst>
          </p:cNvPr>
          <p:cNvSpPr txBox="1"/>
          <p:nvPr/>
        </p:nvSpPr>
        <p:spPr>
          <a:xfrm>
            <a:off x="251520" y="116632"/>
            <a:ext cx="8496944" cy="569386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indent="-457200" algn="just"/>
            <a:r>
              <a:rPr lang="ru-RU" sz="2800" b="1" i="0" dirty="0">
                <a:solidFill>
                  <a:srgbClr val="000000"/>
                </a:solidFill>
                <a:effectLst/>
                <a:latin typeface="Cambria" panose="02040503050406030204" pitchFamily="18" charset="0"/>
              </a:rPr>
              <a:t>Тип  проекта:</a:t>
            </a:r>
            <a:r>
              <a:rPr lang="ru-RU" sz="2800" b="0" i="0" dirty="0">
                <a:solidFill>
                  <a:srgbClr val="000000"/>
                </a:solidFill>
                <a:effectLst/>
                <a:latin typeface="Cambria" panose="02040503050406030204" pitchFamily="18" charset="0"/>
              </a:rPr>
              <a:t> </a:t>
            </a:r>
            <a:r>
              <a:rPr lang="ru-RU" sz="28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 </a:t>
            </a:r>
            <a:r>
              <a:rPr lang="ru-RU" sz="2800" b="0" i="0" dirty="0">
                <a:solidFill>
                  <a:srgbClr val="000000"/>
                </a:solidFill>
                <a:effectLst/>
                <a:latin typeface="Cambria" panose="02040503050406030204" pitchFamily="18" charset="0"/>
              </a:rPr>
              <a:t>тематический.</a:t>
            </a:r>
            <a:endParaRPr lang="ru-RU" sz="2800" b="0" i="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marL="457200" indent="-457200" algn="just"/>
            <a:r>
              <a:rPr lang="ru-RU" sz="2800" b="1" i="0" dirty="0">
                <a:solidFill>
                  <a:srgbClr val="000000"/>
                </a:solidFill>
                <a:effectLst/>
                <a:latin typeface="Cambria" panose="02040503050406030204" pitchFamily="18" charset="0"/>
              </a:rPr>
              <a:t>Срок проекта:</a:t>
            </a:r>
            <a:r>
              <a:rPr lang="ru-RU" sz="28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  долгосрочный</a:t>
            </a:r>
            <a:endParaRPr lang="ru-RU" sz="2800" b="0" i="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marL="457200" indent="-457200" algn="l"/>
            <a:r>
              <a:rPr lang="ru-RU" sz="2800" b="1" i="0" dirty="0">
                <a:solidFill>
                  <a:srgbClr val="000000"/>
                </a:solidFill>
                <a:effectLst/>
                <a:latin typeface="Cambria" panose="02040503050406030204" pitchFamily="18" charset="0"/>
              </a:rPr>
              <a:t>Участники проекта:</a:t>
            </a:r>
            <a:r>
              <a:rPr lang="ru-RU" sz="2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 педагоги, дети, родители</a:t>
            </a:r>
          </a:p>
          <a:p>
            <a:pPr marL="457200" algn="l"/>
            <a:r>
              <a:rPr lang="ru-RU" sz="2800" b="1" i="0" u="none" strike="noStrike" dirty="0">
                <a:solidFill>
                  <a:srgbClr val="000000"/>
                </a:solidFill>
                <a:effectLst/>
                <a:latin typeface="Cambria" panose="02040503050406030204" pitchFamily="18" charset="0"/>
              </a:rPr>
              <a:t>Система и последовательность работы по нравственно-патриотическому воспитанию детей:</a:t>
            </a:r>
            <a:br>
              <a:rPr lang="ru-RU" sz="2800" b="0" i="0" u="none" strike="noStrike" dirty="0">
                <a:solidFill>
                  <a:srgbClr val="000000"/>
                </a:solidFill>
                <a:effectLst/>
                <a:latin typeface="Cambria" panose="02040503050406030204" pitchFamily="18" charset="0"/>
              </a:rPr>
            </a:br>
            <a:r>
              <a:rPr lang="ru-RU" sz="2800" b="0" i="0" u="none" strike="noStrike" dirty="0">
                <a:solidFill>
                  <a:srgbClr val="000000"/>
                </a:solidFill>
                <a:effectLst/>
                <a:latin typeface="Cambria" panose="02040503050406030204" pitchFamily="18" charset="0"/>
              </a:rPr>
              <a:t>-Семья </a:t>
            </a:r>
            <a:br>
              <a:rPr lang="ru-RU" sz="2800" b="0" i="0" u="none" strike="noStrike" dirty="0">
                <a:solidFill>
                  <a:srgbClr val="000000"/>
                </a:solidFill>
                <a:effectLst/>
                <a:latin typeface="Cambria" panose="02040503050406030204" pitchFamily="18" charset="0"/>
              </a:rPr>
            </a:br>
            <a:r>
              <a:rPr lang="ru-RU" sz="2800" b="0" i="0" u="none" strike="noStrike" dirty="0">
                <a:solidFill>
                  <a:srgbClr val="000000"/>
                </a:solidFill>
                <a:effectLst/>
                <a:latin typeface="Cambria" panose="02040503050406030204" pitchFamily="18" charset="0"/>
              </a:rPr>
              <a:t>- Детский сад </a:t>
            </a:r>
            <a:br>
              <a:rPr lang="ru-RU" sz="2800" b="0" i="0" u="none" strike="noStrike" dirty="0">
                <a:solidFill>
                  <a:srgbClr val="000000"/>
                </a:solidFill>
                <a:effectLst/>
                <a:latin typeface="Cambria" panose="02040503050406030204" pitchFamily="18" charset="0"/>
              </a:rPr>
            </a:br>
            <a:r>
              <a:rPr lang="ru-RU" sz="2800" b="0" i="0" u="none" strike="noStrike" dirty="0">
                <a:solidFill>
                  <a:srgbClr val="000000"/>
                </a:solidFill>
                <a:effectLst/>
                <a:latin typeface="Cambria" panose="02040503050406030204" pitchFamily="18" charset="0"/>
              </a:rPr>
              <a:t>- Родная улица, район </a:t>
            </a:r>
            <a:br>
              <a:rPr lang="ru-RU" sz="2800" b="0" i="0" u="none" strike="noStrike" dirty="0">
                <a:solidFill>
                  <a:srgbClr val="000000"/>
                </a:solidFill>
                <a:effectLst/>
                <a:latin typeface="Cambria" panose="02040503050406030204" pitchFamily="18" charset="0"/>
              </a:rPr>
            </a:br>
            <a:r>
              <a:rPr lang="ru-RU" sz="2800" b="0" i="0" u="none" strike="noStrike" dirty="0">
                <a:solidFill>
                  <a:srgbClr val="000000"/>
                </a:solidFill>
                <a:effectLst/>
                <a:latin typeface="Cambria" panose="02040503050406030204" pitchFamily="18" charset="0"/>
              </a:rPr>
              <a:t>- Родной город, село </a:t>
            </a:r>
            <a:br>
              <a:rPr lang="ru-RU" sz="2800" b="0" i="0" u="none" strike="noStrike" dirty="0">
                <a:solidFill>
                  <a:srgbClr val="000000"/>
                </a:solidFill>
                <a:effectLst/>
                <a:latin typeface="Cambria" panose="02040503050406030204" pitchFamily="18" charset="0"/>
              </a:rPr>
            </a:br>
            <a:r>
              <a:rPr lang="ru-RU" sz="2800" b="0" i="0" u="none" strike="noStrike" dirty="0">
                <a:solidFill>
                  <a:srgbClr val="000000"/>
                </a:solidFill>
                <a:effectLst/>
                <a:latin typeface="Cambria" panose="02040503050406030204" pitchFamily="18" charset="0"/>
              </a:rPr>
              <a:t>- Страна, ее столица, символика </a:t>
            </a:r>
            <a:br>
              <a:rPr lang="ru-RU" sz="2800" b="0" i="0" u="none" strike="noStrike" dirty="0">
                <a:solidFill>
                  <a:srgbClr val="000000"/>
                </a:solidFill>
                <a:effectLst/>
                <a:latin typeface="Cambria" panose="02040503050406030204" pitchFamily="18" charset="0"/>
              </a:rPr>
            </a:br>
            <a:r>
              <a:rPr lang="ru-RU" sz="2800" b="0" i="0" u="none" strike="noStrike" dirty="0">
                <a:solidFill>
                  <a:srgbClr val="000000"/>
                </a:solidFill>
                <a:effectLst/>
                <a:latin typeface="Cambria" panose="02040503050406030204" pitchFamily="18" charset="0"/>
              </a:rPr>
              <a:t>- Права и обязанности (Конституция) </a:t>
            </a:r>
            <a:br>
              <a:rPr lang="ru-RU" sz="2800" b="0" i="0" u="none" strike="noStrike" dirty="0">
                <a:solidFill>
                  <a:srgbClr val="000000"/>
                </a:solidFill>
                <a:effectLst/>
                <a:latin typeface="Cambria" panose="02040503050406030204" pitchFamily="18" charset="0"/>
              </a:rPr>
            </a:br>
            <a:r>
              <a:rPr lang="ru-RU" sz="2800" b="0" i="0" u="none" strike="noStrike" dirty="0">
                <a:solidFill>
                  <a:srgbClr val="000000"/>
                </a:solidFill>
                <a:effectLst/>
                <a:latin typeface="Cambria" panose="02040503050406030204" pitchFamily="18" charset="0"/>
              </a:rPr>
              <a:t>- Права ребенка(конвенция) </a:t>
            </a:r>
            <a:endParaRPr lang="ru-RU" sz="2800" b="0" i="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1870238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97B5D418-CD0C-4D94-A50E-49E11A3CC85A}"/>
              </a:ext>
            </a:extLst>
          </p:cNvPr>
          <p:cNvSpPr txBox="1"/>
          <p:nvPr/>
        </p:nvSpPr>
        <p:spPr>
          <a:xfrm>
            <a:off x="0" y="260648"/>
            <a:ext cx="9036496" cy="680186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algn="l"/>
            <a:r>
              <a:rPr lang="ru-RU" sz="2800" b="0" i="0" u="none" strike="noStrike" dirty="0">
                <a:solidFill>
                  <a:srgbClr val="000000"/>
                </a:solidFill>
                <a:effectLst/>
                <a:latin typeface="Cambria" panose="02040503050406030204" pitchFamily="18" charset="0"/>
              </a:rPr>
              <a:t>Тематическое планирование способствует эффективному и системному усвоению детьми знаний о своей стране, родном крае, той местности, где они живут.</a:t>
            </a:r>
            <a:endParaRPr lang="ru-RU" sz="2800" b="0" i="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indent="360680" algn="ctr"/>
            <a:r>
              <a:rPr lang="ru-RU" sz="2000" b="1" i="0" u="none" strike="noStrike" dirty="0">
                <a:solidFill>
                  <a:srgbClr val="000000"/>
                </a:solidFill>
                <a:effectLst/>
                <a:latin typeface="Cambria" panose="02040503050406030204" pitchFamily="18" charset="0"/>
              </a:rPr>
              <a:t>Формы работы</a:t>
            </a:r>
            <a:endParaRPr lang="ru-RU" sz="2000" b="0" i="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algn="l"/>
            <a:r>
              <a:rPr lang="ru-RU" sz="2000" b="1" i="0" u="sng" dirty="0">
                <a:solidFill>
                  <a:srgbClr val="000000"/>
                </a:solidFill>
                <a:effectLst/>
                <a:latin typeface="Cambria" panose="02040503050406030204" pitchFamily="18" charset="0"/>
              </a:rPr>
              <a:t>с детьми:</a:t>
            </a:r>
            <a:endParaRPr lang="ru-RU" sz="2000" b="0" i="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algn="l"/>
            <a:r>
              <a:rPr lang="ru-RU" sz="2000" b="0" i="0" u="none" strike="noStrike" dirty="0">
                <a:solidFill>
                  <a:srgbClr val="000000"/>
                </a:solidFill>
                <a:effectLst/>
                <a:latin typeface="Cambria" panose="02040503050406030204" pitchFamily="18" charset="0"/>
              </a:rPr>
              <a:t>Беседы;</a:t>
            </a:r>
            <a:endParaRPr lang="ru-RU" sz="2000" b="0" i="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algn="l"/>
            <a:r>
              <a:rPr lang="ru-RU" sz="2000" b="0" i="0" u="none" strike="noStrike" dirty="0">
                <a:solidFill>
                  <a:srgbClr val="000000"/>
                </a:solidFill>
                <a:effectLst/>
                <a:latin typeface="Cambria" panose="02040503050406030204" pitchFamily="18" charset="0"/>
              </a:rPr>
              <a:t>занятия;</a:t>
            </a:r>
            <a:endParaRPr lang="ru-RU" sz="2000" b="0" i="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algn="l"/>
            <a:r>
              <a:rPr lang="ru-RU" sz="2000" b="0" i="0" u="none" strike="noStrike" dirty="0">
                <a:solidFill>
                  <a:srgbClr val="000000"/>
                </a:solidFill>
                <a:effectLst/>
                <a:latin typeface="Cambria" panose="02040503050406030204" pitchFamily="18" charset="0"/>
              </a:rPr>
              <a:t> рассматривание семейных альбомов, иллюстраций;</a:t>
            </a:r>
            <a:endParaRPr lang="ru-RU" sz="2000" b="0" i="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algn="l"/>
            <a:r>
              <a:rPr lang="ru-RU" sz="2000" b="0" i="0" u="none" strike="noStrike" dirty="0">
                <a:solidFill>
                  <a:srgbClr val="000000"/>
                </a:solidFill>
                <a:effectLst/>
                <a:latin typeface="Cambria" panose="02040503050406030204" pitchFamily="18" charset="0"/>
              </a:rPr>
              <a:t> выставки детских работ по проекту «Вместе дружная семья» в ДОУ;</a:t>
            </a:r>
            <a:endParaRPr lang="ru-RU" sz="2000" b="0" i="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algn="l"/>
            <a:r>
              <a:rPr lang="ru-RU" sz="2000" b="0" i="0" u="none" strike="noStrike" dirty="0">
                <a:solidFill>
                  <a:srgbClr val="000000"/>
                </a:solidFill>
                <a:effectLst/>
                <a:latin typeface="Cambria" panose="02040503050406030204" pitchFamily="18" charset="0"/>
              </a:rPr>
              <a:t>заучивание стихов, пословиц, поговорок про семью;</a:t>
            </a:r>
            <a:endParaRPr lang="ru-RU" sz="2000" b="0" i="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algn="l"/>
            <a:r>
              <a:rPr lang="ru-RU" sz="2000" b="0" i="0" u="none" strike="noStrike" dirty="0">
                <a:solidFill>
                  <a:srgbClr val="000000"/>
                </a:solidFill>
                <a:effectLst/>
                <a:latin typeface="Cambria" panose="02040503050406030204" pitchFamily="18" charset="0"/>
              </a:rPr>
              <a:t> творческая речевая деятельность;</a:t>
            </a:r>
            <a:endParaRPr lang="ru-RU" sz="2000" b="0" i="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algn="l"/>
            <a:r>
              <a:rPr lang="ru-RU" sz="2000" b="0" i="0" u="none" strike="noStrike" dirty="0">
                <a:solidFill>
                  <a:srgbClr val="000000"/>
                </a:solidFill>
                <a:effectLst/>
                <a:latin typeface="Cambria" panose="02040503050406030204" pitchFamily="18" charset="0"/>
              </a:rPr>
              <a:t>утренники, развлечения;</a:t>
            </a:r>
            <a:endParaRPr lang="ru-RU" sz="2000" b="0" i="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algn="l"/>
            <a:r>
              <a:rPr lang="ru-RU" sz="2000" b="0" i="0" u="none" strike="noStrike" dirty="0">
                <a:solidFill>
                  <a:srgbClr val="000000"/>
                </a:solidFill>
                <a:effectLst/>
                <a:latin typeface="Cambria" panose="02040503050406030204" pitchFamily="18" charset="0"/>
              </a:rPr>
              <a:t> дидактические и сюжетно-ролевые игры по проекту «Вместе дружная семья»;  </a:t>
            </a:r>
            <a:endParaRPr lang="ru-RU" sz="2000" b="0" i="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algn="l"/>
            <a:r>
              <a:rPr lang="ru-RU" sz="2000" b="0" i="0" u="none" strike="noStrike" dirty="0">
                <a:solidFill>
                  <a:srgbClr val="000000"/>
                </a:solidFill>
                <a:effectLst/>
                <a:latin typeface="Cambria" panose="02040503050406030204" pitchFamily="18" charset="0"/>
              </a:rPr>
              <a:t> сочинение рассказов и сказок о семье;</a:t>
            </a:r>
            <a:endParaRPr lang="ru-RU" sz="2000" b="0" i="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algn="l"/>
            <a:r>
              <a:rPr lang="ru-RU" sz="2000" b="0" i="0" u="none" strike="noStrike" dirty="0">
                <a:solidFill>
                  <a:srgbClr val="000000"/>
                </a:solidFill>
                <a:effectLst/>
                <a:latin typeface="Cambria" panose="02040503050406030204" pitchFamily="18" charset="0"/>
              </a:rPr>
              <a:t>создание мини-проектов;</a:t>
            </a:r>
            <a:r>
              <a:rPr lang="ru-RU" sz="2000" b="1" i="0" u="sng" dirty="0">
                <a:solidFill>
                  <a:srgbClr val="000000"/>
                </a:solidFill>
                <a:effectLst/>
                <a:latin typeface="Cambria" panose="02040503050406030204" pitchFamily="18" charset="0"/>
              </a:rPr>
              <a:t> </a:t>
            </a:r>
          </a:p>
          <a:p>
            <a:pPr algn="l"/>
            <a:r>
              <a:rPr lang="ru-RU" sz="2000" b="1" i="0" u="sng" dirty="0">
                <a:solidFill>
                  <a:srgbClr val="000000"/>
                </a:solidFill>
                <a:effectLst/>
                <a:latin typeface="Cambria" panose="02040503050406030204" pitchFamily="18" charset="0"/>
              </a:rPr>
              <a:t>с родителями.</a:t>
            </a:r>
            <a:endParaRPr lang="ru-RU" sz="2000" b="0" i="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algn="l"/>
            <a:r>
              <a:rPr lang="ru-RU" sz="2000" b="0" i="0" u="none" strike="noStrike" dirty="0">
                <a:solidFill>
                  <a:srgbClr val="000000"/>
                </a:solidFill>
                <a:effectLst/>
                <a:latin typeface="Cambria" panose="02040503050406030204" pitchFamily="18" charset="0"/>
              </a:rPr>
              <a:t>Беседы, консультации, родительские собрания по темам проекта;</a:t>
            </a:r>
            <a:endParaRPr lang="ru-RU" sz="2000" b="0" i="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algn="l"/>
            <a:endParaRPr lang="ru-RU" sz="2400" b="0" i="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9529287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180</TotalTime>
  <Words>2183</Words>
  <Application>Microsoft Office PowerPoint</Application>
  <PresentationFormat>Экран (4:3)</PresentationFormat>
  <Paragraphs>256</Paragraphs>
  <Slides>50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50</vt:i4>
      </vt:variant>
    </vt:vector>
  </HeadingPairs>
  <TitlesOfParts>
    <vt:vector size="59" baseType="lpstr">
      <vt:lpstr>Arial</vt:lpstr>
      <vt:lpstr>Calibri</vt:lpstr>
      <vt:lpstr>Cambria</vt:lpstr>
      <vt:lpstr>Franklin Gothic Book</vt:lpstr>
      <vt:lpstr>Franklin Gothic Medium</vt:lpstr>
      <vt:lpstr>Times New Roman</vt:lpstr>
      <vt:lpstr>var(--bs-font-sans-serif)</vt:lpstr>
      <vt:lpstr>Wingdings 2</vt:lpstr>
      <vt:lpstr>Трек</vt:lpstr>
      <vt:lpstr>Поздняя осень.</vt:lpstr>
      <vt:lpstr>Нравственно-патриотический  проект  «люблю я свой осенний край»  для детей старшей группы</vt:lpstr>
      <vt:lpstr>Презентация PowerPoint</vt:lpstr>
      <vt:lpstr>Условия реализации проекта: </vt:lpstr>
      <vt:lpstr>Презентация PowerPoint</vt:lpstr>
      <vt:lpstr>Экологический  проект «Волшебница осень»  для детей средней группы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Тематический план работы по нравственно - патриотическому воспитанию         детей старшей группы.</vt:lpstr>
      <vt:lpstr>Презентация PowerPoint</vt:lpstr>
      <vt:lpstr>Как мы можем узнать, что уже пришла осень?</vt:lpstr>
      <vt:lpstr>Осенью листья окрашены в разные цвета</vt:lpstr>
      <vt:lpstr>Бывают желтыми</vt:lpstr>
      <vt:lpstr>коричневыми</vt:lpstr>
      <vt:lpstr>А бывают листья красивого бурого цвета</vt:lpstr>
      <vt:lpstr>А хвойные деревья остаются зелеными даже осенью</vt:lpstr>
      <vt:lpstr>Осень часто называют – золотая осень</vt:lpstr>
      <vt:lpstr>Когда листья падают на землю - это явление называется - листопад </vt:lpstr>
      <vt:lpstr>Листья можно собирать в кучи, а можно подбрасывать высоко вверх!</vt:lpstr>
      <vt:lpstr>Когда осенью бывают теплые солнечные дни это время называется – бабье лето</vt:lpstr>
      <vt:lpstr>Осенью созревают семена</vt:lpstr>
      <vt:lpstr> краснеют ягоды рябины и шиповника</vt:lpstr>
      <vt:lpstr>Созрели плоды каштана</vt:lpstr>
      <vt:lpstr>Люди собирают осенью урожай фруктов</vt:lpstr>
      <vt:lpstr>И овощей</vt:lpstr>
      <vt:lpstr>Поспел виноград</vt:lpstr>
      <vt:lpstr>В лесу можно собрать шишки</vt:lpstr>
      <vt:lpstr>Или  грибы</vt:lpstr>
      <vt:lpstr>Осенние цветы – астры, хризантемы, подсолнухи, дубки, бархатцы </vt:lpstr>
      <vt:lpstr>Осенью купаться в водоёмах нельзя, вода холодная</vt:lpstr>
      <vt:lpstr>Птицы улетают на юг, туда, где тепло.</vt:lpstr>
      <vt:lpstr>Обычно осенью стоит пасмурная погода, </vt:lpstr>
      <vt:lpstr>Льют холодные дожди, поэтому люди надевают плащи и берут с собой зонты.</vt:lpstr>
      <vt:lpstr>Осенью воздух  становится холоднее. Дует сильный ветер.</vt:lpstr>
      <vt:lpstr>Осенью надо одеваться тепло.  Детки надевают – куртку, шапку, теплые штаны и ботинки.</vt:lpstr>
      <vt:lpstr>В конце осени становится так холодно, что лужи покрываются коркой льда</vt:lpstr>
      <vt:lpstr>трава высыхает</vt:lpstr>
      <vt:lpstr>А с деревьев опадают последние листочки </vt:lpstr>
      <vt:lpstr>Значит скоро придет зима.</vt:lpstr>
      <vt:lpstr>Осень – мое любимое время года!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User;Токарева Людмила Владимировна</dc:creator>
  <cp:lastModifiedBy>User</cp:lastModifiedBy>
  <cp:revision>6</cp:revision>
  <dcterms:modified xsi:type="dcterms:W3CDTF">2022-04-03T13:50:11Z</dcterms:modified>
</cp:coreProperties>
</file>