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0" r:id="rId5"/>
    <p:sldId id="264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7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video" Target="file:///D:\Desktop\&#1082;&#1080;&#1085;&#1086;.mp4" TargetMode="External"/><Relationship Id="rId1" Type="http://schemas.microsoft.com/office/2007/relationships/media" Target="file:///D:\Desktop\&#1082;&#1080;&#1085;&#1086;.mp4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1\Desktop\&#1087;&#1077;&#1076;%20&#1095;&#1090;&#1077;&#1085;&#1080;&#1077;\&#1087;&#1088;&#1080;&#1083;&#1086;&#1078;&#1077;&#1085;&#1080;&#1103;\&#1047;&#1074;&#1091;&#1082;%20&#1080;&#1079;%20&#1072;&#1089;&#1100;&#1082;&#1080;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510"/>
            <a:ext cx="9143999" cy="69005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74603" y="1340768"/>
            <a:ext cx="708456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</a:rPr>
              <a:t>«Разработка урока </a:t>
            </a:r>
          </a:p>
          <a:p>
            <a:pPr algn="ctr"/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</a:rPr>
              <a:t>по английскому языку </a:t>
            </a:r>
          </a:p>
          <a:p>
            <a:pPr algn="ctr"/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</a:rPr>
              <a:t>в 3 классе»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25514" y="4498588"/>
            <a:ext cx="2390270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cap="none" spc="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Учитель английского языка</a:t>
            </a:r>
          </a:p>
          <a:p>
            <a:pPr algn="ctr"/>
            <a:r>
              <a:rPr lang="ru-RU" sz="12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МОБУГ № 2им. С. И. Колесникова</a:t>
            </a:r>
          </a:p>
          <a:p>
            <a:pPr algn="ctr"/>
            <a:r>
              <a:rPr lang="ru-RU" sz="1200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Г. Новокубанска</a:t>
            </a:r>
          </a:p>
          <a:p>
            <a:pPr algn="ctr"/>
            <a:r>
              <a:rPr lang="kk-KZ" i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Тарновская Ю. А.</a:t>
            </a:r>
            <a:endParaRPr lang="ru-RU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  <a:p>
            <a:pPr algn="ctr"/>
            <a:endParaRPr lang="ru-RU" sz="2800" i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</a:p>
        </p:txBody>
      </p:sp>
      <p:pic>
        <p:nvPicPr>
          <p:cNvPr id="20482" name="Picture 2" descr="C:\Users\admin1\AppData\Local\Temp\Rar$DIa0.181\IMG-20180226-WA003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19403" t="31841"/>
          <a:stretch/>
        </p:blipFill>
        <p:spPr bwMode="auto">
          <a:xfrm>
            <a:off x="1939403" y="1692276"/>
            <a:ext cx="5265194" cy="3339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Музыкальная </a:t>
            </a:r>
            <a:r>
              <a:rPr lang="ru-RU" sz="2500" b="1" dirty="0" err="1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admin1\AppData\Local\Temp\Rar$DIa0.163\IMG-20180226-WA003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22109" t="9455" r="5795"/>
          <a:stretch/>
        </p:blipFill>
        <p:spPr bwMode="auto">
          <a:xfrm>
            <a:off x="2051720" y="1692276"/>
            <a:ext cx="4392489" cy="4137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Деление на группы</a:t>
            </a:r>
          </a:p>
        </p:txBody>
      </p:sp>
      <p:pic>
        <p:nvPicPr>
          <p:cNvPr id="22530" name="Picture 2" descr="C:\Users\admin1\AppData\Local\Temp\Rar$DIa0.701\IMG-20180226-WA00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4942" t="19724" r="2270" b="8681"/>
          <a:stretch>
            <a:fillRect/>
          </a:stretch>
        </p:blipFill>
        <p:spPr bwMode="auto">
          <a:xfrm>
            <a:off x="827584" y="1268760"/>
            <a:ext cx="3513991" cy="2592288"/>
          </a:xfrm>
          <a:prstGeom prst="rect">
            <a:avLst/>
          </a:prstGeom>
          <a:noFill/>
        </p:spPr>
      </p:pic>
      <p:pic>
        <p:nvPicPr>
          <p:cNvPr id="22531" name="Picture 3" descr="C:\Users\admin1\AppData\Local\Temp\Rar$DIa0.237\IMG-20180226-WA0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924944"/>
            <a:ext cx="4115949" cy="3086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Работа в группах – сделать карту</a:t>
            </a:r>
          </a:p>
        </p:txBody>
      </p:sp>
      <p:pic>
        <p:nvPicPr>
          <p:cNvPr id="23554" name="Picture 2" descr="C:\Users\admin1\AppData\Local\Temp\Rar$DIa0.478\IMG-20180226-WA00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12776"/>
            <a:ext cx="3264362" cy="2448272"/>
          </a:xfrm>
          <a:prstGeom prst="rect">
            <a:avLst/>
          </a:prstGeom>
          <a:noFill/>
        </p:spPr>
      </p:pic>
      <p:pic>
        <p:nvPicPr>
          <p:cNvPr id="23555" name="Picture 3" descr="C:\Users\admin1\AppData\Local\Temp\Rar$DIa0.213\IMG-20180226-WA0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484784"/>
            <a:ext cx="3360374" cy="2520280"/>
          </a:xfrm>
          <a:prstGeom prst="rect">
            <a:avLst/>
          </a:prstGeom>
          <a:noFill/>
        </p:spPr>
      </p:pic>
      <p:pic>
        <p:nvPicPr>
          <p:cNvPr id="23556" name="Picture 4" descr="C:\Users\admin1\AppData\Local\Temp\Rar$DIa0.820\IMG-20180226-WA00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149080"/>
            <a:ext cx="2939819" cy="2204864"/>
          </a:xfrm>
          <a:prstGeom prst="rect">
            <a:avLst/>
          </a:prstGeom>
          <a:noFill/>
        </p:spPr>
      </p:pic>
      <p:pic>
        <p:nvPicPr>
          <p:cNvPr id="23557" name="Picture 5" descr="C:\Users\admin1\AppData\Local\Temp\Rar$DIa0.999\IMG-20180226-WA0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221088"/>
            <a:ext cx="2987823" cy="2240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Работа с электронной почтой и соц.сетью </a:t>
            </a:r>
            <a:r>
              <a:rPr lang="en-US" sz="2500" b="1" dirty="0">
                <a:latin typeface="Times New Roman" pitchFamily="18" charset="0"/>
                <a:cs typeface="Times New Roman" pitchFamily="18" charset="0"/>
              </a:rPr>
              <a:t>mail.ru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Users\admin1\AppData\Local\Temp\Rar$DIa0.375\IMG-20180226-WA00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3456384" cy="2592288"/>
          </a:xfrm>
          <a:prstGeom prst="rect">
            <a:avLst/>
          </a:prstGeom>
          <a:noFill/>
        </p:spPr>
      </p:pic>
      <p:pic>
        <p:nvPicPr>
          <p:cNvPr id="24579" name="Picture 3" descr="C:\Users\admin1\AppData\Local\Temp\Rar$DIa0.021\IMG-20180226-WA00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24944"/>
            <a:ext cx="4187957" cy="3140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Итог урока: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628800"/>
            <a:ext cx="1944216" cy="4536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403648" y="2060848"/>
            <a:ext cx="864096" cy="9361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1403648" y="3140968"/>
            <a:ext cx="864096" cy="9361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1403648" y="4221088"/>
            <a:ext cx="864096" cy="93610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Куаныш\Downloads\20171028_095133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 l="3801" t="18500" r="20600" b="25850"/>
          <a:stretch>
            <a:fillRect/>
          </a:stretch>
        </p:blipFill>
        <p:spPr bwMode="auto">
          <a:xfrm>
            <a:off x="4139952" y="1988840"/>
            <a:ext cx="2764061" cy="2714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42510"/>
            <a:ext cx="9143999" cy="69005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484784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ru-RU" sz="6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00510"/>
          </a:xfrm>
          <a:prstGeom prst="rect">
            <a:avLst/>
          </a:prstGeom>
        </p:spPr>
      </p:pic>
      <p:sp>
        <p:nvSpPr>
          <p:cNvPr id="24" name="Круглая лента лицом вверх 23"/>
          <p:cNvSpPr/>
          <p:nvPr/>
        </p:nvSpPr>
        <p:spPr>
          <a:xfrm>
            <a:off x="1259632" y="188640"/>
            <a:ext cx="6528191" cy="2016224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9512" y="3933056"/>
            <a:ext cx="2664296" cy="461665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Какие приемы  способствуют </a:t>
            </a:r>
          </a:p>
          <a:p>
            <a:pPr algn="ctr"/>
            <a:r>
              <a:rPr lang="ru-RU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достижению  цели:</a:t>
            </a:r>
          </a:p>
        </p:txBody>
      </p:sp>
      <p:sp>
        <p:nvSpPr>
          <p:cNvPr id="30" name="Стрелка вниз 29"/>
          <p:cNvSpPr/>
          <p:nvPr/>
        </p:nvSpPr>
        <p:spPr>
          <a:xfrm>
            <a:off x="1565414" y="2091194"/>
            <a:ext cx="208722" cy="3737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204163" y="1698568"/>
            <a:ext cx="194755" cy="770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7125635" y="2066738"/>
            <a:ext cx="209444" cy="398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79512" y="2276872"/>
            <a:ext cx="878497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843808" y="260648"/>
            <a:ext cx="324036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урока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 flipV="1">
            <a:off x="4300946" y="3890665"/>
            <a:ext cx="11756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2" name="Табличка 51"/>
          <p:cNvSpPr/>
          <p:nvPr/>
        </p:nvSpPr>
        <p:spPr>
          <a:xfrm>
            <a:off x="467544" y="5877272"/>
            <a:ext cx="1800200" cy="792088"/>
          </a:xfrm>
          <a:prstGeom prst="plaque">
            <a:avLst/>
          </a:prstGeom>
          <a:solidFill>
            <a:srgbClr val="21DA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в группе – составление карты</a:t>
            </a:r>
          </a:p>
        </p:txBody>
      </p:sp>
      <p:sp>
        <p:nvSpPr>
          <p:cNvPr id="56" name="Табличка 55"/>
          <p:cNvSpPr/>
          <p:nvPr/>
        </p:nvSpPr>
        <p:spPr>
          <a:xfrm>
            <a:off x="2627784" y="5733256"/>
            <a:ext cx="1656184" cy="792088"/>
          </a:xfrm>
          <a:prstGeom prst="plaque">
            <a:avLst/>
          </a:prstGeom>
          <a:solidFill>
            <a:srgbClr val="21DA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</p:txBody>
      </p:sp>
      <p:sp>
        <p:nvSpPr>
          <p:cNvPr id="57" name="Табличка 56"/>
          <p:cNvSpPr/>
          <p:nvPr/>
        </p:nvSpPr>
        <p:spPr>
          <a:xfrm>
            <a:off x="4572000" y="5589240"/>
            <a:ext cx="1944216" cy="1040904"/>
          </a:xfrm>
          <a:prstGeom prst="plaque">
            <a:avLst/>
          </a:prstGeom>
          <a:solidFill>
            <a:srgbClr val="21DA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на </a:t>
            </a:r>
            <a:r>
              <a:rPr lang="ru-RU" sz="1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классмейтах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Табличка 57"/>
          <p:cNvSpPr/>
          <p:nvPr/>
        </p:nvSpPr>
        <p:spPr>
          <a:xfrm>
            <a:off x="6660232" y="5589240"/>
            <a:ext cx="2088232" cy="1080120"/>
          </a:xfrm>
          <a:prstGeom prst="plaque">
            <a:avLst/>
          </a:prstGeom>
          <a:solidFill>
            <a:srgbClr val="21DA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Рефлексия «Настроение после выполнения»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437112"/>
            <a:ext cx="1104998" cy="141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кино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>
            <a:lum bright="70000" contrast="-70000"/>
          </a:blip>
          <a:stretch>
            <a:fillRect/>
          </a:stretch>
        </p:blipFill>
        <p:spPr>
          <a:xfrm>
            <a:off x="1200150" y="5048250"/>
            <a:ext cx="171450" cy="171450"/>
          </a:xfrm>
          <a:prstGeom prst="rect">
            <a:avLst/>
          </a:prstGeom>
        </p:spPr>
      </p:pic>
      <p:pic>
        <p:nvPicPr>
          <p:cNvPr id="1026" name="Picture 2" descr="C:\Users\Куаныш\Desktop\20171028_095040.jpg"/>
          <p:cNvPicPr>
            <a:picLocks noChangeAspect="1" noChangeArrowheads="1"/>
          </p:cNvPicPr>
          <p:nvPr/>
        </p:nvPicPr>
        <p:blipFill>
          <a:blip r:embed="rId7" cstate="print"/>
          <a:srcRect l="31174" t="32041" r="19466" b="16002"/>
          <a:stretch>
            <a:fillRect/>
          </a:stretch>
        </p:blipFill>
        <p:spPr bwMode="auto">
          <a:xfrm>
            <a:off x="4716016" y="4149080"/>
            <a:ext cx="1752194" cy="1383312"/>
          </a:xfrm>
          <a:prstGeom prst="rect">
            <a:avLst/>
          </a:prstGeom>
          <a:noFill/>
        </p:spPr>
      </p:pic>
      <p:pic>
        <p:nvPicPr>
          <p:cNvPr id="1027" name="Picture 3" descr="C:\Users\Куаныш\Downloads\20171028_095133.jpg"/>
          <p:cNvPicPr>
            <a:picLocks noChangeAspect="1" noChangeArrowheads="1"/>
          </p:cNvPicPr>
          <p:nvPr/>
        </p:nvPicPr>
        <p:blipFill>
          <a:blip r:embed="rId8" cstate="print"/>
          <a:srcRect l="3801" t="18500" r="20600" b="25850"/>
          <a:stretch>
            <a:fillRect/>
          </a:stretch>
        </p:blipFill>
        <p:spPr bwMode="auto">
          <a:xfrm>
            <a:off x="6948264" y="4005064"/>
            <a:ext cx="1497223" cy="1469497"/>
          </a:xfrm>
          <a:prstGeom prst="rect">
            <a:avLst/>
          </a:prstGeom>
          <a:noFill/>
        </p:spPr>
      </p:pic>
      <p:pic>
        <p:nvPicPr>
          <p:cNvPr id="2" name="Picture 2" descr="C:\Users\Куаныш\Downloads\20171028_095239.jpg"/>
          <p:cNvPicPr>
            <a:picLocks noChangeAspect="1" noChangeArrowheads="1"/>
          </p:cNvPicPr>
          <p:nvPr/>
        </p:nvPicPr>
        <p:blipFill>
          <a:blip r:embed="rId9" cstate="print"/>
          <a:srcRect l="16368" t="5777" r="2753" b="7567"/>
          <a:stretch>
            <a:fillRect/>
          </a:stretch>
        </p:blipFill>
        <p:spPr bwMode="auto">
          <a:xfrm>
            <a:off x="2771800" y="4077072"/>
            <a:ext cx="1152128" cy="1463019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2420888"/>
            <a:ext cx="83015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учащихся применять в монологической и диалогической речи лексические единицы по теме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Транспорт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словарный запас и кругозор учащихся; 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воображение, творческий потенциал, языковую догадку, умение логически мыслить, сравнивать анализировать,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воображать;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познавательный интерес к окружающему миру, формировать потребность в сотрудничестве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взаимопомощи при работе в группах.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61614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510"/>
            <a:ext cx="9143999" cy="69005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3898776" cy="121014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Прием «Мозговой штурм»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для определения темы урока</a:t>
            </a:r>
          </a:p>
        </p:txBody>
      </p:sp>
      <p:pic>
        <p:nvPicPr>
          <p:cNvPr id="17410" name="Picture 2" descr="C:\Users\admin1\Desktop\пед чтение\приложения\HiRes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4390499" cy="4184695"/>
          </a:xfrm>
          <a:prstGeom prst="rect">
            <a:avLst/>
          </a:prstGeom>
          <a:noFill/>
        </p:spPr>
      </p:pic>
      <p:pic>
        <p:nvPicPr>
          <p:cNvPr id="17411" name="Picture 3" descr="C:\Users\admin1\Downloads\20190103_150952.jpg"/>
          <p:cNvPicPr>
            <a:picLocks noChangeAspect="1" noChangeArrowheads="1"/>
          </p:cNvPicPr>
          <p:nvPr/>
        </p:nvPicPr>
        <p:blipFill>
          <a:blip r:embed="rId4" cstate="print"/>
          <a:srcRect l="10310" t="6599" r="1847" b="12570"/>
          <a:stretch>
            <a:fillRect/>
          </a:stretch>
        </p:blipFill>
        <p:spPr bwMode="auto">
          <a:xfrm>
            <a:off x="611560" y="2564904"/>
            <a:ext cx="3860511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Фонетическая разминка</a:t>
            </a:r>
          </a:p>
        </p:txBody>
      </p:sp>
      <p:pic>
        <p:nvPicPr>
          <p:cNvPr id="16386" name="Picture 2" descr="C:\Users\admin1\AppData\Local\Temp\Rar$DIa0.377\IMG-20180226-WA0027.jpg"/>
          <p:cNvPicPr>
            <a:picLocks noChangeAspect="1" noChangeArrowheads="1"/>
          </p:cNvPicPr>
          <p:nvPr/>
        </p:nvPicPr>
        <p:blipFill rotWithShape="1">
          <a:blip r:embed="rId3" cstate="print"/>
          <a:srcRect t="32000"/>
          <a:stretch/>
        </p:blipFill>
        <p:spPr bwMode="auto">
          <a:xfrm>
            <a:off x="636394" y="1499788"/>
            <a:ext cx="4588745" cy="2340260"/>
          </a:xfrm>
          <a:prstGeom prst="rect">
            <a:avLst/>
          </a:prstGeom>
          <a:noFill/>
        </p:spPr>
      </p:pic>
      <p:pic>
        <p:nvPicPr>
          <p:cNvPr id="16387" name="Picture 3" descr="C:\Users\admin1\AppData\Local\Temp\Rar$DIa0.708\IMG-20180226-WA0028.jpg"/>
          <p:cNvPicPr>
            <a:picLocks noChangeAspect="1" noChangeArrowheads="1"/>
          </p:cNvPicPr>
          <p:nvPr/>
        </p:nvPicPr>
        <p:blipFill rotWithShape="1">
          <a:blip r:embed="rId4" cstate="print"/>
          <a:srcRect l="16103" t="55108" r="19052" b="-1"/>
          <a:stretch/>
        </p:blipFill>
        <p:spPr bwMode="auto">
          <a:xfrm>
            <a:off x="4860032" y="3950596"/>
            <a:ext cx="3600399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Мотивация к занятию – электронное письмо с перемешенным текстом</a:t>
            </a:r>
          </a:p>
        </p:txBody>
      </p:sp>
      <p:pic>
        <p:nvPicPr>
          <p:cNvPr id="4" name="Звук из аськ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335416" y="4653136"/>
            <a:ext cx="1808584" cy="1808584"/>
          </a:xfrm>
          <a:prstGeom prst="rect">
            <a:avLst/>
          </a:prstGeom>
        </p:spPr>
      </p:pic>
      <p:pic>
        <p:nvPicPr>
          <p:cNvPr id="1027" name="Picture 3" descr="C:\Users\admin1\Desktop\sms_ag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700808"/>
            <a:ext cx="4728525" cy="3546394"/>
          </a:xfrm>
          <a:prstGeom prst="rect">
            <a:avLst/>
          </a:prstGeom>
          <a:noFill/>
        </p:spPr>
      </p:pic>
      <p:pic>
        <p:nvPicPr>
          <p:cNvPr id="1026" name="Picture 2" descr="C:\Users\admin1\Desktop\image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916832"/>
            <a:ext cx="864096" cy="6380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Hello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am Bobby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from America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Я очень хочу посетить вашу страну. Я узнал о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Russian 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 </a:t>
            </a:r>
            <a:r>
              <a:rPr lang="ru-RU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Krasnodar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region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после проведения Зимней Олимпиады 2014 года. Больше всего мне хотелось бы посетить городок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like your </a:t>
            </a:r>
            <a:r>
              <a:rPr lang="en-US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Novokubansk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 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боюсь, что не найду правильный путь к вам. </a:t>
            </a:r>
            <a:r>
              <a:rPr lang="en-US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Please help me to visit you</a:t>
            </a:r>
            <a:r>
              <a:rPr lang="ru-RU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ru-RU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Мотивация к занятию – электронное письмо с перемешенным текстом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Говорение – перекрестный опрос детей:</a:t>
            </a:r>
          </a:p>
        </p:txBody>
      </p:sp>
      <p:pic>
        <p:nvPicPr>
          <p:cNvPr id="18434" name="Picture 2" descr="C:\Users\admin1\AppData\Local\Temp\Rar$DIa0.868\IMG-20180226-WA003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/>
          <a:srcRect l="1472" t="27490"/>
          <a:stretch/>
        </p:blipFill>
        <p:spPr bwMode="auto">
          <a:xfrm>
            <a:off x="1706632" y="1847458"/>
            <a:ext cx="5996432" cy="33097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Слушание и работа в парах</a:t>
            </a:r>
          </a:p>
        </p:txBody>
      </p:sp>
      <p:pic>
        <p:nvPicPr>
          <p:cNvPr id="19459" name="Picture 3" descr="C:\Users\admin1\AppData\Local\Temp\Rar$DIa0.956\IMG-20180226-WA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7361" y="2099134"/>
            <a:ext cx="3534138" cy="2650604"/>
          </a:xfrm>
          <a:prstGeom prst="rect">
            <a:avLst/>
          </a:prstGeom>
          <a:noFill/>
        </p:spPr>
      </p:pic>
      <p:pic>
        <p:nvPicPr>
          <p:cNvPr id="19460" name="Picture 4" descr="C:\Users\admin1\AppData\Local\Temp\Rar$DIa0.859\IMG-20180226-WA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7044" y="2094570"/>
            <a:ext cx="3534139" cy="2650604"/>
          </a:xfrm>
          <a:prstGeom prst="rect">
            <a:avLst/>
          </a:prstGeom>
          <a:noFill/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5207D522-6A88-475B-B495-A78829687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6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dirty="0">
                <a:latin typeface="Times New Roman" pitchFamily="18" charset="0"/>
                <a:cs typeface="Times New Roman" pitchFamily="18" charset="0"/>
              </a:rPr>
              <a:t>Знакомство с предлогом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He is going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car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он едет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машине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 am going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bus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 еду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автобусе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They are going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plain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едем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самолёте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Ademy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is going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 the foot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Эдеми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идет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пешком.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296</Words>
  <Application>Microsoft Office PowerPoint</Application>
  <PresentationFormat>Экран (4:3)</PresentationFormat>
  <Paragraphs>43</Paragraphs>
  <Slides>16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Прием «Мозговой штурм»  для определения темы урока</vt:lpstr>
      <vt:lpstr>Фонетическая разминка</vt:lpstr>
      <vt:lpstr>Мотивация к занятию – электронное письмо с перемешенным текстом</vt:lpstr>
      <vt:lpstr>Мотивация к занятию – электронное письмо с перемешенным текстом</vt:lpstr>
      <vt:lpstr>Говорение – перекрестный опрос детей:</vt:lpstr>
      <vt:lpstr>Слушание и работа в парах</vt:lpstr>
      <vt:lpstr>Знакомство с предлогом by </vt:lpstr>
      <vt:lpstr>Работа с учебником</vt:lpstr>
      <vt:lpstr>Музыкальная физминутка</vt:lpstr>
      <vt:lpstr>Деление на группы</vt:lpstr>
      <vt:lpstr>Работа в группах – сделать карту</vt:lpstr>
      <vt:lpstr>Работа с электронной почтой и соц.сетью mail.ru</vt:lpstr>
      <vt:lpstr>Итог урока: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admin1</dc:creator>
  <cp:lastModifiedBy>Тарновский Никита</cp:lastModifiedBy>
  <cp:revision>12</cp:revision>
  <dcterms:created xsi:type="dcterms:W3CDTF">2019-01-03T08:52:03Z</dcterms:created>
  <dcterms:modified xsi:type="dcterms:W3CDTF">2022-04-02T23:43:47Z</dcterms:modified>
</cp:coreProperties>
</file>