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3" r:id="rId14"/>
    <p:sldId id="274" r:id="rId15"/>
    <p:sldId id="267" r:id="rId16"/>
    <p:sldId id="268" r:id="rId17"/>
    <p:sldId id="270" r:id="rId18"/>
    <p:sldId id="271" r:id="rId19"/>
    <p:sldId id="272" r:id="rId20"/>
    <p:sldId id="269" r:id="rId21"/>
    <p:sldId id="276" r:id="rId22"/>
    <p:sldId id="275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955" autoAdjust="0"/>
    <p:restoredTop sz="94660"/>
  </p:normalViewPr>
  <p:slideViewPr>
    <p:cSldViewPr snapToGrid="0">
      <p:cViewPr varScale="1">
        <p:scale>
          <a:sx n="57" d="100"/>
          <a:sy n="57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83525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3555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1418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53261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5047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023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65792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9477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782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1449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3169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3DDFB-12B4-4D47-9AA9-C9427A505D53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8E3F953-897C-48C1-9FDF-4AC9EAE4661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4482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A578A0-8770-46B4-8027-F2B1F7B040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Педагогическое сопровождение: сущность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1936201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68A77C-DF52-4E25-B57E-2127E039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Социально-педагогическое сопровождение 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615ABF1-85B7-4F06-9D42-E63718425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трактуется Л. В.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Байбородовой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как «процесс оказания своевременной социальной и педагогической помощи нуждающимся в ней детям и подросткам и системы корректирующих воздействий на основе отслеживания изменений в процессе развития личности ребенка»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450437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B17329-DAF8-447B-8557-8F3D6FDAB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ПЕДАГОГИЧЕСКОЕ СОПРОВОЖДЕНИЕ 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59609DF-E2DC-4CF2-9C72-64BC5DF93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 «метод, обеспечивающий создание условий для принятия субъектом решений в различных ситуациях жизненного выбора»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 П. А. </a:t>
            </a:r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Шептенко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Г. А. Воронина)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это «процесс совместного с ребенком создания комфортной ситуации развития с целью максимально самостоятельного его выхода из проблемной ситуации при минимальном участии педагога» (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Е. А. Александрова) 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«процесс взаимодействия педагогов с группой детей для оказания помощи в реализации их потенциала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А. Л. Уманский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др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199246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90ACE4-7E01-4E50-B008-056316B91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Процесс этот характеризуется так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678FB6-877E-47BE-8A27-424154866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Непрерывный, но имеющий свое начало – постановку цели и конец – достижение поставленной цели. 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 Творческий, требующий неординарных подходов в решении возникающих задач. 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 Целеполагающий, имеющий конкретную видимую цель. 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Направленный, имеющий определенный вектор направленности, соответствующий траектории развития субъекта. 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Индивидуализированный, определяемый характеристиками конкретной личности.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6. Управляемый и коррелируемый обеими сторонами процесса – как сопровождающим, так и сопровождаемым.</a:t>
            </a:r>
          </a:p>
          <a:p>
            <a:pPr marL="0" indent="0">
              <a:buNone/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7. Специфический, для конкретной среды с характерными именно для нее условиями.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6626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385458-7485-43BC-89F8-C8CBBA341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Результатом педагогического сопровождения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23EA2A-8094-45B5-9730-1BBE4EB80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должно стать </a:t>
            </a:r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развитие и саморазвитие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личности, реализация его личностного потенциала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584137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26B27DC-AB68-47F4-B4E0-BECCE072A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66928"/>
            <a:ext cx="10515600" cy="5610035"/>
          </a:xfrm>
        </p:spPr>
        <p:txBody>
          <a:bodyPr>
            <a:noAutofit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определении показателей и критериев процесса педагогического сопровождения мы согласимся с выводами Н. О. Яковлевой: «поскольку сопровождение – это сопутствующий процесс некоторому основному процессу, то его результативность и нужно оценивать исходя из того, какое влияние он оказывает на основной процесс, </a:t>
            </a:r>
            <a:r>
              <a:rPr lang="ru-RU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 он его меняет: увеличивает ли скорость протекания, углубляет или может быть упрощает деятельность субъектов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т. д. Поэтому прямыми показателями педагогического сопровождения должны стать такие показатели, как </a:t>
            </a:r>
            <a:r>
              <a:rPr lang="ru-RU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ускорение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сопровождаемого процесса (сокращение времени достижения цели), </a:t>
            </a:r>
            <a:r>
              <a:rPr lang="ru-RU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увеличение его масштабности или углубление, снижение энергозатрат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 др. Эти показатели не зависят ни от вида педагогического сопровождения, ни от характеристик сопровождаемого процесса и могут использоваться в масштабах всей проблематики.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4984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8D92F71-E8CE-4AC0-ACBD-0178CF668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выявить отличие педагогического сопровождения от другого распространенного метода оказания помощи субъектам развития – педагогической поддержки, который, как и педагогическое сопровождение, реализуется в сфере образования и является частью образовательного процесса.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19528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B4495F-05D3-4255-95D4-55B620D68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Педагогическая поддержка 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F496109-9BE1-4C5E-ADDF-864B6C4159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определяется как деятельность преподавателя, направленная на оказание оперативной помощи учащимся в решении их проблем для достижения позитивных результатов в обучении (О.С. </a:t>
            </a:r>
            <a:r>
              <a:rPr lang="ru-RU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Газман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[4] и др.).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846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1D1846-AF5E-480E-AD04-5710E8599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педагогической поддержки 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CA95E5C-10D4-4EB7-9EF2-8087AA7C2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считают устранение препятствий, мешающих успешному самостоятельному продвижению субъекта развития в образовании (Т.В. Анохина, Т.Ю. </a:t>
            </a:r>
            <a:r>
              <a:rPr lang="ru-RU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Ксензова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Л.И. Новикова и </a:t>
            </a:r>
            <a:r>
              <a:rPr lang="ru-RU" sz="3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41214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7C00E22-5795-4735-B67C-1E39C2DD48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Педагогическая поддержка предполагает оказание помощи всем субъектам развития, в независимости от того, какова потребность в этой помощи; самостоятельность субъекта развития проявляется в том, в какой мере он воспользуется он этой помощью. Педагогическая поддержка занимается </a:t>
            </a:r>
            <a:r>
              <a:rPr lang="ru-RU" sz="3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типичными для образовательного процесса проблемами. 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xmlns="" val="18763886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F87F85-4503-4F55-BE8F-4BBDB9A4E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отличие от этого педагогическое сопровождение помогает решать проблемы, связанные с самореализацией субъекта развития, которые не обязательно будут характерны для данного периода обучения, то есть предполагается, что помощь в решении проблемы может быть оказана только тогда, когда субъект развития сам заявит об этом.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7978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9FCFCA-0E5F-47B2-95B0-03ABEAA31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89A44E6-64CE-4F17-B111-B40F53680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Понятие педагогического сопровождения</a:t>
            </a:r>
          </a:p>
          <a:p>
            <a:r>
              <a:rPr lang="ru-RU" dirty="0"/>
              <a:t>2. </a:t>
            </a:r>
            <a:r>
              <a:rPr lang="ru-RU" sz="28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Общие инвариантные признаки системы педагогического сопровождения</a:t>
            </a:r>
          </a:p>
          <a:p>
            <a:r>
              <a:rPr lang="ru-RU" dirty="0"/>
              <a:t>3. </a:t>
            </a:r>
            <a:r>
              <a:rPr lang="ru-RU" dirty="0" err="1"/>
              <a:t>Тьюторство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30071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F29FEE1-D06F-4FC7-887B-E709E7617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5296"/>
            <a:ext cx="10515600" cy="4951667"/>
          </a:xfrm>
        </p:spPr>
        <p:txBody>
          <a:bodyPr/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Исходя из определения педагогического сопровождения, субъекту развития предоставляется большая самостоятельность в плане принятия решения о необходимости оказания ему помощи. Кроме того, «создание условий» говорит о свободе выбора субъектом развития того или иного пути решения проблемы.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37671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E0084C-678C-4D76-9C05-FB58EC8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4" y="365125"/>
            <a:ext cx="11116056" cy="100647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Общие инвариантные признаки системы педагогического сопровождения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AD3A7C-F54D-4278-9E9D-D8184D8B6B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744" y="1371600"/>
            <a:ext cx="11116056" cy="480536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Ориентация на антропологический и гуманистический подходы (понимание человека и его развития как ключевой ценности в системе образования);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Направленность на поддержку собственной созидательной активности ребенка, его способности самостоятельно решать актуальные проблемы и задачи развития;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Осознание необходимости комплексного подхода, обеспеченного командной работой специалистов различных профилей;</a:t>
            </a: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Общность использования фундаментального метода сопровождения в единстве диагностики, информационного поиска, планирования, консультирования и первичной помощи в реализации плана;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4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Понимание необходимости работы в тесной связи с практической деятельностью образовательных учреждений (</a:t>
            </a:r>
            <a:r>
              <a:rPr lang="ru-RU" sz="4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 Маркова)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17752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8A81B2-527E-462B-9B97-48E60D8F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Принципы педагогического сопровождения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525EE79-68DD-400F-8944-6CD11F57B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рекомендательный характер советов сопровождающего; 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 интересов сопровождаемого («на стороне ребенка»); 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непрерывность сопровождения; 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комплексность подхода сопровождения;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стремление к автономизации (М. А. Иваненко).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7258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FA52522-1255-49AC-863F-FA872D535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Формы педагогического сопровождения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A1B991-EB5C-45E8-B17A-F6B905278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диагностирование;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консультирование; 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коррекцию; 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системный анализ проблемных ситуаций;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программирование и планирование деятельности, которые направлены на разрешение и </a:t>
            </a:r>
            <a:r>
              <a:rPr lang="ru-RU" sz="3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соорганизацию</a:t>
            </a:r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всех субъектов образовательного процесса; 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координацию всех этих функций.</a:t>
            </a:r>
            <a:r>
              <a:rPr lang="ru-RU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(М. А. Иваненко)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16980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741E66A-5EF5-4129-90EE-1B73230DA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Одним из средств обеспечения педагогического сопровождения является педагогическое наблюдение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30807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C426AA-A508-4EF7-8BAE-D0E7B0876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«наблюдение»: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8BC79B-2CF3-44A2-BC4D-3D3E806B4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это преднамеренное и целенаправленное восприятие, обусловленное задачей деятельности.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32731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A9A592-FEAA-45A3-9051-7DB87F5C6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Основное требование к научному наблюдению 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0A067E1-E908-4268-8250-60CEF1662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однозначность замысла, 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объективность, то есть, возможность контроля путем либо повторения наблюдения, либо принятие иных более мощных методов исследования (А.С. Белкин).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этом контексте педагогическое наблюдение имеет общие с педагогическим мониторингом характеристики.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77351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0F15AC-FB3D-47EA-B805-B75B9DE1F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мониторинг как процесс предусматривает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6CB4C7-ED45-44B6-AA3B-6BA530876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3856"/>
            <a:ext cx="10515600" cy="5043107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постоянное наблюдение за каким-либо процессом с целью выяснения его соответствия желаемому результату или первоначальным предположением;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наблюдение, оценка и прогноз состояния окружающей среды в связи с хозяйственной деятельностью человека.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13032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5E115F-AED7-4E75-8305-1C5CFE115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7291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Педагогическое наблюдение выполняет определенные функции: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2EC335B-70CD-452E-88B6-9502DE43E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914400"/>
            <a:ext cx="10951464" cy="5262563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ориентировочную (ориентация субъектов в жизненном пространстве на основе полученной и получаемой информации);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конструктивную (с одной стороны, кристаллизация индивидуальной позиции личности, с другой - расширение личностного пространства за счет установления позитивных контактов и взаимодействие с другими людьми);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организационно-деятельностную (постоянная интеграция получаемой информации и научно - теоретического знания позволяет определить наиболее оптимальную позицию личности в процессе выполнения той или иной деятельности);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коррекционную (уточнение и при необходимости поправка выполняемых задач, позиции личности в процессе деятельности);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оценочно-прогностическую (дискретный процесс сличения и сравнения получаемой в ходе мониторинга информации с контрольными точками и предполагаемым конечным результатом исследования; данная функция до некоторой степени определяет и предыдущую). А. С. Белкин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endParaRPr lang="ru-RU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16761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6D51F3-0CF2-47EA-81C2-89F150E3C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диагностики, которые дают совокупное, объективированное знание о предмете исследования 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C3820BF-8274-4EB3-B53E-28374FF4F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048" y="1690688"/>
            <a:ext cx="10969752" cy="448627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первичное накопление информации;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первичная (преимущественно количественная) обработка информации или узнавание;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качественная обработка данных или распознавание, в ходе которой выявляются сущностные характеристики исследуемого объекта предусматривается после проведения наблюдения;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классификация полученных данных;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проверка полноты полученных данных;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верификация (проверка истинности) прогноза исследование;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коррекция методов, средств, результатов исследования.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234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A699991-299B-43A5-9EEF-BB4F1D23D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0704"/>
            <a:ext cx="10515600" cy="5116259"/>
          </a:xfrm>
        </p:spPr>
        <p:txBody>
          <a:bodyPr>
            <a:norm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Переориентация образования на субъект-субъектный характер, обоснованная гуманистическими убеждениями, позволяет создавать условия, способствующие социализации и развитию личности. В процессе социализации субъект оказывается под влиянием сдерживающих, а порой и деформирующих его развитие факторов, некоторые из них затруднительно преодолеть самостоятельно.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6125491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F69D9AF-EFCE-4FD3-BD07-053C27211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</a:t>
            </a:r>
            <a:r>
              <a:rPr lang="ru-RU" dirty="0" err="1"/>
              <a:t>Тьюторство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BC98E8F-CC7E-4BCC-A61A-E9FCA7E455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Тьюторство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как   оригинальная философия образования и ведущий способ организации образовательной системы берет начало в средневековых европейских университетах XII – XIV веков. В качестве же особой педагогической позиции, а затем и должности, оно оформляется в известнейших  древнейших университетах-городах Великобритании: сначала в Оксфорде, чуть позже в Кембридже».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9256201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7FD611-BCDB-4473-B9F6-D3ED2EE3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Тьютор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3C54FCC-F555-4620-A91D-9C57F2BB9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нового типа, который выполняет роль консультанта, наставника, организатора самостоятельной учебной деятельности обучающихся  по освоению содержания курса и приобретению профессиональных навыков.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64069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F0BFD70-8A87-4F68-8342-F3F44C53D1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Основополагающими определениями системы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тьюторство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как образовательной программы становятся  индивидуализация и саморазвитие.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01558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16DEDAD-06B4-410F-B40D-F9D8DDF67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4672"/>
            <a:ext cx="10515600" cy="5372291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 индивидуализации образования означает, что за обучающимися  остается право на выстраивание собственного содержания образовательного процесса, собственной образовательной программы.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Реализуя принцип индивидуализации, педагог-тьютор сопровождает процесс построения и реализации индивидуальной образовательной программы студента, удерживает фокус своего внимания на осмысленности обучения, предоставляет учащимся возможности конструирования и реконструирования существующих учебных форм. 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91341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946405-E587-4ED3-AEA4-41283F018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Основными задачами в работе тьютора принято считать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18479A0-10D8-4AC5-9F38-FD37D348B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3584"/>
            <a:ext cx="10515600" cy="4933379"/>
          </a:xfrm>
        </p:spPr>
        <p:txBody>
          <a:bodyPr>
            <a:normAutofit fontScale="85000" lnSpcReduction="20000"/>
          </a:bodyPr>
          <a:lstStyle/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целей и задач совместной деятельности,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 сильных и слабых сторон деятельности обучающихся для разработки индивидуального плана работы,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Оказание психологической поддержки (создание ситуации успеха),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Постановка перед обучающимися творческих задач, проблем требующих активного участия в их решении,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мотивации для активной деятельности,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Коррекция деятельности обучающихся,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Систематизация полученного опыта, 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динамики изменения обучающихся от занятия к занятию,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"/>
              <a:tabLst>
                <a:tab pos="630555" algn="l"/>
              </a:tabLst>
            </a:pPr>
            <a:r>
              <a:rPr lang="ru-RU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рефлексии собственной деятельности.</a:t>
            </a:r>
            <a:endParaRPr lang="ru-RU" sz="2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82640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A3987C-344A-4853-ABE2-8650E6D26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тьютор постоянно создает ситуации проявления, очевидности разных возможностей учащегося и необходимости выбора, принятия решения. При этом тьютор готов обсуждать основания выбора, его последствия и роль, но делает выбор сам учащийся. В этом смысле тьютор идет «за» студентом, сопровождая самостоятельную деятельность ученика. Но тьютор это не пассивная позиция констатации ошибок учащегося. Активность тьютора выражается в создании ситуаций встречи культуры и образовательного опыта студента, в демонстрации культурных форм деятельности, в переоформлении нечетких, неясных, мало осознанных действий учащегося в соответствии с культурным образцом.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13044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15D864-9E4B-473A-B97E-544D1987E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тьюторское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сопровождение 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7D96996-2930-475F-BBF6-7158DD133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совместная деятельность тьютора и учащегося, в которой учащийся задает смыслы и реализует действия, а тьютор формирует рефлексивную рамку, главным контекстом которой выступает культура.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91060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85B507-92F6-4760-B37A-02AC2A4B5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Тьюторская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работа направлена не только на общую корректировку и развитие деятельности обучающихся, но и на осмысление и осознание основных компонентов своей деятельности  -  деятельности педагога.</a:t>
            </a:r>
            <a:endParaRPr lang="ru-RU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51800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F4CED95-9C80-470A-AAC1-821F8FA9C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связи с этим наиболее актуальным и действенным для воспитания всесторонне развитой личности в процессе образования является педагогическое сопровождение. 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90-х годах прошлого столетия в педагогике появился новый термин – «педагогическое сопровождение».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499293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3671EA7-6F21-4378-A38F-27992A3D3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Идея сопровождения рассматривается в таких науках, как психология, медицина, валеология, педагогика и пр. В психологии это система создания условий для успешности личности в жизнедеятельности (Ю. В. Слюсарев, Г.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Бардиер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Н. Л. Коновалова, А. В.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Волосникова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др.). В валеологии и медицине – «сохранение здоровья обучающегося на протяжении всего образовательного процесса» (А. В. Гордеева)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486667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BA1220-ACC9-4801-8780-9B973622E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сопровождение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E7483FB-5E3A-4080-BAE5-44E659FE3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педагогике – взаимодействие сопровождающего и сопровождаемого, направленное на решение жизненных проблем сопровождаемого. 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Но все исследователи так или иначе отождествляют понятие сопровождения с определением, данным С. И. Ожеговым: «сопровождать, значит, сопутствовать чему-либо, служить приложением, дополнением к чему-либо»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725883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1D251B-AE87-4C1B-8069-FB5230245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Сущность понятия «взаимодействие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25BAD41-8A9B-4209-B907-341464087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1328"/>
            <a:ext cx="10515600" cy="46956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раскрывается исследователями по-разному, но все авторы связывают это понятие с </a:t>
            </a:r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отношениями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субъектов в общей деятельности. </a:t>
            </a:r>
          </a:p>
          <a:p>
            <a:pPr marL="0" indent="0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Для решения проблем развития личности различными авторами выделяются разнообразные виды взаимодействия: </a:t>
            </a:r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содействие, сотрудничество, сопереживание, сотворчество. 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xmlns="" val="295940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BF8596-FEE5-4140-8829-89F9F7422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Основная задача педагогического сопровождения 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75656B1-5C19-453A-A89B-C81B5F1F6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состоит в </a:t>
            </a:r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 ограждении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сопровождаемого от возникающих трудностей и решении за него проблем, а в </a:t>
            </a:r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помощи сопровождающего 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 определении способов осознанных действий и ответственности за них сопровождаемого (Э. М. Александровская, М. Р.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Битянова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В. В. Давыдова, О. В.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Кардашина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Е. И. Казакова и др.).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265368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B2929E-83B9-4BB4-819D-F35DFCA27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42416"/>
            <a:ext cx="10515600" cy="5134547"/>
          </a:xfrm>
        </p:spPr>
        <p:txBody>
          <a:bodyPr>
            <a:norm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Так как педагогика напрямую связана с жизнедеятельностью индивида, педагогическое сопровождение может интерпретироваться как научно-методическое, социально-педагогическое, психолого-педагогическое и пр.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589324868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106</TotalTime>
  <Words>1766</Words>
  <Application>Microsoft Office PowerPoint</Application>
  <PresentationFormat>Произвольный</PresentationFormat>
  <Paragraphs>108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Галерея</vt:lpstr>
      <vt:lpstr>Педагогическое сопровождение: сущность</vt:lpstr>
      <vt:lpstr>ПЛАН</vt:lpstr>
      <vt:lpstr>Слайд 3</vt:lpstr>
      <vt:lpstr>Слайд 4</vt:lpstr>
      <vt:lpstr>Слайд 5</vt:lpstr>
      <vt:lpstr>сопровождение</vt:lpstr>
      <vt:lpstr>Сущность понятия «взаимодействие</vt:lpstr>
      <vt:lpstr>Основная задача педагогического сопровождения </vt:lpstr>
      <vt:lpstr>Слайд 9</vt:lpstr>
      <vt:lpstr>Социально-педагогическое сопровождение </vt:lpstr>
      <vt:lpstr>ПЕДАГОГИЧЕСКОЕ СОПРОВОЖДЕНИЕ </vt:lpstr>
      <vt:lpstr>Процесс этот характеризуется так</vt:lpstr>
      <vt:lpstr>Результатом педагогического сопровождения </vt:lpstr>
      <vt:lpstr>Слайд 14</vt:lpstr>
      <vt:lpstr>Слайд 15</vt:lpstr>
      <vt:lpstr>Педагогическая поддержка </vt:lpstr>
      <vt:lpstr>Цель педагогической поддержки </vt:lpstr>
      <vt:lpstr>Слайд 18</vt:lpstr>
      <vt:lpstr>Слайд 19</vt:lpstr>
      <vt:lpstr>Слайд 20</vt:lpstr>
      <vt:lpstr>2. Общие инвариантные признаки системы педагогического сопровождения</vt:lpstr>
      <vt:lpstr>Принципы педагогического сопровождения</vt:lpstr>
      <vt:lpstr>Формы педагогического сопровождения</vt:lpstr>
      <vt:lpstr>Слайд 24</vt:lpstr>
      <vt:lpstr>«наблюдение»: </vt:lpstr>
      <vt:lpstr>Основное требование к научному наблюдению </vt:lpstr>
      <vt:lpstr>мониторинг как процесс предусматривает</vt:lpstr>
      <vt:lpstr>Педагогическое наблюдение выполняет определенные функции:</vt:lpstr>
      <vt:lpstr>Этапы диагностики, которые дают совокупное, объективированное знание о предмете исследования </vt:lpstr>
      <vt:lpstr>3. Тьюторство</vt:lpstr>
      <vt:lpstr>Тьютор</vt:lpstr>
      <vt:lpstr>Слайд 32</vt:lpstr>
      <vt:lpstr>Слайд 33</vt:lpstr>
      <vt:lpstr>Основными задачами в работе тьютора принято считать</vt:lpstr>
      <vt:lpstr>Слайд 35</vt:lpstr>
      <vt:lpstr>тьюторское сопровождение 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Педагогическое сопровождение: сущность</dc:title>
  <dc:creator>Татьяна Дарханова</dc:creator>
  <cp:lastModifiedBy>Kira</cp:lastModifiedBy>
  <cp:revision>8</cp:revision>
  <dcterms:created xsi:type="dcterms:W3CDTF">2020-11-25T01:26:27Z</dcterms:created>
  <dcterms:modified xsi:type="dcterms:W3CDTF">2022-04-03T09:50:36Z</dcterms:modified>
</cp:coreProperties>
</file>