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56" r:id="rId2"/>
    <p:sldId id="257" r:id="rId3"/>
    <p:sldId id="258" r:id="rId4"/>
    <p:sldId id="274" r:id="rId5"/>
    <p:sldId id="259" r:id="rId6"/>
    <p:sldId id="261" r:id="rId7"/>
    <p:sldId id="263" r:id="rId8"/>
    <p:sldId id="275" r:id="rId9"/>
    <p:sldId id="276" r:id="rId10"/>
    <p:sldId id="277" r:id="rId11"/>
    <p:sldId id="278" r:id="rId12"/>
    <p:sldId id="284" r:id="rId13"/>
    <p:sldId id="279" r:id="rId14"/>
    <p:sldId id="269" r:id="rId15"/>
    <p:sldId id="281" r:id="rId16"/>
    <p:sldId id="282" r:id="rId17"/>
    <p:sldId id="283" r:id="rId1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C3B58F0A-BD70-4CE4-BD79-DFA89A046B61}" type="datetimeFigureOut">
              <a:rPr lang="ru-RU"/>
              <a:pPr>
                <a:defRPr/>
              </a:pPr>
              <a:t>03.04.2022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2F966387-6509-4536-8B08-9A26911610A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055875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9F1E49-B9C8-403E-99BF-F0109A8711F8}" type="datetimeFigureOut">
              <a:rPr lang="ru-RU"/>
              <a:pPr>
                <a:defRPr/>
              </a:pPr>
              <a:t>03.04.2022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8E06C6-BAE5-4E10-8A38-B3A0DDCC9EB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52197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1DCEC4-0F3E-48A2-AAD7-9C19BEA743CA}" type="datetimeFigureOut">
              <a:rPr lang="ru-RU"/>
              <a:pPr>
                <a:defRPr/>
              </a:pPr>
              <a:t>03.04.2022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2900B2-3936-405A-B24C-BEF66ABB76D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82121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D9D0C3-FB92-47C8-B0BA-49701AAE7111}" type="datetimeFigureOut">
              <a:rPr lang="ru-RU"/>
              <a:pPr>
                <a:defRPr/>
              </a:pPr>
              <a:t>03.04.2022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E82F0C-8C4D-4222-861A-5F505FA79FD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50894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>
  <p:cSld name="Заголовок, клип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Клип 2"/>
          <p:cNvSpPr>
            <a:spLocks noGrp="1"/>
          </p:cNvSpPr>
          <p:nvPr>
            <p:ph type="clipArt" sz="half" idx="1"/>
          </p:nvPr>
        </p:nvSpPr>
        <p:spPr>
          <a:xfrm>
            <a:off x="685800" y="1981200"/>
            <a:ext cx="3810000" cy="4114800"/>
          </a:xfrm>
        </p:spPr>
        <p:txBody>
          <a:bodyPr>
            <a:normAutofit/>
          </a:bodyPr>
          <a:lstStyle/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02E7A2-D15E-459D-87A2-DA1CD1FC74E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8242387"/>
      </p:ext>
    </p:extLst>
  </p:cSld>
  <p:clrMapOvr>
    <a:masterClrMapping/>
  </p:clrMapOvr>
  <p:transition>
    <p:zoom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09260F-7BB1-4955-95AD-24BE2ADEF40B}" type="datetimeFigureOut">
              <a:rPr lang="ru-RU"/>
              <a:pPr>
                <a:defRPr/>
              </a:pPr>
              <a:t>03.04.2022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113935-F968-4A64-8E80-2D3EB2176E2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3488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AE8462-5B07-4739-832C-7162FA2AC893}" type="datetimeFigureOut">
              <a:rPr lang="ru-RU"/>
              <a:pPr>
                <a:defRPr/>
              </a:pPr>
              <a:t>03.04.2022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5E53D4-73C3-4032-8FD6-9A65A1FD473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14737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29AA00-975D-4297-926C-462955647258}" type="datetimeFigureOut">
              <a:rPr lang="ru-RU"/>
              <a:pPr>
                <a:defRPr/>
              </a:pPr>
              <a:t>03.04.2022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E5C933-ADF8-40BD-844A-E749858F783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80698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306900-3B70-4A38-B96A-DAD2CE5C9359}" type="datetimeFigureOut">
              <a:rPr lang="ru-RU"/>
              <a:pPr>
                <a:defRPr/>
              </a:pPr>
              <a:t>03.04.2022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D204C6-56F4-420A-89D6-65CF7633FEF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86315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253276-6A5B-4748-8CB1-8A1246E35F48}" type="datetimeFigureOut">
              <a:rPr lang="ru-RU"/>
              <a:pPr>
                <a:defRPr/>
              </a:pPr>
              <a:t>03.04.2022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98F62D-C293-4998-916D-3614CA01333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78384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C15277-1C58-4860-8330-EC013002F8D0}" type="datetimeFigureOut">
              <a:rPr lang="ru-RU"/>
              <a:pPr>
                <a:defRPr/>
              </a:pPr>
              <a:t>03.04.2022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EE32A5-33B3-4998-86EE-C488626EC5D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44531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5635F4-FE97-42B3-9F27-F8E4D7742453}" type="datetimeFigureOut">
              <a:rPr lang="ru-RU"/>
              <a:pPr>
                <a:defRPr/>
              </a:pPr>
              <a:t>03.04.2022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F8C9CC-E24F-43F2-967F-A895D18A088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21073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CFECB0-936C-4589-A3FF-688B89EED8D0}" type="datetimeFigureOut">
              <a:rPr lang="ru-RU"/>
              <a:pPr>
                <a:defRPr/>
              </a:pPr>
              <a:t>03.04.2022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B2521A-FCD6-4AF3-8ACA-FA8B3CBB8F8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38420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4899BFEC-27CC-41AF-AA78-E1E9385BE794}" type="datetimeFigureOut">
              <a:rPr lang="ru-RU"/>
              <a:pPr>
                <a:defRPr/>
              </a:pPr>
              <a:t>03.04.2022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5E38EEB6-0E9A-421A-AB9F-0011E8CF829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&#1075;&#1091;&#1089;.MP4" TargetMode="External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1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17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>
          <a:xfrm>
            <a:off x="1500188" y="1057275"/>
            <a:ext cx="6048375" cy="1871663"/>
          </a:xfrm>
        </p:spPr>
        <p:txBody>
          <a:bodyPr/>
          <a:lstStyle/>
          <a:p>
            <a:pPr eaLnBrk="1" hangingPunct="1"/>
            <a:r>
              <a:rPr lang="ru-RU" altLang="ru-RU" sz="3600" dirty="0" smtClean="0"/>
              <a:t>Польша и Чехия: </a:t>
            </a:r>
            <a:br>
              <a:rPr lang="ru-RU" altLang="ru-RU" sz="3600" dirty="0" smtClean="0"/>
            </a:br>
            <a:r>
              <a:rPr lang="ru-RU" altLang="ru-RU" sz="3600" smtClean="0"/>
              <a:t>время </a:t>
            </a:r>
            <a:r>
              <a:rPr lang="ru-RU" altLang="ru-RU" sz="3600" smtClean="0"/>
              <a:t>расцвета</a:t>
            </a:r>
            <a:r>
              <a:rPr lang="ru-RU" altLang="ru-RU" sz="3600" dirty="0" smtClean="0"/>
              <a:t/>
            </a:r>
            <a:br>
              <a:rPr lang="ru-RU" altLang="ru-RU" sz="3600" dirty="0" smtClean="0"/>
            </a:br>
            <a:r>
              <a:rPr lang="ru-RU" altLang="ru-RU" sz="3600" dirty="0" smtClean="0"/>
              <a:t>(</a:t>
            </a:r>
            <a:r>
              <a:rPr lang="en-US" altLang="ru-RU" sz="3600" dirty="0" smtClean="0"/>
              <a:t>XIV-XV </a:t>
            </a:r>
            <a:r>
              <a:rPr lang="ru-RU" altLang="ru-RU" sz="3600" dirty="0" smtClean="0"/>
              <a:t>века)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quarter" idx="10"/>
          </p:nvPr>
        </p:nvSpPr>
        <p:spPr>
          <a:xfrm>
            <a:off x="5202238" y="134938"/>
            <a:ext cx="1655762" cy="365125"/>
          </a:xfrm>
        </p:spPr>
        <p:txBody>
          <a:bodyPr/>
          <a:lstStyle/>
          <a:p>
            <a:pPr>
              <a:defRPr/>
            </a:pPr>
            <a:endParaRPr lang="ru-RU" sz="2500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2941638"/>
            <a:ext cx="9144000" cy="391636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053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781175" cy="2152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4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64375" y="0"/>
            <a:ext cx="2079625" cy="2143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66675"/>
            <a:ext cx="9144000" cy="688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4582" name="Rectangle 6"/>
          <p:cNvSpPr>
            <a:spLocks noGrp="1"/>
          </p:cNvSpPr>
          <p:nvPr>
            <p:ph type="body" sz="half" idx="2"/>
          </p:nvPr>
        </p:nvSpPr>
        <p:spPr>
          <a:xfrm>
            <a:off x="4067175" y="692696"/>
            <a:ext cx="4824412" cy="5143500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ru-RU" altLang="ru-RU" b="1" dirty="0" smtClean="0">
                <a:solidFill>
                  <a:srgbClr val="000066"/>
                </a:solidFill>
              </a:rPr>
              <a:t>Он призывал отнять у церкви ее богатства, отобрать земли у епископов и монастырей; </a:t>
            </a:r>
          </a:p>
          <a:p>
            <a:pPr>
              <a:lnSpc>
                <a:spcPct val="90000"/>
              </a:lnSpc>
            </a:pPr>
            <a:r>
              <a:rPr lang="ru-RU" altLang="ru-RU" b="1" dirty="0" smtClean="0">
                <a:solidFill>
                  <a:srgbClr val="000066"/>
                </a:solidFill>
              </a:rPr>
              <a:t>отменить плату за обряды, службы проводить на родном языке. </a:t>
            </a:r>
          </a:p>
          <a:p>
            <a:pPr>
              <a:lnSpc>
                <a:spcPct val="90000"/>
              </a:lnSpc>
            </a:pPr>
            <a:r>
              <a:rPr lang="ru-RU" altLang="ru-RU" b="1" dirty="0" smtClean="0">
                <a:solidFill>
                  <a:srgbClr val="000066"/>
                </a:solidFill>
              </a:rPr>
              <a:t>В Чехии должна быть своя церковь, подчиненная не папе, а королю. </a:t>
            </a:r>
            <a:endParaRPr lang="ru-RU" altLang="ru-RU" sz="2400" b="1" dirty="0" smtClean="0">
              <a:solidFill>
                <a:srgbClr val="000066"/>
              </a:solidFill>
            </a:endParaRPr>
          </a:p>
        </p:txBody>
      </p:sp>
      <p:pic>
        <p:nvPicPr>
          <p:cNvPr id="24584" name="Picture 8" descr="250px-Jan_hus_1">
            <a:hlinkClick r:id="rId3" action="ppaction://hlinkfile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4290" y="692696"/>
            <a:ext cx="3702050" cy="46799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585" name="Rectangle 9"/>
          <p:cNvSpPr>
            <a:spLocks noChangeArrowheads="1"/>
          </p:cNvSpPr>
          <p:nvPr/>
        </p:nvSpPr>
        <p:spPr bwMode="auto">
          <a:xfrm>
            <a:off x="323850" y="5372646"/>
            <a:ext cx="3743325" cy="79057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ru-RU" altLang="ru-RU" sz="4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Ян Гус</a:t>
            </a:r>
          </a:p>
        </p:txBody>
      </p:sp>
    </p:spTree>
    <p:extLst>
      <p:ext uri="{BB962C8B-B14F-4D97-AF65-F5344CB8AC3E}">
        <p14:creationId xmlns:p14="http://schemas.microsoft.com/office/powerpoint/2010/main" val="27536914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Клип 2"/>
          <p:cNvSpPr>
            <a:spLocks noGrp="1"/>
          </p:cNvSpPr>
          <p:nvPr>
            <p:ph type="clipArt" sz="half" idx="1"/>
          </p:nvPr>
        </p:nvSpPr>
        <p:spPr/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848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642910" y="1428736"/>
            <a:ext cx="7964513" cy="49609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TextBox 6"/>
          <p:cNvSpPr txBox="1"/>
          <p:nvPr/>
        </p:nvSpPr>
        <p:spPr>
          <a:xfrm>
            <a:off x="827584" y="571480"/>
            <a:ext cx="792088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latin typeface="+mj-lt"/>
              </a:rPr>
              <a:t>Казнь Яна Гуса (6 июля 1415 г.)</a:t>
            </a:r>
            <a:endParaRPr lang="ru-RU" sz="36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076121602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 тетради:</a:t>
            </a:r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Недовольство злоупотреблениями католической церкви =</a:t>
            </a:r>
            <a:r>
              <a:rPr lang="en-US" dirty="0" smtClean="0"/>
              <a:t>&gt;</a:t>
            </a:r>
            <a:r>
              <a:rPr lang="ru-RU" dirty="0" smtClean="0"/>
              <a:t> Ян Гус =&gt; Гуситы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65050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Клип 2"/>
          <p:cNvSpPr>
            <a:spLocks noGrp="1"/>
          </p:cNvSpPr>
          <p:nvPr>
            <p:ph type="clipArt" sz="half" idx="1"/>
          </p:nvPr>
        </p:nvSpPr>
        <p:spPr/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848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Прямоугольник 6"/>
          <p:cNvSpPr/>
          <p:nvPr/>
        </p:nvSpPr>
        <p:spPr>
          <a:xfrm>
            <a:off x="857224" y="214290"/>
            <a:ext cx="7572428" cy="94487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200" b="1" i="1" dirty="0" smtClean="0">
                <a:solidFill>
                  <a:srgbClr val="FF0000"/>
                </a:solidFill>
                <a:latin typeface="+mj-lt"/>
              </a:rPr>
              <a:t>1419 г. – восстание в Праге </a:t>
            </a:r>
          </a:p>
          <a:p>
            <a:pPr algn="ctr">
              <a:spcBef>
                <a:spcPct val="50000"/>
              </a:spcBef>
            </a:pPr>
            <a:r>
              <a:rPr lang="ru-RU" sz="4000" dirty="0" smtClean="0">
                <a:solidFill>
                  <a:srgbClr val="FF0000"/>
                </a:solidFill>
              </a:rPr>
              <a:t>  </a:t>
            </a:r>
            <a:r>
              <a:rPr lang="ru-RU" sz="3200" b="1" dirty="0" smtClean="0">
                <a:solidFill>
                  <a:srgbClr val="FF0000"/>
                </a:solidFill>
                <a:latin typeface="+mj-lt"/>
              </a:rPr>
              <a:t>Гуситские войны  (1419 -1434)</a:t>
            </a:r>
          </a:p>
          <a:p>
            <a:pPr algn="ctr">
              <a:spcBef>
                <a:spcPct val="50000"/>
              </a:spcBef>
            </a:pPr>
            <a:endParaRPr lang="ru-RU" sz="4000" b="1" dirty="0" smtClean="0">
              <a:solidFill>
                <a:srgbClr val="FF0000"/>
              </a:solidFill>
              <a:latin typeface="+mj-lt"/>
            </a:endParaRPr>
          </a:p>
          <a:p>
            <a:pPr algn="ctr">
              <a:spcBef>
                <a:spcPct val="50000"/>
              </a:spcBef>
            </a:pPr>
            <a:endParaRPr lang="ru-RU" sz="4000" b="1" dirty="0" smtClean="0">
              <a:solidFill>
                <a:srgbClr val="FF0000"/>
              </a:solidFill>
              <a:latin typeface="+mj-lt"/>
            </a:endParaRPr>
          </a:p>
          <a:p>
            <a:pPr algn="ctr">
              <a:spcBef>
                <a:spcPct val="50000"/>
              </a:spcBef>
            </a:pPr>
            <a:r>
              <a:rPr lang="ru-RU" sz="4000" dirty="0" smtClean="0">
                <a:solidFill>
                  <a:srgbClr val="FF0000"/>
                </a:solidFill>
              </a:rPr>
              <a:t>            </a:t>
            </a:r>
          </a:p>
          <a:p>
            <a:pPr algn="ctr">
              <a:spcBef>
                <a:spcPct val="50000"/>
              </a:spcBef>
            </a:pPr>
            <a:endParaRPr lang="ru-RU" sz="3200" dirty="0" smtClean="0">
              <a:solidFill>
                <a:srgbClr val="FF0000"/>
              </a:solidFill>
            </a:endParaRPr>
          </a:p>
          <a:p>
            <a:pPr algn="ctr">
              <a:spcBef>
                <a:spcPct val="50000"/>
              </a:spcBef>
            </a:pPr>
            <a:endParaRPr lang="ru-RU" sz="3200" dirty="0" smtClean="0">
              <a:solidFill>
                <a:srgbClr val="FF0000"/>
              </a:solidFill>
            </a:endParaRPr>
          </a:p>
          <a:p>
            <a:pPr algn="ctr">
              <a:spcBef>
                <a:spcPct val="50000"/>
              </a:spcBef>
            </a:pPr>
            <a:endParaRPr lang="ru-RU" sz="3200" dirty="0" smtClean="0">
              <a:solidFill>
                <a:srgbClr val="FF0000"/>
              </a:solidFill>
            </a:endParaRPr>
          </a:p>
          <a:p>
            <a:pPr algn="ctr">
              <a:spcBef>
                <a:spcPct val="50000"/>
              </a:spcBef>
            </a:pPr>
            <a:r>
              <a:rPr lang="ru-RU" sz="3200" b="1" dirty="0" smtClean="0">
                <a:solidFill>
                  <a:srgbClr val="FF0000"/>
                </a:solidFill>
              </a:rPr>
              <a:t> </a:t>
            </a:r>
          </a:p>
          <a:p>
            <a:pPr algn="ctr">
              <a:spcBef>
                <a:spcPct val="50000"/>
              </a:spcBef>
            </a:pPr>
            <a:r>
              <a:rPr lang="ru-RU" sz="3200" dirty="0" smtClean="0">
                <a:solidFill>
                  <a:srgbClr val="FF0000"/>
                </a:solidFill>
              </a:rPr>
              <a:t> </a:t>
            </a:r>
          </a:p>
          <a:p>
            <a:pPr algn="ctr">
              <a:spcBef>
                <a:spcPct val="50000"/>
              </a:spcBef>
            </a:pPr>
            <a:endParaRPr lang="ru-RU" sz="3200" dirty="0" smtClean="0">
              <a:solidFill>
                <a:srgbClr val="FF0000"/>
              </a:solidFill>
            </a:endParaRPr>
          </a:p>
          <a:p>
            <a:pPr algn="ctr">
              <a:spcBef>
                <a:spcPct val="50000"/>
              </a:spcBef>
            </a:pPr>
            <a:r>
              <a:rPr lang="ru-RU" sz="3200" dirty="0" smtClean="0">
                <a:solidFill>
                  <a:srgbClr val="FF0000"/>
                </a:solidFill>
              </a:rPr>
              <a:t>   </a:t>
            </a:r>
            <a:endParaRPr lang="ru-RU" sz="3200" dirty="0">
              <a:solidFill>
                <a:srgbClr val="FF0000"/>
              </a:solidFill>
            </a:endParaRPr>
          </a:p>
        </p:txBody>
      </p:sp>
      <p:cxnSp>
        <p:nvCxnSpPr>
          <p:cNvPr id="13" name="Прямая со стрелкой 12"/>
          <p:cNvCxnSpPr/>
          <p:nvPr/>
        </p:nvCxnSpPr>
        <p:spPr>
          <a:xfrm rot="5400000">
            <a:off x="2285984" y="2871512"/>
            <a:ext cx="928694" cy="64294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" name="Прямоугольник 13"/>
          <p:cNvSpPr/>
          <p:nvPr/>
        </p:nvSpPr>
        <p:spPr>
          <a:xfrm>
            <a:off x="1781880" y="1837295"/>
            <a:ext cx="5814456" cy="77256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9" name="Прямая со стрелкой 18"/>
          <p:cNvCxnSpPr/>
          <p:nvPr/>
        </p:nvCxnSpPr>
        <p:spPr>
          <a:xfrm rot="16200000" flipH="1">
            <a:off x="5509814" y="2921713"/>
            <a:ext cx="857256" cy="42862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1678131" y="1850142"/>
            <a:ext cx="617102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Гуситское  движение</a:t>
            </a:r>
            <a:endParaRPr lang="ru-RU" sz="44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929838" y="3733568"/>
            <a:ext cx="3500462" cy="1135592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4765279" y="3839349"/>
            <a:ext cx="3736294" cy="1080122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820888" y="3839349"/>
            <a:ext cx="371836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latin typeface="+mj-lt"/>
              </a:rPr>
              <a:t>умеренные</a:t>
            </a:r>
            <a:endParaRPr lang="ru-RU" sz="4000" b="1" dirty="0">
              <a:latin typeface="+mj-lt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5133228" y="3846043"/>
            <a:ext cx="300039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latin typeface="+mj-lt"/>
              </a:rPr>
              <a:t>табориты</a:t>
            </a:r>
            <a:endParaRPr lang="ru-RU" sz="4000" b="1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316198080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Молния 11"/>
          <p:cNvSpPr/>
          <p:nvPr/>
        </p:nvSpPr>
        <p:spPr>
          <a:xfrm flipH="1">
            <a:off x="4143375" y="1089025"/>
            <a:ext cx="571500" cy="928688"/>
          </a:xfrm>
          <a:prstGeom prst="lightningBolt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1" name="Заголовок 1"/>
          <p:cNvSpPr txBox="1">
            <a:spLocks/>
          </p:cNvSpPr>
          <p:nvPr/>
        </p:nvSpPr>
        <p:spPr>
          <a:xfrm>
            <a:off x="109538" y="0"/>
            <a:ext cx="8891587" cy="1143000"/>
          </a:xfrm>
          <a:prstGeom prst="rect">
            <a:avLst/>
          </a:prstGeom>
        </p:spPr>
        <p:txBody>
          <a:bodyPr anchor="ctr"/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500" dirty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Гуситские войны (</a:t>
            </a:r>
            <a:r>
              <a:rPr lang="ru-RU" sz="4800" dirty="0">
                <a:solidFill>
                  <a:srgbClr val="FF0000"/>
                </a:solidFill>
                <a:latin typeface="+mj-lt"/>
              </a:rPr>
              <a:t>1419-1434 гг.</a:t>
            </a:r>
            <a:r>
              <a:rPr lang="ru-RU" sz="4500" dirty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) </a:t>
            </a:r>
          </a:p>
        </p:txBody>
      </p:sp>
      <p:sp>
        <p:nvSpPr>
          <p:cNvPr id="3074" name="Text Box 2"/>
          <p:cNvSpPr txBox="1">
            <a:spLocks noChangeArrowheads="1"/>
          </p:cNvSpPr>
          <p:nvPr/>
        </p:nvSpPr>
        <p:spPr bwMode="auto">
          <a:xfrm>
            <a:off x="390525" y="1000125"/>
            <a:ext cx="3570288" cy="1300163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algn="ctr">
              <a:spcAft>
                <a:spcPts val="1000"/>
              </a:spcAft>
              <a:defRPr/>
            </a:pPr>
            <a:r>
              <a:rPr lang="ru-RU" sz="2500" b="1" dirty="0">
                <a:solidFill>
                  <a:schemeClr val="tx1"/>
                </a:solidFill>
              </a:rPr>
              <a:t>Табориты</a:t>
            </a:r>
          </a:p>
          <a:p>
            <a:pPr algn="ctr">
              <a:spcAft>
                <a:spcPts val="1000"/>
              </a:spcAft>
              <a:defRPr/>
            </a:pPr>
            <a:r>
              <a:rPr lang="ru-RU" sz="2500" dirty="0">
                <a:solidFill>
                  <a:schemeClr val="tx1"/>
                </a:solidFill>
              </a:rPr>
              <a:t>(место собраний гора Табор)</a:t>
            </a:r>
          </a:p>
        </p:txBody>
      </p:sp>
      <p:sp>
        <p:nvSpPr>
          <p:cNvPr id="3075" name="Text Box 3"/>
          <p:cNvSpPr txBox="1">
            <a:spLocks noChangeArrowheads="1"/>
          </p:cNvSpPr>
          <p:nvPr/>
        </p:nvSpPr>
        <p:spPr bwMode="auto">
          <a:xfrm>
            <a:off x="4969475" y="1000125"/>
            <a:ext cx="3814763" cy="1300163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>
              <a:spcAft>
                <a:spcPts val="1000"/>
              </a:spcAft>
              <a:defRPr/>
            </a:pPr>
            <a:r>
              <a:rPr lang="ru-RU" sz="2500" b="1" dirty="0">
                <a:solidFill>
                  <a:schemeClr val="tx1"/>
                </a:solidFill>
              </a:rPr>
              <a:t>Умеренные </a:t>
            </a:r>
          </a:p>
          <a:p>
            <a:pPr algn="ctr">
              <a:spcAft>
                <a:spcPts val="1000"/>
              </a:spcAft>
              <a:defRPr/>
            </a:pPr>
            <a:endParaRPr lang="ru-RU" sz="2500" dirty="0">
              <a:solidFill>
                <a:schemeClr val="tx1"/>
              </a:solidFill>
            </a:endParaRPr>
          </a:p>
        </p:txBody>
      </p:sp>
      <p:sp>
        <p:nvSpPr>
          <p:cNvPr id="3076" name="Text Box 4"/>
          <p:cNvSpPr txBox="1">
            <a:spLocks noChangeArrowheads="1"/>
          </p:cNvSpPr>
          <p:nvPr/>
        </p:nvSpPr>
        <p:spPr bwMode="auto">
          <a:xfrm>
            <a:off x="285750" y="2857500"/>
            <a:ext cx="3779838" cy="158432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>
              <a:spcAft>
                <a:spcPts val="0"/>
              </a:spcAft>
              <a:defRPr/>
            </a:pPr>
            <a:r>
              <a:rPr lang="ru-RU" sz="2500" dirty="0">
                <a:solidFill>
                  <a:schemeClr val="tx1"/>
                </a:solidFill>
              </a:rPr>
              <a:t>- крестьяне</a:t>
            </a:r>
          </a:p>
          <a:p>
            <a:pPr>
              <a:spcAft>
                <a:spcPts val="0"/>
              </a:spcAft>
              <a:defRPr/>
            </a:pPr>
            <a:r>
              <a:rPr lang="ru-RU" sz="2500" dirty="0">
                <a:solidFill>
                  <a:schemeClr val="tx1"/>
                </a:solidFill>
              </a:rPr>
              <a:t>- ремесленники</a:t>
            </a:r>
          </a:p>
          <a:p>
            <a:pPr>
              <a:spcAft>
                <a:spcPts val="0"/>
              </a:spcAft>
              <a:defRPr/>
            </a:pPr>
            <a:r>
              <a:rPr lang="ru-RU" sz="2500" dirty="0">
                <a:solidFill>
                  <a:schemeClr val="tx1"/>
                </a:solidFill>
              </a:rPr>
              <a:t>- городские бедняки</a:t>
            </a:r>
          </a:p>
          <a:p>
            <a:pPr>
              <a:spcAft>
                <a:spcPts val="0"/>
              </a:spcAft>
              <a:defRPr/>
            </a:pPr>
            <a:r>
              <a:rPr lang="ru-RU" sz="2500" dirty="0">
                <a:solidFill>
                  <a:schemeClr val="tx1"/>
                </a:solidFill>
              </a:rPr>
              <a:t>- разорившиеся рыцари</a:t>
            </a:r>
          </a:p>
          <a:p>
            <a:pPr>
              <a:defRPr/>
            </a:pPr>
            <a:endParaRPr lang="ru-RU" sz="2500" dirty="0">
              <a:solidFill>
                <a:schemeClr val="tx1"/>
              </a:solidFill>
            </a:endParaRPr>
          </a:p>
        </p:txBody>
      </p:sp>
      <p:sp>
        <p:nvSpPr>
          <p:cNvPr id="3077" name="Text Box 5"/>
          <p:cNvSpPr txBox="1">
            <a:spLocks noChangeArrowheads="1"/>
          </p:cNvSpPr>
          <p:nvPr/>
        </p:nvSpPr>
        <p:spPr bwMode="auto">
          <a:xfrm>
            <a:off x="4970463" y="2882900"/>
            <a:ext cx="3816350" cy="1331913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>
              <a:spcAft>
                <a:spcPts val="1000"/>
              </a:spcAft>
              <a:defRPr/>
            </a:pPr>
            <a:r>
              <a:rPr lang="ru-RU" sz="2500" dirty="0">
                <a:solidFill>
                  <a:schemeClr val="tx1"/>
                </a:solidFill>
              </a:rPr>
              <a:t>- зажиточные мастера и торговцы</a:t>
            </a:r>
          </a:p>
          <a:p>
            <a:pPr>
              <a:spcAft>
                <a:spcPts val="1000"/>
              </a:spcAft>
              <a:defRPr/>
            </a:pPr>
            <a:r>
              <a:rPr lang="ru-RU" sz="2500" dirty="0">
                <a:solidFill>
                  <a:schemeClr val="tx1"/>
                </a:solidFill>
              </a:rPr>
              <a:t>- большинство феодалов</a:t>
            </a:r>
          </a:p>
        </p:txBody>
      </p:sp>
      <p:sp>
        <p:nvSpPr>
          <p:cNvPr id="3078" name="Text Box 6"/>
          <p:cNvSpPr txBox="1">
            <a:spLocks noChangeArrowheads="1"/>
          </p:cNvSpPr>
          <p:nvPr/>
        </p:nvSpPr>
        <p:spPr bwMode="auto">
          <a:xfrm>
            <a:off x="285750" y="4989513"/>
            <a:ext cx="3779838" cy="175185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>
              <a:spcAft>
                <a:spcPts val="1000"/>
              </a:spcAft>
              <a:defRPr/>
            </a:pPr>
            <a:r>
              <a:rPr lang="ru-RU" dirty="0" smtClean="0">
                <a:solidFill>
                  <a:schemeClr val="tx1"/>
                </a:solidFill>
              </a:rPr>
              <a:t>1. Упразднения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ru-RU" dirty="0" smtClean="0">
                <a:solidFill>
                  <a:schemeClr val="tx1"/>
                </a:solidFill>
              </a:rPr>
              <a:t>привилегий </a:t>
            </a:r>
            <a:r>
              <a:rPr lang="ru-RU" dirty="0">
                <a:solidFill>
                  <a:schemeClr val="tx1"/>
                </a:solidFill>
              </a:rPr>
              <a:t>и 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dirty="0">
                <a:solidFill>
                  <a:schemeClr val="tx1"/>
                </a:solidFill>
              </a:rPr>
              <a:t>землевладений </a:t>
            </a:r>
            <a:r>
              <a:rPr lang="ru-RU" dirty="0" smtClean="0">
                <a:solidFill>
                  <a:schemeClr val="tx1"/>
                </a:solidFill>
              </a:rPr>
              <a:t>церкви.</a:t>
            </a:r>
          </a:p>
          <a:p>
            <a:pPr>
              <a:spcAft>
                <a:spcPts val="1000"/>
              </a:spcAft>
              <a:defRPr/>
            </a:pPr>
            <a:r>
              <a:rPr lang="ru-RU" dirty="0" smtClean="0">
                <a:solidFill>
                  <a:schemeClr val="tx1"/>
                </a:solidFill>
              </a:rPr>
              <a:t>2</a:t>
            </a:r>
            <a:r>
              <a:rPr lang="ru-RU" dirty="0">
                <a:solidFill>
                  <a:schemeClr val="tx1"/>
                </a:solidFill>
              </a:rPr>
              <a:t>. </a:t>
            </a:r>
            <a:r>
              <a:rPr lang="ru-RU" dirty="0" smtClean="0">
                <a:solidFill>
                  <a:schemeClr val="tx1"/>
                </a:solidFill>
              </a:rPr>
              <a:t>Отмена всех повинностей и налогов.</a:t>
            </a:r>
          </a:p>
          <a:p>
            <a:pPr>
              <a:spcAft>
                <a:spcPts val="1000"/>
              </a:spcAft>
              <a:defRPr/>
            </a:pPr>
            <a:r>
              <a:rPr lang="ru-RU" dirty="0" smtClean="0">
                <a:solidFill>
                  <a:schemeClr val="tx1"/>
                </a:solidFill>
              </a:rPr>
              <a:t>3. Отмена частной собственности</a:t>
            </a:r>
            <a:endParaRPr lang="ru-RU" dirty="0">
              <a:solidFill>
                <a:schemeClr val="tx1"/>
              </a:solidFill>
            </a:endParaRPr>
          </a:p>
          <a:p>
            <a:pPr>
              <a:defRPr/>
            </a:pPr>
            <a:endParaRPr lang="ru-RU" sz="2500" dirty="0">
              <a:solidFill>
                <a:schemeClr val="tx1"/>
              </a:solidFill>
            </a:endParaRPr>
          </a:p>
        </p:txBody>
      </p:sp>
      <p:sp>
        <p:nvSpPr>
          <p:cNvPr id="3079" name="Text Box 7"/>
          <p:cNvSpPr txBox="1">
            <a:spLocks noChangeArrowheads="1"/>
          </p:cNvSpPr>
          <p:nvPr/>
        </p:nvSpPr>
        <p:spPr bwMode="auto">
          <a:xfrm>
            <a:off x="5000625" y="4941888"/>
            <a:ext cx="3814763" cy="1799479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>
              <a:spcAft>
                <a:spcPts val="1000"/>
              </a:spcAft>
              <a:defRPr/>
            </a:pPr>
            <a:r>
              <a:rPr lang="ru-RU" dirty="0">
                <a:solidFill>
                  <a:schemeClr val="tx1"/>
                </a:solidFill>
              </a:rPr>
              <a:t>1</a:t>
            </a:r>
            <a:r>
              <a:rPr lang="ru-RU" dirty="0" smtClean="0">
                <a:solidFill>
                  <a:schemeClr val="tx1"/>
                </a:solidFill>
              </a:rPr>
              <a:t>. Упразднения привилегий и </a:t>
            </a:r>
            <a:r>
              <a:rPr lang="ru-RU" dirty="0" err="1" smtClean="0">
                <a:solidFill>
                  <a:schemeClr val="tx1"/>
                </a:solidFill>
              </a:rPr>
              <a:t>и</a:t>
            </a:r>
            <a:r>
              <a:rPr lang="ru-RU" dirty="0" smtClean="0">
                <a:solidFill>
                  <a:schemeClr val="tx1"/>
                </a:solidFill>
              </a:rPr>
              <a:t> землевладений церкви.</a:t>
            </a:r>
            <a:endParaRPr lang="ru-RU" dirty="0">
              <a:solidFill>
                <a:schemeClr val="tx1"/>
              </a:solidFill>
            </a:endParaRPr>
          </a:p>
          <a:p>
            <a:pPr>
              <a:spcAft>
                <a:spcPts val="1000"/>
              </a:spcAft>
              <a:defRPr/>
            </a:pPr>
            <a:r>
              <a:rPr lang="ru-RU" dirty="0">
                <a:solidFill>
                  <a:schemeClr val="tx1"/>
                </a:solidFill>
              </a:rPr>
              <a:t>2. </a:t>
            </a:r>
            <a:r>
              <a:rPr lang="ru-RU" dirty="0" smtClean="0">
                <a:solidFill>
                  <a:schemeClr val="tx1"/>
                </a:solidFill>
              </a:rPr>
              <a:t>Упростить обряды.</a:t>
            </a:r>
            <a:endParaRPr lang="ru-RU" dirty="0">
              <a:solidFill>
                <a:schemeClr val="tx1"/>
              </a:solidFill>
            </a:endParaRPr>
          </a:p>
          <a:p>
            <a:pPr>
              <a:spcAft>
                <a:spcPts val="1000"/>
              </a:spcAft>
              <a:defRPr/>
            </a:pPr>
            <a:r>
              <a:rPr lang="ru-RU" dirty="0" smtClean="0">
                <a:solidFill>
                  <a:schemeClr val="tx1"/>
                </a:solidFill>
              </a:rPr>
              <a:t>3.Богослужение на чешском языке.</a:t>
            </a:r>
            <a:endParaRPr lang="ru-RU" dirty="0">
              <a:solidFill>
                <a:schemeClr val="tx1"/>
              </a:solidFill>
            </a:endParaRPr>
          </a:p>
          <a:p>
            <a:pPr>
              <a:defRPr/>
            </a:pPr>
            <a:endParaRPr lang="ru-RU" sz="2500" dirty="0">
              <a:solidFill>
                <a:schemeClr val="tx1"/>
              </a:solidFill>
            </a:endParaRPr>
          </a:p>
        </p:txBody>
      </p:sp>
      <p:sp>
        <p:nvSpPr>
          <p:cNvPr id="14" name="TextBox 13"/>
          <p:cNvSpPr txBox="1">
            <a:spLocks noChangeArrowheads="1"/>
          </p:cNvSpPr>
          <p:nvPr/>
        </p:nvSpPr>
        <p:spPr bwMode="auto">
          <a:xfrm>
            <a:off x="3500438" y="2357438"/>
            <a:ext cx="2143125" cy="477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altLang="ru-RU" sz="2500" b="1">
                <a:latin typeface="Calibri" pitchFamily="34" charset="0"/>
              </a:rPr>
              <a:t>СОСТАВ:</a:t>
            </a:r>
          </a:p>
        </p:txBody>
      </p:sp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3000375" y="4533900"/>
            <a:ext cx="3563938" cy="395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altLang="ru-RU" sz="2500" b="1">
                <a:latin typeface="Calibri" pitchFamily="34" charset="0"/>
              </a:rPr>
              <a:t>КАКИЕ ЦЕЛИ СТАВИЛИ: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1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1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10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10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1000"/>
                                        <p:tgtEl>
                                          <p:spTgt spid="30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9" dur="2000" fill="hold"/>
                                        <p:tgtEl>
                                          <p:spTgt spid="3075"/>
                                        </p:tgtEl>
                                      </p:cBhvr>
                                      <p:by x="115000" y="11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46" presetID="35" presetClass="emph" presetSubtype="0" repeatCount="indefinite" fill="hold" grpId="1" nodeType="after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 calcmode="discrete" valueType="str">
                                      <p:cBhvr>
                                        <p:cTn id="4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49" presetID="63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3.22849E-6 L 0.22274 -0.00301 " pathEditMode="relative" rAng="0" ptsTypes="AA">
                                      <p:cBhvr>
                                        <p:cTn id="50" dur="2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128" y="-162"/>
                                    </p:animMotion>
                                  </p:childTnLst>
                                </p:cTn>
                              </p:par>
                              <p:par>
                                <p:cTn id="51" presetID="35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-2.96022E-7 L -0.25 -2.96022E-7 " pathEditMode="relative" rAng="0" ptsTypes="AA">
                                      <p:cBhvr>
                                        <p:cTn id="52" dur="2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50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2" grpId="1" animBg="1"/>
      <p:bldP spid="3074" grpId="0" animBg="1"/>
      <p:bldP spid="3074" grpId="1" animBg="1"/>
      <p:bldP spid="3075" grpId="0" animBg="1"/>
      <p:bldP spid="3075" grpId="1" animBg="1"/>
      <p:bldP spid="3075" grpId="2" animBg="1"/>
      <p:bldP spid="3076" grpId="0" animBg="1"/>
      <p:bldP spid="3077" grpId="0" animBg="1"/>
      <p:bldP spid="3078" grpId="0" animBg="1"/>
      <p:bldP spid="3079" grpId="0" animBg="1"/>
      <p:bldP spid="14" grpId="0"/>
      <p:bldP spid="1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9525"/>
            <a:ext cx="9144000" cy="688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288" y="188913"/>
            <a:ext cx="8229600" cy="93980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Памятник Яну Жижке – чешскому герою</a:t>
            </a:r>
            <a:endParaRPr lang="ru-RU" dirty="0"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7411" name="Picture 4" descr="жижка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288" y="1341438"/>
            <a:ext cx="6624637" cy="43973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2" name="Picture 5" descr="жижка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10457" y="3068961"/>
            <a:ext cx="2666818" cy="266509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3" name="Picture 6" descr="жижка1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68145" y="1301408"/>
            <a:ext cx="2723406" cy="223871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499838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Клип 2"/>
          <p:cNvSpPr>
            <a:spLocks noGrp="1"/>
          </p:cNvSpPr>
          <p:nvPr>
            <p:ph type="clipArt" sz="half" idx="1"/>
          </p:nvPr>
        </p:nvSpPr>
        <p:spPr/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848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Прямоугольник 6"/>
          <p:cNvSpPr/>
          <p:nvPr/>
        </p:nvSpPr>
        <p:spPr>
          <a:xfrm>
            <a:off x="857224" y="214290"/>
            <a:ext cx="7572428" cy="90794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endParaRPr lang="ru-RU" sz="3200" b="1" dirty="0" smtClean="0">
              <a:latin typeface="+mj-lt"/>
            </a:endParaRPr>
          </a:p>
          <a:p>
            <a:pPr algn="ctr"/>
            <a:r>
              <a:rPr lang="ru-RU" sz="4000" b="1" dirty="0">
                <a:solidFill>
                  <a:srgbClr val="000066"/>
                </a:solidFill>
                <a:latin typeface="Calibri" panose="020F0502020204030204" pitchFamily="34" charset="0"/>
              </a:rPr>
              <a:t>1434 год – окончание </a:t>
            </a:r>
          </a:p>
          <a:p>
            <a:pPr algn="ctr"/>
            <a:r>
              <a:rPr lang="ru-RU" sz="4000" b="1" dirty="0">
                <a:solidFill>
                  <a:srgbClr val="000066"/>
                </a:solidFill>
                <a:latin typeface="Calibri" panose="020F0502020204030204" pitchFamily="34" charset="0"/>
              </a:rPr>
              <a:t>гуситских войн</a:t>
            </a:r>
          </a:p>
          <a:p>
            <a:pPr algn="ctr">
              <a:spcBef>
                <a:spcPct val="50000"/>
              </a:spcBef>
            </a:pPr>
            <a:endParaRPr lang="ru-RU" sz="4000" b="1" dirty="0" smtClean="0">
              <a:solidFill>
                <a:srgbClr val="FF0000"/>
              </a:solidFill>
              <a:latin typeface="+mj-lt"/>
            </a:endParaRPr>
          </a:p>
          <a:p>
            <a:pPr algn="ctr">
              <a:spcBef>
                <a:spcPct val="50000"/>
              </a:spcBef>
            </a:pPr>
            <a:r>
              <a:rPr lang="ru-RU" sz="4000" dirty="0" smtClean="0">
                <a:solidFill>
                  <a:srgbClr val="FF0000"/>
                </a:solidFill>
              </a:rPr>
              <a:t>            </a:t>
            </a:r>
          </a:p>
          <a:p>
            <a:pPr algn="ctr">
              <a:spcBef>
                <a:spcPct val="50000"/>
              </a:spcBef>
            </a:pPr>
            <a:endParaRPr lang="ru-RU" sz="3200" dirty="0" smtClean="0">
              <a:solidFill>
                <a:srgbClr val="FF0000"/>
              </a:solidFill>
            </a:endParaRPr>
          </a:p>
          <a:p>
            <a:pPr algn="ctr">
              <a:spcBef>
                <a:spcPct val="50000"/>
              </a:spcBef>
            </a:pPr>
            <a:endParaRPr lang="ru-RU" sz="3200" dirty="0" smtClean="0">
              <a:solidFill>
                <a:srgbClr val="FF0000"/>
              </a:solidFill>
            </a:endParaRPr>
          </a:p>
          <a:p>
            <a:pPr algn="ctr">
              <a:spcBef>
                <a:spcPct val="50000"/>
              </a:spcBef>
            </a:pPr>
            <a:r>
              <a:rPr lang="ru-RU" sz="3200" b="1" dirty="0" smtClean="0">
                <a:solidFill>
                  <a:srgbClr val="000066"/>
                </a:solidFill>
                <a:latin typeface="Calibri" panose="020F0502020204030204" pitchFamily="34" charset="0"/>
              </a:rPr>
              <a:t>Поражение</a:t>
            </a:r>
            <a:r>
              <a:rPr lang="en-US" sz="3200" b="1" dirty="0" smtClean="0">
                <a:solidFill>
                  <a:srgbClr val="000066"/>
                </a:solidFill>
                <a:latin typeface="Calibri" panose="020F0502020204030204" pitchFamily="34" charset="0"/>
              </a:rPr>
              <a:t> </a:t>
            </a:r>
            <a:r>
              <a:rPr lang="ru-RU" sz="3200" b="1" dirty="0" smtClean="0">
                <a:solidFill>
                  <a:srgbClr val="000066"/>
                </a:solidFill>
                <a:latin typeface="Calibri" panose="020F0502020204030204" pitchFamily="34" charset="0"/>
              </a:rPr>
              <a:t>таборитов от умеренных у г. </a:t>
            </a:r>
            <a:r>
              <a:rPr lang="ru-RU" sz="3200" b="1" dirty="0" err="1" smtClean="0">
                <a:solidFill>
                  <a:srgbClr val="000066"/>
                </a:solidFill>
                <a:latin typeface="Calibri" panose="020F0502020204030204" pitchFamily="34" charset="0"/>
              </a:rPr>
              <a:t>Липаны</a:t>
            </a:r>
            <a:r>
              <a:rPr lang="ru-RU" sz="3200" b="1" dirty="0" smtClean="0">
                <a:solidFill>
                  <a:srgbClr val="000066"/>
                </a:solidFill>
                <a:latin typeface="Calibri" panose="020F0502020204030204" pitchFamily="34" charset="0"/>
              </a:rPr>
              <a:t> в 1434 г. – окончание гуситских войн.</a:t>
            </a:r>
          </a:p>
          <a:p>
            <a:pPr algn="ctr">
              <a:spcBef>
                <a:spcPct val="50000"/>
              </a:spcBef>
            </a:pPr>
            <a:r>
              <a:rPr lang="ru-RU" sz="3200" dirty="0" smtClean="0">
                <a:solidFill>
                  <a:srgbClr val="FF0000"/>
                </a:solidFill>
              </a:rPr>
              <a:t> </a:t>
            </a:r>
          </a:p>
          <a:p>
            <a:pPr algn="ctr">
              <a:spcBef>
                <a:spcPct val="50000"/>
              </a:spcBef>
            </a:pPr>
            <a:endParaRPr lang="ru-RU" sz="3200" dirty="0" smtClean="0">
              <a:solidFill>
                <a:srgbClr val="FF0000"/>
              </a:solidFill>
            </a:endParaRPr>
          </a:p>
          <a:p>
            <a:pPr algn="ctr">
              <a:spcBef>
                <a:spcPct val="50000"/>
              </a:spcBef>
            </a:pPr>
            <a:r>
              <a:rPr lang="ru-RU" sz="3200" dirty="0" smtClean="0">
                <a:solidFill>
                  <a:srgbClr val="FF0000"/>
                </a:solidFill>
              </a:rPr>
              <a:t>   </a:t>
            </a:r>
            <a:endParaRPr lang="ru-RU" sz="3200" dirty="0">
              <a:solidFill>
                <a:srgbClr val="FF0000"/>
              </a:solidFill>
            </a:endParaRPr>
          </a:p>
        </p:txBody>
      </p:sp>
      <p:cxnSp>
        <p:nvCxnSpPr>
          <p:cNvPr id="13" name="Прямая со стрелкой 12"/>
          <p:cNvCxnSpPr/>
          <p:nvPr/>
        </p:nvCxnSpPr>
        <p:spPr>
          <a:xfrm rot="5400000">
            <a:off x="2428860" y="3499868"/>
            <a:ext cx="928694" cy="64294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" name="Прямоугольник 13"/>
          <p:cNvSpPr/>
          <p:nvPr/>
        </p:nvSpPr>
        <p:spPr>
          <a:xfrm>
            <a:off x="1782024" y="2564904"/>
            <a:ext cx="5500726" cy="57150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000066"/>
                </a:solidFill>
                <a:latin typeface="Calibri" panose="020F0502020204030204" pitchFamily="34" charset="0"/>
              </a:rPr>
              <a:t>Гуситы</a:t>
            </a:r>
            <a:endParaRPr lang="ru-RU" sz="3600" b="1" dirty="0">
              <a:solidFill>
                <a:srgbClr val="000066"/>
              </a:solidFill>
              <a:latin typeface="Calibri" panose="020F0502020204030204" pitchFamily="34" charset="0"/>
            </a:endParaRPr>
          </a:p>
        </p:txBody>
      </p:sp>
      <p:cxnSp>
        <p:nvCxnSpPr>
          <p:cNvPr id="19" name="Прямая со стрелкой 18"/>
          <p:cNvCxnSpPr/>
          <p:nvPr/>
        </p:nvCxnSpPr>
        <p:spPr>
          <a:xfrm rot="16200000" flipH="1">
            <a:off x="6222765" y="3571305"/>
            <a:ext cx="857256" cy="42862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Скругленный прямоугольник 21"/>
          <p:cNvSpPr/>
          <p:nvPr/>
        </p:nvSpPr>
        <p:spPr>
          <a:xfrm>
            <a:off x="540692" y="4630883"/>
            <a:ext cx="3500462" cy="571504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5161234" y="4646305"/>
            <a:ext cx="3214710" cy="571504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683568" y="4603391"/>
            <a:ext cx="321471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latin typeface="+mj-lt"/>
              </a:rPr>
              <a:t>умеренные</a:t>
            </a:r>
            <a:endParaRPr lang="ru-RU" sz="3200" dirty="0">
              <a:latin typeface="+mj-lt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5322099" y="4630883"/>
            <a:ext cx="30003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latin typeface="+mj-lt"/>
              </a:rPr>
              <a:t>табориты</a:t>
            </a:r>
            <a:endParaRPr lang="ru-RU" sz="3200" dirty="0">
              <a:latin typeface="+mj-lt"/>
            </a:endParaRPr>
          </a:p>
        </p:txBody>
      </p:sp>
      <p:cxnSp>
        <p:nvCxnSpPr>
          <p:cNvPr id="10" name="Прямая со стрелкой 9"/>
          <p:cNvCxnSpPr/>
          <p:nvPr/>
        </p:nvCxnSpPr>
        <p:spPr>
          <a:xfrm flipV="1">
            <a:off x="4202019" y="4309213"/>
            <a:ext cx="1120080" cy="1001411"/>
          </a:xfrm>
          <a:prstGeom prst="straightConnector1">
            <a:avLst/>
          </a:prstGeom>
          <a:ln w="11112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 flipH="1" flipV="1">
            <a:off x="4041154" y="4309213"/>
            <a:ext cx="1120080" cy="1001411"/>
          </a:xfrm>
          <a:prstGeom prst="straightConnector1">
            <a:avLst/>
          </a:prstGeom>
          <a:ln w="11112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82851058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848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TextBox 3"/>
          <p:cNvSpPr txBox="1"/>
          <p:nvPr/>
        </p:nvSpPr>
        <p:spPr>
          <a:xfrm>
            <a:off x="1142976" y="357166"/>
            <a:ext cx="72866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0066"/>
                </a:solidFill>
                <a:latin typeface="Calibri" panose="020F0502020204030204" pitchFamily="34" charset="0"/>
              </a:rPr>
              <a:t>Итоги  гуситского  движения</a:t>
            </a:r>
            <a:endParaRPr lang="ru-RU" sz="3600" dirty="0">
              <a:solidFill>
                <a:srgbClr val="000066"/>
              </a:solidFill>
              <a:latin typeface="Calibri" panose="020F0502020204030204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26687" y="1457288"/>
            <a:ext cx="4572032" cy="28069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ru-RU" sz="2800" b="1" dirty="0" smtClean="0">
                <a:latin typeface="Calibri" panose="020F0502020204030204" pitchFamily="34" charset="0"/>
              </a:rPr>
              <a:t>Утверждение гуситской церкви (часть населения) 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ru-RU" sz="2800" b="1" dirty="0" smtClean="0">
                <a:latin typeface="Calibri" panose="020F0502020204030204" pitchFamily="34" charset="0"/>
              </a:rPr>
              <a:t>Утрата церковью части земель и богатств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ru-RU" sz="2800" b="1" dirty="0" smtClean="0">
                <a:latin typeface="Calibri" panose="020F0502020204030204" pitchFamily="34" charset="0"/>
              </a:rPr>
              <a:t>Крестьяне перестали платить десятину.</a:t>
            </a:r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5072066" y="1357298"/>
            <a:ext cx="3698874" cy="492922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1250600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xfrm>
            <a:off x="1763688" y="284956"/>
            <a:ext cx="7355766" cy="839788"/>
          </a:xfrm>
        </p:spPr>
        <p:txBody>
          <a:bodyPr/>
          <a:lstStyle/>
          <a:p>
            <a:pPr eaLnBrk="1" hangingPunct="1"/>
            <a:r>
              <a:rPr lang="ru-RU" altLang="ru-RU" dirty="0" smtClean="0"/>
              <a:t/>
            </a:r>
            <a:br>
              <a:rPr lang="ru-RU" altLang="ru-RU" dirty="0" smtClean="0"/>
            </a:br>
            <a:r>
              <a:rPr lang="ru-RU" altLang="ru-RU" dirty="0" smtClean="0">
                <a:solidFill>
                  <a:srgbClr val="FF0000"/>
                </a:solidFill>
              </a:rPr>
              <a:t>Казимир </a:t>
            </a:r>
            <a:r>
              <a:rPr lang="en-US" altLang="ru-RU" dirty="0" smtClean="0">
                <a:solidFill>
                  <a:srgbClr val="FF0000"/>
                </a:solidFill>
              </a:rPr>
              <a:t>III </a:t>
            </a:r>
            <a:r>
              <a:rPr lang="ru-RU" altLang="ru-RU" dirty="0" smtClean="0">
                <a:solidFill>
                  <a:srgbClr val="FF0000"/>
                </a:solidFill>
              </a:rPr>
              <a:t>Великий</a:t>
            </a:r>
          </a:p>
        </p:txBody>
      </p:sp>
      <p:pic>
        <p:nvPicPr>
          <p:cNvPr id="3075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85750" y="1235075"/>
            <a:ext cx="3929063" cy="5194300"/>
          </a:xfrm>
        </p:spPr>
      </p:pic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3747443" y="1497618"/>
            <a:ext cx="510852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sz="2800" dirty="0">
                <a:latin typeface="Calibri" pitchFamily="34" charset="0"/>
              </a:rPr>
              <a:t>Король Польши </a:t>
            </a:r>
            <a:r>
              <a:rPr lang="ru-RU" altLang="ru-RU" sz="2800" dirty="0" smtClean="0">
                <a:latin typeface="Calibri" pitchFamily="34" charset="0"/>
              </a:rPr>
              <a:t>в </a:t>
            </a:r>
            <a:r>
              <a:rPr lang="ru-RU" altLang="ru-RU" sz="2800" dirty="0">
                <a:solidFill>
                  <a:srgbClr val="FF0000"/>
                </a:solidFill>
                <a:latin typeface="Calibri" pitchFamily="34" charset="0"/>
              </a:rPr>
              <a:t>1333 — 1370</a:t>
            </a:r>
          </a:p>
        </p:txBody>
      </p:sp>
      <p:pic>
        <p:nvPicPr>
          <p:cNvPr id="3077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86688" y="136525"/>
            <a:ext cx="1195387" cy="1439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4283968" y="1834952"/>
            <a:ext cx="4572000" cy="40934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tabLst>
                <a:tab pos="571500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tabLst>
                <a:tab pos="571500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571500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571500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571500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 eaLnBrk="1" hangingPunct="1">
              <a:buFontTx/>
              <a:buChar char="•"/>
            </a:pPr>
            <a:r>
              <a:rPr lang="ru-RU" altLang="ru-RU" sz="2000" dirty="0" smtClean="0">
                <a:cs typeface="Times New Roman" pitchFamily="18" charset="0"/>
              </a:rPr>
              <a:t> Укрепил </a:t>
            </a:r>
          </a:p>
          <a:p>
            <a:pPr algn="just" eaLnBrk="1" hangingPunct="1"/>
            <a:r>
              <a:rPr lang="ru-RU" altLang="ru-RU" sz="2000" dirty="0" smtClean="0">
                <a:cs typeface="Times New Roman" pitchFamily="18" charset="0"/>
              </a:rPr>
              <a:t>королевскую власть;</a:t>
            </a:r>
            <a:endParaRPr lang="ru-RU" altLang="ru-RU" sz="2000" dirty="0" smtClean="0"/>
          </a:p>
          <a:p>
            <a:pPr algn="just">
              <a:buFontTx/>
              <a:buChar char="•"/>
            </a:pPr>
            <a:r>
              <a:rPr lang="ru-RU" altLang="ru-RU" sz="2000" dirty="0" smtClean="0">
                <a:cs typeface="Times New Roman" pitchFamily="18" charset="0"/>
              </a:rPr>
              <a:t> </a:t>
            </a:r>
            <a:r>
              <a:rPr lang="ru-RU" altLang="ru-RU" sz="2000" dirty="0">
                <a:cs typeface="Times New Roman" pitchFamily="18" charset="0"/>
              </a:rPr>
              <a:t>Вернул часть утраченных ранее земель;</a:t>
            </a:r>
            <a:endParaRPr lang="ru-RU" altLang="ru-RU" sz="2000" dirty="0"/>
          </a:p>
          <a:p>
            <a:pPr>
              <a:buFontTx/>
              <a:buChar char="•"/>
            </a:pPr>
            <a:r>
              <a:rPr lang="ru-RU" altLang="ru-RU" sz="2000" dirty="0">
                <a:cs typeface="Times New Roman" pitchFamily="18" charset="0"/>
              </a:rPr>
              <a:t> Упорядочил законы страны;</a:t>
            </a:r>
            <a:endParaRPr lang="ru-RU" altLang="ru-RU" sz="2000" dirty="0"/>
          </a:p>
          <a:p>
            <a:pPr>
              <a:buFontTx/>
              <a:buChar char="•"/>
            </a:pPr>
            <a:r>
              <a:rPr lang="ru-RU" altLang="ru-RU" sz="2000" dirty="0" smtClean="0">
                <a:cs typeface="Times New Roman" pitchFamily="18" charset="0"/>
              </a:rPr>
              <a:t> </a:t>
            </a:r>
            <a:r>
              <a:rPr lang="ru-RU" altLang="ru-RU" sz="2000" dirty="0" smtClean="0">
                <a:solidFill>
                  <a:srgbClr val="FF0000"/>
                </a:solidFill>
                <a:cs typeface="Times New Roman" pitchFamily="18" charset="0"/>
              </a:rPr>
              <a:t>Создал сословно-представительный </a:t>
            </a:r>
            <a:r>
              <a:rPr lang="ru-RU" altLang="ru-RU" sz="2000" dirty="0">
                <a:solidFill>
                  <a:srgbClr val="FF0000"/>
                </a:solidFill>
                <a:cs typeface="Times New Roman" pitchFamily="18" charset="0"/>
              </a:rPr>
              <a:t>орган </a:t>
            </a:r>
            <a:r>
              <a:rPr lang="ru-RU" altLang="ru-RU" sz="2000" dirty="0" smtClean="0">
                <a:solidFill>
                  <a:srgbClr val="FF0000"/>
                </a:solidFill>
                <a:cs typeface="Times New Roman" pitchFamily="18" charset="0"/>
              </a:rPr>
              <a:t>власти </a:t>
            </a:r>
            <a:r>
              <a:rPr lang="ru-RU" altLang="ru-RU" sz="2000" b="1" dirty="0">
                <a:solidFill>
                  <a:srgbClr val="FF0000"/>
                </a:solidFill>
                <a:cs typeface="Times New Roman" pitchFamily="18" charset="0"/>
                <a:hlinkClick r:id="rId4" action="ppaction://hlinksldjump"/>
              </a:rPr>
              <a:t>сейм</a:t>
            </a:r>
            <a:r>
              <a:rPr lang="ru-RU" altLang="ru-RU" sz="2000" dirty="0" smtClean="0">
                <a:solidFill>
                  <a:srgbClr val="FF0000"/>
                </a:solidFill>
                <a:cs typeface="Times New Roman" pitchFamily="18" charset="0"/>
              </a:rPr>
              <a:t>;</a:t>
            </a:r>
            <a:endParaRPr lang="ru-RU" altLang="ru-RU" sz="2000" dirty="0">
              <a:solidFill>
                <a:srgbClr val="FF0000"/>
              </a:solidFill>
            </a:endParaRPr>
          </a:p>
          <a:p>
            <a:pPr algn="just">
              <a:buFontTx/>
              <a:buChar char="•"/>
            </a:pPr>
            <a:r>
              <a:rPr lang="ru-RU" altLang="ru-RU" sz="2000" dirty="0">
                <a:cs typeface="Times New Roman" pitchFamily="18" charset="0"/>
              </a:rPr>
              <a:t> Покровительствовал ремеслу и торговле, ввел единую монету и одинаковые пошлины;</a:t>
            </a:r>
            <a:endParaRPr lang="ru-RU" altLang="ru-RU" sz="2000" dirty="0"/>
          </a:p>
          <a:p>
            <a:pPr algn="just">
              <a:buFontTx/>
              <a:buChar char="•"/>
            </a:pPr>
            <a:r>
              <a:rPr lang="ru-RU" altLang="ru-RU" sz="2000" dirty="0" smtClean="0">
                <a:cs typeface="Times New Roman" pitchFamily="18" charset="0"/>
              </a:rPr>
              <a:t>Строил крепости, церкви и </a:t>
            </a:r>
            <a:r>
              <a:rPr lang="ru-RU" altLang="ru-RU" sz="2000" dirty="0" err="1" smtClean="0">
                <a:cs typeface="Times New Roman" pitchFamily="18" charset="0"/>
              </a:rPr>
              <a:t>др</a:t>
            </a:r>
            <a:r>
              <a:rPr lang="ru-RU" altLang="ru-RU" sz="2000" dirty="0" smtClean="0">
                <a:cs typeface="Times New Roman" pitchFamily="18" charset="0"/>
              </a:rPr>
              <a:t>, сохранившиеся до наших дней.</a:t>
            </a:r>
            <a:endParaRPr lang="ru-RU" altLang="ru-RU" sz="2000" dirty="0"/>
          </a:p>
        </p:txBody>
      </p:sp>
      <p:sp>
        <p:nvSpPr>
          <p:cNvPr id="2" name="TextBox 1"/>
          <p:cNvSpPr txBox="1"/>
          <p:nvPr/>
        </p:nvSpPr>
        <p:spPr>
          <a:xfrm>
            <a:off x="827584" y="260648"/>
            <a:ext cx="63367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</a:rPr>
              <a:t>Польша в </a:t>
            </a:r>
            <a:r>
              <a:rPr lang="en-US" sz="2800" dirty="0" smtClean="0">
                <a:solidFill>
                  <a:srgbClr val="FF0000"/>
                </a:solidFill>
              </a:rPr>
              <a:t>XIV</a:t>
            </a:r>
            <a:r>
              <a:rPr lang="ru-RU" sz="2800" dirty="0" smtClean="0">
                <a:solidFill>
                  <a:srgbClr val="FF0000"/>
                </a:solidFill>
              </a:rPr>
              <a:t>-</a:t>
            </a:r>
            <a:r>
              <a:rPr lang="en-US" sz="2800" dirty="0" smtClean="0">
                <a:solidFill>
                  <a:srgbClr val="FF0000"/>
                </a:solidFill>
              </a:rPr>
              <a:t>XV</a:t>
            </a:r>
            <a:r>
              <a:rPr lang="ru-RU" sz="2800" dirty="0" smtClean="0">
                <a:solidFill>
                  <a:srgbClr val="FF0000"/>
                </a:solidFill>
              </a:rPr>
              <a:t> веках.</a:t>
            </a:r>
            <a:endParaRPr lang="ru-RU" sz="2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02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 тетради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Польша в XIV – XV веках.</a:t>
            </a:r>
          </a:p>
          <a:p>
            <a:pPr marL="0" indent="0">
              <a:buNone/>
            </a:pPr>
            <a:r>
              <a:rPr lang="ru-RU" dirty="0" smtClean="0"/>
              <a:t>Казимир </a:t>
            </a:r>
            <a:r>
              <a:rPr lang="en-US" dirty="0" smtClean="0"/>
              <a:t>III </a:t>
            </a:r>
            <a:r>
              <a:rPr lang="ru-RU" dirty="0" smtClean="0"/>
              <a:t>Великий (1333-1370), успешное продолжение политики объединения Польских земель и централизации власти.</a:t>
            </a:r>
          </a:p>
          <a:p>
            <a:pPr marL="0" indent="0">
              <a:buNone/>
            </a:pPr>
            <a:r>
              <a:rPr lang="ru-RU" b="1" dirty="0" smtClean="0"/>
              <a:t>Сейм</a:t>
            </a:r>
            <a:r>
              <a:rPr lang="ru-RU" dirty="0" smtClean="0"/>
              <a:t> – орган сословного представительства в Польше.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81520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753350" y="71438"/>
            <a:ext cx="1247775" cy="143986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5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1410 г.</a:t>
            </a:r>
            <a:r>
              <a:rPr lang="ru-RU" sz="4500" dirty="0" smtClean="0"/>
              <a:t> - </a:t>
            </a:r>
            <a:r>
              <a:rPr lang="ru-RU" sz="4500" dirty="0" err="1" smtClean="0"/>
              <a:t>Грюнвальдская</a:t>
            </a:r>
            <a:r>
              <a:rPr lang="ru-RU" sz="4500" dirty="0" smtClean="0"/>
              <a:t> битва</a:t>
            </a:r>
            <a:endParaRPr lang="ru-RU" sz="4500" dirty="0"/>
          </a:p>
        </p:txBody>
      </p:sp>
      <p:pic>
        <p:nvPicPr>
          <p:cNvPr id="1843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1438" y="1000125"/>
            <a:ext cx="8929687" cy="39147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714375" y="5000625"/>
            <a:ext cx="8072438" cy="170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 eaLnBrk="1" hangingPunct="1"/>
            <a:r>
              <a:rPr lang="ru-RU" altLang="ru-RU" sz="3500" dirty="0">
                <a:latin typeface="Calibri" pitchFamily="34" charset="0"/>
              </a:rPr>
              <a:t>Тевтонский орден потерпел поражение. Могущество крестоносцев подорвано. </a:t>
            </a:r>
          </a:p>
          <a:p>
            <a:pPr algn="just" eaLnBrk="1" hangingPunct="1"/>
            <a:r>
              <a:rPr lang="ru-RU" altLang="ru-RU" sz="3500" dirty="0">
                <a:latin typeface="Calibri" pitchFamily="34" charset="0"/>
              </a:rPr>
              <a:t>Их продвижение на Восток остановлено.</a:t>
            </a:r>
          </a:p>
        </p:txBody>
      </p:sp>
      <p:sp>
        <p:nvSpPr>
          <p:cNvPr id="7" name="Управляющая кнопка: фильм 6">
            <a:hlinkClick r:id="rId3" action="ppaction://hlinksldjump" highlightClick="1"/>
          </p:cNvPr>
          <p:cNvSpPr/>
          <p:nvPr/>
        </p:nvSpPr>
        <p:spPr>
          <a:xfrm>
            <a:off x="7643813" y="6357938"/>
            <a:ext cx="1500187" cy="500062"/>
          </a:xfrm>
          <a:prstGeom prst="actionButtonMovi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title"/>
          </p:nvPr>
        </p:nvSpPr>
        <p:spPr>
          <a:xfrm>
            <a:off x="3989326" y="620688"/>
            <a:ext cx="4824536" cy="836712"/>
          </a:xfrm>
        </p:spPr>
        <p:txBody>
          <a:bodyPr/>
          <a:lstStyle/>
          <a:p>
            <a:pPr eaLnBrk="1" hangingPunct="1"/>
            <a:r>
              <a:rPr lang="ru-RU" altLang="ru-RU" dirty="0" smtClean="0">
                <a:solidFill>
                  <a:srgbClr val="FF0000"/>
                </a:solidFill>
              </a:rPr>
              <a:t>Чехия в </a:t>
            </a:r>
            <a:r>
              <a:rPr lang="en-US" altLang="ru-RU" dirty="0" smtClean="0">
                <a:solidFill>
                  <a:srgbClr val="FF0000"/>
                </a:solidFill>
              </a:rPr>
              <a:t>XIV </a:t>
            </a:r>
            <a:r>
              <a:rPr lang="ru-RU" altLang="ru-RU" dirty="0" smtClean="0">
                <a:solidFill>
                  <a:srgbClr val="FF0000"/>
                </a:solidFill>
              </a:rPr>
              <a:t>веке. </a:t>
            </a:r>
          </a:p>
        </p:txBody>
      </p:sp>
      <p:pic>
        <p:nvPicPr>
          <p:cNvPr id="2048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14313" y="714375"/>
            <a:ext cx="3357562" cy="5713413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Прямоугольник 4"/>
          <p:cNvSpPr/>
          <p:nvPr/>
        </p:nvSpPr>
        <p:spPr>
          <a:xfrm>
            <a:off x="3879329" y="1628800"/>
            <a:ext cx="5087938" cy="4929555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solidFill>
                  <a:srgbClr val="FF0000"/>
                </a:solidFill>
              </a:rPr>
              <a:t>Карл </a:t>
            </a:r>
            <a:r>
              <a:rPr lang="en-US" sz="2400" dirty="0">
                <a:solidFill>
                  <a:srgbClr val="FF0000"/>
                </a:solidFill>
              </a:rPr>
              <a:t>I</a:t>
            </a:r>
            <a:r>
              <a:rPr lang="ru-RU" sz="2400" dirty="0">
                <a:solidFill>
                  <a:srgbClr val="FF0000"/>
                </a:solidFill>
              </a:rPr>
              <a:t> (король Чехии) = он же = Карл </a:t>
            </a:r>
            <a:r>
              <a:rPr lang="en-US" sz="2400" dirty="0">
                <a:solidFill>
                  <a:srgbClr val="FF0000"/>
                </a:solidFill>
              </a:rPr>
              <a:t>IV</a:t>
            </a:r>
            <a:r>
              <a:rPr lang="ru-RU" sz="2400" dirty="0">
                <a:solidFill>
                  <a:srgbClr val="FF0000"/>
                </a:solidFill>
              </a:rPr>
              <a:t> (император Священной Римской </a:t>
            </a:r>
            <a:r>
              <a:rPr lang="ru-RU" sz="2400" dirty="0" smtClean="0">
                <a:solidFill>
                  <a:srgbClr val="FF0000"/>
                </a:solidFill>
              </a:rPr>
              <a:t>империи 1355-1378) </a:t>
            </a:r>
            <a:r>
              <a:rPr lang="en-US" sz="2400" dirty="0">
                <a:solidFill>
                  <a:srgbClr val="FF0000"/>
                </a:solidFill>
                <a:sym typeface="Wingdings"/>
              </a:rPr>
              <a:t></a:t>
            </a:r>
            <a:r>
              <a:rPr lang="ru-RU" sz="2400" dirty="0">
                <a:solidFill>
                  <a:srgbClr val="FF0000"/>
                </a:solidFill>
              </a:rPr>
              <a:t> Чехия – сильнейшее государство в составе империи</a:t>
            </a:r>
            <a:r>
              <a:rPr lang="ru-RU" sz="2400" dirty="0" smtClean="0">
                <a:solidFill>
                  <a:srgbClr val="FF0000"/>
                </a:solidFill>
              </a:rPr>
              <a:t>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dirty="0" smtClean="0">
              <a:solidFill>
                <a:srgbClr val="FF0000"/>
              </a:solidFill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r>
              <a:rPr lang="ru-RU" sz="2000" dirty="0" smtClean="0">
                <a:effectLst/>
                <a:latin typeface="Calibri"/>
                <a:ea typeface="Calibri"/>
                <a:cs typeface="Times New Roman"/>
              </a:rPr>
              <a:t>Первое место по добыче серебра в Европе</a:t>
            </a: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r>
              <a:rPr lang="ru-RU" sz="2000" dirty="0" smtClean="0">
                <a:effectLst/>
                <a:latin typeface="Calibri"/>
                <a:ea typeface="Calibri"/>
                <a:cs typeface="Times New Roman"/>
              </a:rPr>
              <a:t>В городах развито более 200 ремесел (сукно, стеклянная посуда)</a:t>
            </a: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r>
              <a:rPr lang="ru-RU" sz="2000" dirty="0" smtClean="0">
                <a:effectLst/>
                <a:latin typeface="Calibri"/>
                <a:ea typeface="Calibri"/>
                <a:cs typeface="Times New Roman"/>
              </a:rPr>
              <a:t>Пересечение важных торговых путей</a:t>
            </a: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Font typeface="Symbol"/>
              <a:buChar char=""/>
            </a:pPr>
            <a:r>
              <a:rPr lang="ru-RU" sz="2000" dirty="0" smtClean="0">
                <a:effectLst/>
                <a:latin typeface="Calibri"/>
                <a:ea typeface="Calibri"/>
                <a:cs typeface="Times New Roman"/>
              </a:rPr>
              <a:t>Строительство шедевров архитектуры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ru-RU" sz="2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Клип 2"/>
          <p:cNvSpPr>
            <a:spLocks noGrp="1"/>
          </p:cNvSpPr>
          <p:nvPr>
            <p:ph type="clipArt" sz="half" idx="1"/>
          </p:nvPr>
        </p:nvSpPr>
        <p:spPr/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848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71902" y="3207914"/>
            <a:ext cx="4767425" cy="28803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Picture 6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1472" y="1000108"/>
            <a:ext cx="3500430" cy="441561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" name="TextBox 9"/>
          <p:cNvSpPr txBox="1"/>
          <p:nvPr/>
        </p:nvSpPr>
        <p:spPr>
          <a:xfrm>
            <a:off x="4572000" y="6072206"/>
            <a:ext cx="35719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b="1" dirty="0" smtClean="0">
                <a:solidFill>
                  <a:schemeClr val="tx2"/>
                </a:solidFill>
              </a:rPr>
              <a:t>Карлов мост</a:t>
            </a:r>
            <a:endParaRPr lang="ru-RU" b="1" dirty="0">
              <a:solidFill>
                <a:schemeClr val="tx2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928662" y="5429264"/>
            <a:ext cx="307183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 dirty="0" smtClean="0">
                <a:solidFill>
                  <a:srgbClr val="002060"/>
                </a:solidFill>
              </a:rPr>
              <a:t>Собор Святого Вита</a:t>
            </a:r>
            <a:endParaRPr lang="ru-RU" b="1" dirty="0">
              <a:solidFill>
                <a:srgbClr val="002060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084120" y="319836"/>
            <a:ext cx="4420117" cy="288807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4669664" y="3042337"/>
            <a:ext cx="35719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b="1" dirty="0" smtClean="0">
                <a:solidFill>
                  <a:schemeClr val="tx2"/>
                </a:solidFill>
              </a:rPr>
              <a:t>Пражский университет</a:t>
            </a:r>
            <a:endParaRPr lang="ru-RU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4173046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Клип 2"/>
          <p:cNvSpPr>
            <a:spLocks noGrp="1"/>
          </p:cNvSpPr>
          <p:nvPr>
            <p:ph type="clipArt" sz="half" idx="1"/>
          </p:nvPr>
        </p:nvSpPr>
        <p:spPr/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848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1928794" y="412284"/>
            <a:ext cx="53651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000066"/>
                </a:solidFill>
                <a:latin typeface="Calibri" panose="020F0502020204030204" pitchFamily="34" charset="0"/>
              </a:rPr>
              <a:t>Ян Гус (1371 – 1415 гг.)</a:t>
            </a:r>
            <a:endParaRPr lang="ru-RU" sz="4000" dirty="0">
              <a:solidFill>
                <a:srgbClr val="000066"/>
              </a:solidFill>
              <a:latin typeface="Calibri" panose="020F0502020204030204" pitchFamily="34" charset="0"/>
            </a:endParaRPr>
          </a:p>
        </p:txBody>
      </p:sp>
      <p:pic>
        <p:nvPicPr>
          <p:cNvPr id="7" name="Picture 9" descr="pg_81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1928794" y="1500174"/>
            <a:ext cx="5153891" cy="5026038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val="3946865897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2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00"/>
      </a:hlink>
      <a:folHlink>
        <a:srgbClr val="0000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629</TotalTime>
  <Words>415</Words>
  <Application>Microsoft Office PowerPoint</Application>
  <PresentationFormat>Экран (4:3)</PresentationFormat>
  <Paragraphs>88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Польша и Чехия:  время расцвета (XIV-XV века)</vt:lpstr>
      <vt:lpstr>Презентация PowerPoint</vt:lpstr>
      <vt:lpstr> Казимир III Великий</vt:lpstr>
      <vt:lpstr>В тетради</vt:lpstr>
      <vt:lpstr>Презентация PowerPoint</vt:lpstr>
      <vt:lpstr>1410 г. - Грюнвальдская битва</vt:lpstr>
      <vt:lpstr>Чехия в XIV веке. </vt:lpstr>
      <vt:lpstr>Презентация PowerPoint</vt:lpstr>
      <vt:lpstr>Презентация PowerPoint</vt:lpstr>
      <vt:lpstr>Презентация PowerPoint</vt:lpstr>
      <vt:lpstr>Презентация PowerPoint</vt:lpstr>
      <vt:lpstr>В тетради:</vt:lpstr>
      <vt:lpstr>Презентация PowerPoint</vt:lpstr>
      <vt:lpstr>Презентация PowerPoint</vt:lpstr>
      <vt:lpstr>Памятник Яну Жижке – чешскому герою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Польша и Чехия:  время расцвета.</dc:title>
  <dc:creator>Быкова</dc:creator>
  <cp:lastModifiedBy>Куликова Ольга Александровна</cp:lastModifiedBy>
  <cp:revision>61</cp:revision>
  <dcterms:created xsi:type="dcterms:W3CDTF">2012-01-23T05:01:30Z</dcterms:created>
  <dcterms:modified xsi:type="dcterms:W3CDTF">2022-04-03T13:26:44Z</dcterms:modified>
</cp:coreProperties>
</file>