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8" r:id="rId13"/>
    <p:sldId id="267" r:id="rId14"/>
  </p:sldIdLst>
  <p:sldSz cx="12192000" cy="6858000"/>
  <p:notesSz cx="6669088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8" autoAdjust="0"/>
    <p:restoredTop sz="86410" autoAdjust="0"/>
  </p:normalViewPr>
  <p:slideViewPr>
    <p:cSldViewPr snapToGrid="0">
      <p:cViewPr varScale="1">
        <p:scale>
          <a:sx n="61" d="100"/>
          <a:sy n="61" d="100"/>
        </p:scale>
        <p:origin x="132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982FA-1AE2-4010-9E90-11DBFBB54E81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9D7E7-D981-4D83-8F67-05328B5F2B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7849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981225-6CF3-433B-8BE0-087ABA3B5BA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22D8E-8B94-4D0D-A765-FE62A32CB2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104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F22D8E-8B94-4D0D-A765-FE62A32CB25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247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A402D-7E87-4099-8CF2-65B7C2F23F9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0E60E-3024-49DA-8307-8B50029C7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102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A402D-7E87-4099-8CF2-65B7C2F23F9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0E60E-3024-49DA-8307-8B50029C7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887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A402D-7E87-4099-8CF2-65B7C2F23F9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0E60E-3024-49DA-8307-8B50029C7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396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A402D-7E87-4099-8CF2-65B7C2F23F9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0E60E-3024-49DA-8307-8B50029C7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737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A402D-7E87-4099-8CF2-65B7C2F23F9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0E60E-3024-49DA-8307-8B50029C7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854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A402D-7E87-4099-8CF2-65B7C2F23F9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0E60E-3024-49DA-8307-8B50029C7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894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A402D-7E87-4099-8CF2-65B7C2F23F9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0E60E-3024-49DA-8307-8B50029C7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905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A402D-7E87-4099-8CF2-65B7C2F23F9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0E60E-3024-49DA-8307-8B50029C7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330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A402D-7E87-4099-8CF2-65B7C2F23F9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0E60E-3024-49DA-8307-8B50029C7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850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A402D-7E87-4099-8CF2-65B7C2F23F9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0E60E-3024-49DA-8307-8B50029C7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14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A402D-7E87-4099-8CF2-65B7C2F23F9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0E60E-3024-49DA-8307-8B50029C7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642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A402D-7E87-4099-8CF2-65B7C2F23F9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0E60E-3024-49DA-8307-8B50029C7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983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4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Georgia" pitchFamily="18" charset="0"/>
              </a:rPr>
              <a:t>Портреты и рассказы мальчиков в произведении </a:t>
            </a:r>
            <a:r>
              <a:rPr lang="ru-RU" b="1" dirty="0" err="1" smtClean="0">
                <a:solidFill>
                  <a:srgbClr val="000000"/>
                </a:solidFill>
                <a:latin typeface="Georgia" pitchFamily="18" charset="0"/>
              </a:rPr>
              <a:t>И.С.Тургенева</a:t>
            </a:r>
            <a:r>
              <a:rPr lang="ru-RU" b="1" dirty="0" smtClean="0">
                <a:solidFill>
                  <a:srgbClr val="000000"/>
                </a:solidFill>
                <a:latin typeface="Georgia" pitchFamily="18" charset="0"/>
              </a:rPr>
              <a:t> "</a:t>
            </a:r>
            <a:r>
              <a:rPr lang="ru-RU" b="1" dirty="0" err="1" smtClean="0">
                <a:solidFill>
                  <a:srgbClr val="000000"/>
                </a:solidFill>
                <a:latin typeface="Georgia" pitchFamily="18" charset="0"/>
              </a:rPr>
              <a:t>Бежин</a:t>
            </a:r>
            <a:r>
              <a:rPr lang="ru-RU" b="1" dirty="0" smtClean="0">
                <a:solidFill>
                  <a:srgbClr val="000000"/>
                </a:solidFill>
                <a:latin typeface="Georgia" pitchFamily="18" charset="0"/>
              </a:rPr>
              <a:t> луг"</a:t>
            </a:r>
            <a:r>
              <a:rPr lang="ru-RU" b="1" dirty="0">
                <a:solidFill>
                  <a:srgbClr val="000000"/>
                </a:solidFill>
                <a:latin typeface="Georgia" pitchFamily="18" charset="0"/>
              </a:rPr>
              <a:t/>
            </a:r>
            <a:br>
              <a:rPr lang="ru-RU" b="1" dirty="0">
                <a:solidFill>
                  <a:srgbClr val="000000"/>
                </a:solidFill>
                <a:latin typeface="Georgia" pitchFamily="18" charset="0"/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707376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класс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sz="24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презентации: </a:t>
            </a:r>
            <a:endParaRPr lang="ru-RU" sz="24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Ильченко Елена Сергеевна,</a:t>
            </a:r>
            <a:endParaRPr lang="ru-RU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 ГБОУ школы № 320 </a:t>
            </a:r>
          </a:p>
          <a:p>
            <a:pPr marL="0" indent="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Приморского района г. Санкт-Петербурга</a:t>
            </a:r>
            <a:endParaRPr lang="ru-RU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</a:pPr>
            <a:endParaRPr lang="ru-RU" sz="2400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1825624"/>
            <a:ext cx="4789583" cy="4707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43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800" dirty="0" smtClean="0"/>
              <a:t>Федя</a:t>
            </a:r>
          </a:p>
          <a:p>
            <a:pPr marL="514350" indent="-514350">
              <a:buAutoNum type="arabicPeriod"/>
            </a:pPr>
            <a:r>
              <a:rPr lang="ru-RU" sz="4800" dirty="0" smtClean="0"/>
              <a:t>Павлуша</a:t>
            </a:r>
          </a:p>
          <a:p>
            <a:pPr marL="514350" indent="-514350">
              <a:buAutoNum type="arabicPeriod"/>
            </a:pPr>
            <a:r>
              <a:rPr lang="ru-RU" sz="4800" dirty="0" smtClean="0"/>
              <a:t>Илюша</a:t>
            </a:r>
          </a:p>
          <a:p>
            <a:pPr marL="514350" indent="-514350">
              <a:buAutoNum type="arabicPeriod"/>
            </a:pPr>
            <a:r>
              <a:rPr lang="ru-RU" sz="4800" dirty="0" smtClean="0"/>
              <a:t>Костя</a:t>
            </a:r>
          </a:p>
          <a:p>
            <a:pPr marL="514350" indent="-514350">
              <a:buAutoNum type="arabicPeriod"/>
            </a:pPr>
            <a:r>
              <a:rPr lang="ru-RU" sz="4800" dirty="0" smtClean="0"/>
              <a:t>Ваня</a:t>
            </a:r>
            <a:endParaRPr lang="ru-RU" sz="48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90687"/>
            <a:ext cx="4295775" cy="4670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67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сопоставьте героя и историю (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быличку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рассказанную им. Вспомните, кто из мальчиков истории не рассказывал вовсе.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838200" y="1972019"/>
            <a:ext cx="5181600" cy="4759287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о домовом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о русалке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о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Тришке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о водяном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о мальчике Васе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ли рассказы мальчиков перечислены? Если нет, дополните список.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Федя</a:t>
            </a:r>
          </a:p>
          <a:p>
            <a:pPr marL="0" indent="0">
              <a:buNone/>
            </a:pPr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Павлуша</a:t>
            </a:r>
          </a:p>
          <a:p>
            <a:pPr marL="0" indent="0">
              <a:buNone/>
            </a:pPr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Илюша</a:t>
            </a:r>
          </a:p>
          <a:p>
            <a:pPr marL="0" indent="0">
              <a:buNone/>
            </a:pPr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Костя</a:t>
            </a:r>
          </a:p>
          <a:p>
            <a:pPr marL="0" indent="0">
              <a:buNone/>
            </a:pPr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Ваня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522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225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Ответьте на вопросы: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6775" y="1337384"/>
            <a:ext cx="11413475" cy="4351338"/>
          </a:xfrm>
        </p:spPr>
        <p:txBody>
          <a:bodyPr/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какой целью ребята рассказываю друг другу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былички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Какими  перед нами предстают крестьянские дети?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930" y="2798283"/>
            <a:ext cx="6764357" cy="3866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7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 (на основе ответов учащихся)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7997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i="1" dirty="0" smtClean="0"/>
              <a:t>	</a:t>
            </a:r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Герои рассказа стремятся </a:t>
            </a:r>
            <a: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познать мир, </a:t>
            </a:r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это объясняет их веру  </a:t>
            </a:r>
            <a: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существование </a:t>
            </a:r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нечисти. Это дети с искренней и чистой душой, богатым внутренним миром, добрым, тёплым и чистым сердцем.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buNone/>
            </a:pPr>
            <a:r>
              <a:rPr lang="ru-RU" sz="4000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написать отзыв о рассказе И.С. Тургенева «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Бежин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луг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(5-6 предложений).</a:t>
            </a:r>
            <a:endParaRPr lang="ru-RU" sz="36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909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случай положен в основу рассказа «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Бежин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луг»?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144876" y="1825625"/>
            <a:ext cx="6742323" cy="4641276"/>
          </a:xfrm>
        </p:spPr>
        <p:txBody>
          <a:bodyPr>
            <a:normAutofit fontScale="92500" lnSpcReduction="20000"/>
          </a:bodyPr>
          <a:lstStyle/>
          <a:p>
            <a:pPr indent="0" algn="just">
              <a:buNone/>
            </a:pPr>
            <a:r>
              <a:rPr lang="ru-RU" dirty="0" smtClean="0">
                <a:latin typeface="Georgia" pitchFamily="18" charset="0"/>
              </a:rPr>
              <a:t>	В основу рассказа «</a:t>
            </a:r>
            <a:r>
              <a:rPr lang="ru-RU" dirty="0" err="1" smtClean="0">
                <a:latin typeface="Georgia" pitchFamily="18" charset="0"/>
              </a:rPr>
              <a:t>Бежин</a:t>
            </a:r>
            <a:r>
              <a:rPr lang="ru-RU" dirty="0" smtClean="0">
                <a:latin typeface="Georgia" pitchFamily="18" charset="0"/>
              </a:rPr>
              <a:t> луг» был положен случай, который однажды произошёл с Тургеневым. </a:t>
            </a:r>
          </a:p>
          <a:p>
            <a:pPr indent="0" algn="just">
              <a:buNone/>
            </a:pPr>
            <a:r>
              <a:rPr lang="ru-RU" dirty="0" smtClean="0">
                <a:latin typeface="Georgia" pitchFamily="18" charset="0"/>
              </a:rPr>
              <a:t>	Однажды в прекрасный июльский день, когда погода установилась надолго, Тургенев весь день провёл на охоте. Но возвращаясь домой, он заблудился. </a:t>
            </a:r>
          </a:p>
          <a:p>
            <a:pPr indent="0" algn="just">
              <a:buNone/>
            </a:pPr>
            <a:r>
              <a:rPr lang="ru-RU" dirty="0" smtClean="0">
                <a:latin typeface="Georgia" pitchFamily="18" charset="0"/>
              </a:rPr>
              <a:t>	Долго блуждал он по ночному лесу, пока не вышел на </a:t>
            </a:r>
            <a:r>
              <a:rPr lang="ru-RU" dirty="0" err="1" smtClean="0">
                <a:latin typeface="Georgia" pitchFamily="18" charset="0"/>
              </a:rPr>
              <a:t>Бежин</a:t>
            </a:r>
            <a:r>
              <a:rPr lang="ru-RU" dirty="0" smtClean="0">
                <a:latin typeface="Georgia" pitchFamily="18" charset="0"/>
              </a:rPr>
              <a:t> луг. Здесь, у костра, он познакомился с деревенскими мальчиками, которые вышли в ночное время пасти табун лошадей. 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113" y="1690688"/>
            <a:ext cx="4087258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98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Герои рассказа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Бежин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луг»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69326" y="1690688"/>
            <a:ext cx="1853345" cy="10525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1080" y="3054063"/>
            <a:ext cx="2389839" cy="1005252"/>
          </a:xfrm>
          <a:prstGeom prst="rect">
            <a:avLst/>
          </a:prstGeom>
        </p:spPr>
      </p:pic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1961921" y="3054062"/>
            <a:ext cx="1828800" cy="878959"/>
          </a:xfrm>
          <a:prstGeom prst="roundRect">
            <a:avLst>
              <a:gd name="adj" fmla="val 16667"/>
            </a:avLst>
          </a:prstGeom>
          <a:blipFill>
            <a:blip r:embed="rId4"/>
            <a:stretch>
              <a:fillRect/>
            </a:stretch>
          </a:blipFill>
          <a:ln w="25400" algn="ctr">
            <a:solidFill>
              <a:srgbClr val="FF66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dirty="0" smtClean="0">
                <a:latin typeface="Georgia" pitchFamily="18" charset="0"/>
              </a:rPr>
              <a:t>Ваня</a:t>
            </a:r>
            <a:endParaRPr lang="ru-RU" sz="2800" b="1" dirty="0">
              <a:solidFill>
                <a:srgbClr val="003300"/>
              </a:solidFill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>
            <a:spLocks noChangeArrowheads="1"/>
          </p:cNvSpPr>
          <p:nvPr/>
        </p:nvSpPr>
        <p:spPr bwMode="auto">
          <a:xfrm>
            <a:off x="8401278" y="3054063"/>
            <a:ext cx="1828800" cy="878958"/>
          </a:xfrm>
          <a:prstGeom prst="roundRect">
            <a:avLst>
              <a:gd name="adj" fmla="val 16667"/>
            </a:avLst>
          </a:prstGeom>
          <a:blipFill>
            <a:blip r:embed="rId4"/>
            <a:stretch>
              <a:fillRect/>
            </a:stretch>
          </a:blipFill>
          <a:ln w="25400" algn="ctr">
            <a:solidFill>
              <a:srgbClr val="FF66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dirty="0" smtClean="0">
                <a:latin typeface="Georgia" pitchFamily="18" charset="0"/>
              </a:rPr>
              <a:t>Павлуша</a:t>
            </a:r>
            <a:endParaRPr lang="ru-RU" sz="2800" b="1" dirty="0">
              <a:solidFill>
                <a:srgbClr val="003300"/>
              </a:solidFill>
              <a:latin typeface="Georgia" pitchFamily="18" charset="0"/>
            </a:endParaRPr>
          </a:p>
        </p:txBody>
      </p:sp>
      <p:sp>
        <p:nvSpPr>
          <p:cNvPr id="8" name="Скругленный прямоугольник 7"/>
          <p:cNvSpPr>
            <a:spLocks noChangeArrowheads="1"/>
          </p:cNvSpPr>
          <p:nvPr/>
        </p:nvSpPr>
        <p:spPr bwMode="auto">
          <a:xfrm>
            <a:off x="2310062" y="4724399"/>
            <a:ext cx="1804737" cy="795051"/>
          </a:xfrm>
          <a:prstGeom prst="roundRect">
            <a:avLst>
              <a:gd name="adj" fmla="val 16667"/>
            </a:avLst>
          </a:prstGeom>
          <a:blipFill>
            <a:blip r:embed="rId4"/>
            <a:stretch>
              <a:fillRect/>
            </a:stretch>
          </a:blipFill>
          <a:ln w="25400" algn="ctr">
            <a:solidFill>
              <a:srgbClr val="FF66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dirty="0" smtClean="0">
                <a:latin typeface="Georgia" pitchFamily="18" charset="0"/>
              </a:rPr>
              <a:t>Костя</a:t>
            </a:r>
            <a:endParaRPr lang="ru-RU" sz="2800" b="1" dirty="0">
              <a:solidFill>
                <a:srgbClr val="003300"/>
              </a:solidFill>
              <a:latin typeface="Georgia" pitchFamily="18" charset="0"/>
            </a:endParaRPr>
          </a:p>
        </p:txBody>
      </p:sp>
      <p:sp>
        <p:nvSpPr>
          <p:cNvPr id="9" name="Скругленный прямоугольник 8"/>
          <p:cNvSpPr>
            <a:spLocks noChangeArrowheads="1"/>
          </p:cNvSpPr>
          <p:nvPr/>
        </p:nvSpPr>
        <p:spPr bwMode="auto">
          <a:xfrm>
            <a:off x="8315996" y="4724400"/>
            <a:ext cx="1816768" cy="795050"/>
          </a:xfrm>
          <a:prstGeom prst="roundRect">
            <a:avLst>
              <a:gd name="adj" fmla="val 16667"/>
            </a:avLst>
          </a:prstGeom>
          <a:blipFill>
            <a:blip r:embed="rId4"/>
            <a:stretch>
              <a:fillRect/>
            </a:stretch>
          </a:blipFill>
          <a:ln w="25400" algn="ctr">
            <a:solidFill>
              <a:srgbClr val="FF66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dirty="0" smtClean="0">
                <a:latin typeface="Georgia" pitchFamily="18" charset="0"/>
              </a:rPr>
              <a:t>Илюша</a:t>
            </a:r>
            <a:endParaRPr lang="ru-RU" sz="2800" b="1" dirty="0">
              <a:solidFill>
                <a:srgbClr val="003300"/>
              </a:solidFill>
              <a:latin typeface="Georgia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382178" y="4494882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073706" y="4285561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5519451" y="2060154"/>
            <a:ext cx="0" cy="85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2897436" y="3933022"/>
            <a:ext cx="440675" cy="561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3172858" y="2068673"/>
            <a:ext cx="1630496" cy="6745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7290919" y="2060154"/>
            <a:ext cx="1820030" cy="705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4494882" y="5111827"/>
            <a:ext cx="3437263" cy="77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8945696" y="3933022"/>
            <a:ext cx="462709" cy="6830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242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по описанию, о каком герое идёт речь.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64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ru-RU" dirty="0" smtClean="0">
                <a:latin typeface="Georgia" pitchFamily="18" charset="0"/>
              </a:rPr>
              <a:t>	</a:t>
            </a:r>
            <a:r>
              <a:rPr lang="ru-RU" sz="3200" dirty="0" smtClean="0">
                <a:latin typeface="Georgia" pitchFamily="18" charset="0"/>
              </a:rPr>
              <a:t>Стройный мальчик лет четырнадцати, с красивыми и тонкими, немного мелкими чертами лица, кудрявыми белокурыми волосами и постоянной </a:t>
            </a:r>
            <a:r>
              <a:rPr lang="ru-RU" sz="3200" dirty="0" err="1" smtClean="0">
                <a:latin typeface="Georgia" pitchFamily="18" charset="0"/>
              </a:rPr>
              <a:t>полувесёлой</a:t>
            </a:r>
            <a:r>
              <a:rPr lang="ru-RU" sz="3200" dirty="0" smtClean="0">
                <a:latin typeface="Georgia" pitchFamily="18" charset="0"/>
              </a:rPr>
              <a:t>, </a:t>
            </a:r>
            <a:r>
              <a:rPr lang="ru-RU" sz="3200" dirty="0" err="1" smtClean="0">
                <a:latin typeface="Georgia" pitchFamily="18" charset="0"/>
              </a:rPr>
              <a:t>полурассеянной</a:t>
            </a:r>
            <a:r>
              <a:rPr lang="ru-RU" sz="3200" dirty="0" smtClean="0">
                <a:latin typeface="Georgia" pitchFamily="18" charset="0"/>
              </a:rPr>
              <a:t> улыбкой. 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3573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Georgia" pitchFamily="18" charset="0"/>
              </a:rPr>
              <a:t>	У …..  волосы были всклокоченные, чёрные, глаза серые, скулы широкие, лицо бледное, рябое, рот большой, но правильный, вся голова огромная, как </a:t>
            </a:r>
            <a:r>
              <a:rPr lang="ru-RU" sz="3200" dirty="0" err="1" smtClean="0">
                <a:latin typeface="Georgia" pitchFamily="18" charset="0"/>
              </a:rPr>
              <a:t>гворится</a:t>
            </a:r>
            <a:r>
              <a:rPr lang="ru-RU" sz="3200" dirty="0" smtClean="0">
                <a:latin typeface="Georgia" pitchFamily="18" charset="0"/>
              </a:rPr>
              <a:t>, с пивной котёл, тело приземистое, неуклюжее.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289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>
                <a:latin typeface="Georgia" pitchFamily="18" charset="0"/>
              </a:rPr>
              <a:t>Г</a:t>
            </a:r>
            <a:r>
              <a:rPr lang="ru-RU" dirty="0" smtClean="0">
                <a:latin typeface="Georgia" pitchFamily="18" charset="0"/>
              </a:rPr>
              <a:t>орбонос, с вытянутым, подслеповатым лицом, которое выражало какую-то тупую, болезненную заботливость, сжатые губы его не шевелились, сдвинутые брови не расходились – он словно всё щурился от огня.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831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Georgia" pitchFamily="18" charset="0"/>
              </a:rPr>
              <a:t> 	</a:t>
            </a:r>
            <a:r>
              <a:rPr lang="ru-RU" sz="3200" dirty="0" smtClean="0">
                <a:latin typeface="Georgia" pitchFamily="18" charset="0"/>
              </a:rPr>
              <a:t>Мальчик лет десяти, маленький, тщедушный, бедно одетый; взгляд его был задумчивым и печальным; всё лицо невелико, худо, в веснушках, книзу заострено, как у белки; губы словно хотели что-то высказать.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425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Georgia" pitchFamily="18" charset="0"/>
              </a:rPr>
              <a:t> </a:t>
            </a:r>
            <a:r>
              <a:rPr lang="ru-RU" sz="3600" dirty="0" smtClean="0">
                <a:latin typeface="Georgia" pitchFamily="18" charset="0"/>
              </a:rPr>
              <a:t>Мальчик лет семи смирнёхонько прикорнул под рогожей, изредка выставляя из-под неё русую кудрявую голову.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97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210</Words>
  <Application>Microsoft Office PowerPoint</Application>
  <PresentationFormat>Широкоэкранный</PresentationFormat>
  <Paragraphs>56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Georgia</vt:lpstr>
      <vt:lpstr>Times New Roman</vt:lpstr>
      <vt:lpstr>Тема Office</vt:lpstr>
      <vt:lpstr>Портреты и рассказы мальчиков в произведении И.С.Тургенева "Бежин луг" </vt:lpstr>
      <vt:lpstr>Какой случай положен в основу рассказа «Бежин луг»?</vt:lpstr>
      <vt:lpstr>Герои рассказа «Бежин луг»</vt:lpstr>
      <vt:lpstr>Презентация PowerPoint</vt:lpstr>
      <vt:lpstr>?</vt:lpstr>
      <vt:lpstr>?</vt:lpstr>
      <vt:lpstr>?</vt:lpstr>
      <vt:lpstr>?</vt:lpstr>
      <vt:lpstr>?</vt:lpstr>
      <vt:lpstr>Ответы</vt:lpstr>
      <vt:lpstr>Теперь сопоставьте героя и историю (быличку), рассказанную им. Вспомните, кто из мальчиков истории не рассказывал вовсе.</vt:lpstr>
      <vt:lpstr>Ответьте на вопросы:</vt:lpstr>
      <vt:lpstr>Вывод (на основе ответов учащихся)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Портреты и рассказы мальчиков в произведении И.С.Тургенева "Бежин луг"</dc:title>
  <dc:creator>User</dc:creator>
  <cp:lastModifiedBy>User</cp:lastModifiedBy>
  <cp:revision>15</cp:revision>
  <cp:lastPrinted>2022-04-03T10:08:50Z</cp:lastPrinted>
  <dcterms:created xsi:type="dcterms:W3CDTF">2022-04-03T08:10:53Z</dcterms:created>
  <dcterms:modified xsi:type="dcterms:W3CDTF">2022-04-03T14:15:54Z</dcterms:modified>
</cp:coreProperties>
</file>