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sldIdLst>
    <p:sldId id="256" r:id="rId7"/>
    <p:sldId id="257" r:id="rId8"/>
    <p:sldId id="259" r:id="rId9"/>
    <p:sldId id="260" r:id="rId10"/>
    <p:sldId id="261" r:id="rId11"/>
    <p:sldId id="262" r:id="rId12"/>
    <p:sldId id="263" r:id="rId13"/>
    <p:sldId id="266" r:id="rId14"/>
    <p:sldId id="265" r:id="rId15"/>
    <p:sldId id="267" r:id="rId16"/>
    <p:sldId id="268" r:id="rId17"/>
    <p:sldId id="269" r:id="rId18"/>
    <p:sldId id="270" r:id="rId19"/>
    <p:sldId id="272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660033"/>
    <a:srgbClr val="800000"/>
    <a:srgbClr val="FF00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381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9229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7351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969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364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883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3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5274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971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8451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340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6854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2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5740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4013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1172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5398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0103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6319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082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3832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1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74515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3508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9614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9338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4385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1935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549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8115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2197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1629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106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2680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2891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5778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6945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847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4939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376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7872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8588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4052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48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321690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4693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5982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84632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59532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48930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54929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19580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91284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6231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092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534794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60329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60776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98855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96913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25554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0431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237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5071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537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598E5-36A0-4600-A3D5-10F2B424689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2508-A11C-48E4-8CA0-C2F96817A54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045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53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598E5-36A0-4600-A3D5-10F2B4246890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A2508-A11C-48E4-8CA0-C2F96817A54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7587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53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844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53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07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53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017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53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5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53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598E5-36A0-4600-A3D5-10F2B42468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03.04.2022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A2508-A11C-48E4-8CA0-C2F96817A54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03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3.jpeg"/><Relationship Id="rId7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hyperlink" Target="https://dic.academic.ru/searchall.php?SWord=%D0%BA%D0%B0%D0%BF%D0%BA%D0%B5%D0%B9%D0%BA%D0%B8&amp;from=xx&amp;to=ru&amp;did=enc_pohlebkin&amp;styp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ic.academic.ru/dic.nsf/enc_pohlebkin/293/%D0%91%D0%BB%D0%B8%D0%BD%D1%8B" TargetMode="External"/><Relationship Id="rId5" Type="http://schemas.openxmlformats.org/officeDocument/2006/relationships/hyperlink" Target="https://subscribe.ru/group/moi-lyubimyie-retseptyi/4558816/" TargetMode="Externa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jpeg"/><Relationship Id="rId7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2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2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733256"/>
            <a:ext cx="6224736" cy="91365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660033"/>
                </a:solidFill>
              </a:rPr>
              <a:t>Учитель: </a:t>
            </a:r>
            <a:r>
              <a:rPr lang="ru-RU" sz="2400" b="1" dirty="0" err="1" smtClean="0">
                <a:solidFill>
                  <a:srgbClr val="660033"/>
                </a:solidFill>
              </a:rPr>
              <a:t>Хянина</a:t>
            </a:r>
            <a:r>
              <a:rPr lang="ru-RU" sz="2400" b="1" dirty="0" smtClean="0">
                <a:solidFill>
                  <a:srgbClr val="660033"/>
                </a:solidFill>
              </a:rPr>
              <a:t> Л.А.</a:t>
            </a:r>
          </a:p>
          <a:p>
            <a:r>
              <a:rPr lang="ru-RU" sz="2400" b="1" dirty="0" smtClean="0">
                <a:solidFill>
                  <a:srgbClr val="660033"/>
                </a:solidFill>
              </a:rPr>
              <a:t>ГБОУ школа №432 г. Санкт-Петербург</a:t>
            </a:r>
            <a:endParaRPr lang="ru-RU" sz="2400" dirty="0">
              <a:solidFill>
                <a:srgbClr val="66003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7488" y="2348880"/>
            <a:ext cx="832740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905">
                  <a:solidFill>
                    <a:srgbClr val="FFFF00"/>
                  </a:solidFill>
                </a:ln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Сервировка стола к </a:t>
            </a:r>
            <a:r>
              <a:rPr lang="ru-RU" sz="4000" b="1" cap="none" spc="0" dirty="0" smtClean="0">
                <a:ln w="1905">
                  <a:solidFill>
                    <a:srgbClr val="FFFF00"/>
                  </a:solidFill>
                </a:ln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чаю </a:t>
            </a:r>
          </a:p>
          <a:p>
            <a:pPr algn="ctr"/>
            <a:r>
              <a:rPr lang="ru-RU" sz="4000" b="1" cap="none" spc="0" dirty="0" smtClean="0">
                <a:ln w="1905">
                  <a:solidFill>
                    <a:srgbClr val="FFFF00"/>
                  </a:solidFill>
                </a:ln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</a:t>
            </a:r>
            <a:r>
              <a:rPr lang="ru-RU" sz="4000" b="1" cap="none" spc="0" dirty="0">
                <a:ln w="1905">
                  <a:solidFill>
                    <a:srgbClr val="FFFF00"/>
                  </a:solidFill>
                </a:ln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приготовление сладких угощений.</a:t>
            </a:r>
          </a:p>
        </p:txBody>
      </p:sp>
    </p:spTree>
    <p:extLst>
      <p:ext uri="{BB962C8B-B14F-4D97-AF65-F5344CB8AC3E}">
        <p14:creationId xmlns:p14="http://schemas.microsoft.com/office/powerpoint/2010/main" val="99308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0" y="0"/>
            <a:ext cx="9144000" cy="6867670"/>
            <a:chOff x="0" y="0"/>
            <a:chExt cx="9144000" cy="686767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"/>
            <a:stretch/>
          </p:blipFill>
          <p:spPr>
            <a:xfrm>
              <a:off x="0" y="5757333"/>
              <a:ext cx="9144000" cy="1110337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1286933" cy="6858000"/>
            </a:xfrm>
            <a:prstGeom prst="rect">
              <a:avLst/>
            </a:prstGeom>
          </p:spPr>
        </p:pic>
      </p:grpSp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971600" y="188640"/>
            <a:ext cx="8229600" cy="878891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>
                  <a:solidFill>
                    <a:srgbClr val="FF00FF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6. Поведение за столом</a:t>
            </a:r>
            <a:endParaRPr lang="ru-RU" sz="4000" b="1" dirty="0">
              <a:ln w="11430">
                <a:solidFill>
                  <a:srgbClr val="FF00FF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5656" y="1196753"/>
            <a:ext cx="698477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buFontTx/>
              <a:buAutoNum type="arabicPeriod"/>
            </a:pPr>
            <a:r>
              <a:rPr lang="ru-RU" sz="2400" dirty="0" smtClean="0">
                <a:solidFill>
                  <a:srgbClr val="660033"/>
                </a:solidFill>
              </a:rPr>
              <a:t> Пирожки, печенье, конфеты берутся руками.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sz="2400" dirty="0" smtClean="0">
                <a:solidFill>
                  <a:srgbClr val="660033"/>
                </a:solidFill>
              </a:rPr>
              <a:t> Ломтик лимона берут специальной маленькой вилочкой, кладут в чашку с чаем и ложкой выдавливают из него сок.</a:t>
            </a:r>
          </a:p>
          <a:p>
            <a:pPr>
              <a:spcBef>
                <a:spcPct val="50000"/>
              </a:spcBef>
              <a:buFontTx/>
              <a:buAutoNum type="arabicPeriod" startAt="3"/>
            </a:pPr>
            <a:r>
              <a:rPr lang="ru-RU" sz="2400" dirty="0" smtClean="0">
                <a:solidFill>
                  <a:srgbClr val="660033"/>
                </a:solidFill>
              </a:rPr>
              <a:t> Руками допускается брать хлеб, фрукты, причём доставать из вазы их нужно самим.</a:t>
            </a:r>
          </a:p>
          <a:p>
            <a:pPr>
              <a:spcBef>
                <a:spcPct val="50000"/>
              </a:spcBef>
              <a:buFontTx/>
              <a:buAutoNum type="arabicPeriod" startAt="3"/>
            </a:pPr>
            <a:r>
              <a:rPr lang="ru-RU" sz="2400" dirty="0" smtClean="0">
                <a:solidFill>
                  <a:srgbClr val="660033"/>
                </a:solidFill>
              </a:rPr>
              <a:t> Не следует просить у хозяйки вторую чашку чая, если гости ещё не выпили первую.</a:t>
            </a:r>
            <a:endParaRPr lang="ru-RU" sz="2400" dirty="0">
              <a:solidFill>
                <a:srgbClr val="66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64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и по запросу блины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172" y="3420373"/>
            <a:ext cx="3523892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1268" name="Picture 4" descr="Картинки по запросу капкейки к чаю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420373"/>
            <a:ext cx="2880320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grpSp>
        <p:nvGrpSpPr>
          <p:cNvPr id="16" name="Группа 15"/>
          <p:cNvGrpSpPr/>
          <p:nvPr/>
        </p:nvGrpSpPr>
        <p:grpSpPr>
          <a:xfrm>
            <a:off x="0" y="0"/>
            <a:ext cx="9144000" cy="6867670"/>
            <a:chOff x="0" y="0"/>
            <a:chExt cx="9144000" cy="686767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"/>
            <a:stretch/>
          </p:blipFill>
          <p:spPr>
            <a:xfrm>
              <a:off x="0" y="5757333"/>
              <a:ext cx="9144000" cy="1110337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1286933" cy="6858000"/>
            </a:xfrm>
            <a:prstGeom prst="rect">
              <a:avLst/>
            </a:prstGeom>
          </p:spPr>
        </p:pic>
      </p:grpSp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971600" y="188640"/>
            <a:ext cx="8229600" cy="878891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>
                  <a:solidFill>
                    <a:srgbClr val="FF00FF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Блины и </a:t>
            </a:r>
            <a:r>
              <a:rPr lang="ru-RU" sz="4000" b="1" dirty="0" err="1" smtClean="0">
                <a:ln w="11430">
                  <a:solidFill>
                    <a:srgbClr val="FF00FF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капкейки</a:t>
            </a:r>
            <a:endParaRPr lang="ru-RU" sz="4000" b="1" dirty="0">
              <a:ln w="11430">
                <a:solidFill>
                  <a:srgbClr val="FF00FF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5656" y="1052736"/>
            <a:ext cx="734481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dirty="0" smtClean="0">
                <a:solidFill>
                  <a:srgbClr val="660033"/>
                </a:solidFill>
              </a:rPr>
              <a:t>Русское слово </a:t>
            </a:r>
            <a:r>
              <a:rPr lang="ru-RU" sz="2400" b="1" dirty="0" smtClean="0">
                <a:solidFill>
                  <a:srgbClr val="660033"/>
                </a:solidFill>
              </a:rPr>
              <a:t>блин</a:t>
            </a:r>
            <a:r>
              <a:rPr lang="ru-RU" sz="2400" dirty="0" smtClean="0">
                <a:solidFill>
                  <a:srgbClr val="660033"/>
                </a:solidFill>
              </a:rPr>
              <a:t> восходит к древне-русскому </a:t>
            </a:r>
            <a:r>
              <a:rPr lang="ru-RU" sz="2400" dirty="0" err="1" smtClean="0">
                <a:solidFill>
                  <a:srgbClr val="660033"/>
                </a:solidFill>
              </a:rPr>
              <a:t>млинъ</a:t>
            </a:r>
            <a:r>
              <a:rPr lang="ru-RU" sz="2400" dirty="0" smtClean="0">
                <a:solidFill>
                  <a:srgbClr val="660033"/>
                </a:solidFill>
              </a:rPr>
              <a:t> и изначально обозначало еду из перемолотой муки (сравни украинский </a:t>
            </a:r>
            <a:r>
              <a:rPr lang="ru-RU" sz="2400" dirty="0" err="1" smtClean="0">
                <a:solidFill>
                  <a:srgbClr val="660033"/>
                </a:solidFill>
              </a:rPr>
              <a:t>млин</a:t>
            </a:r>
            <a:r>
              <a:rPr lang="ru-RU" sz="2400" dirty="0" smtClean="0">
                <a:solidFill>
                  <a:srgbClr val="660033"/>
                </a:solidFill>
              </a:rPr>
              <a:t> «мельница»).</a:t>
            </a:r>
          </a:p>
          <a:p>
            <a:pPr algn="just">
              <a:spcBef>
                <a:spcPct val="50000"/>
              </a:spcBef>
            </a:pPr>
            <a:r>
              <a:rPr lang="ru-RU" sz="2400" b="1" dirty="0" err="1">
                <a:solidFill>
                  <a:srgbClr val="660033"/>
                </a:solidFill>
              </a:rPr>
              <a:t>Капкейк</a:t>
            </a:r>
            <a:r>
              <a:rPr lang="ru-RU" sz="2400" dirty="0">
                <a:solidFill>
                  <a:srgbClr val="660033"/>
                </a:solidFill>
              </a:rPr>
              <a:t> </a:t>
            </a:r>
            <a:r>
              <a:rPr lang="ru-RU" sz="2400" dirty="0" smtClean="0">
                <a:solidFill>
                  <a:srgbClr val="660033"/>
                </a:solidFill>
              </a:rPr>
              <a:t> - буквально </a:t>
            </a:r>
            <a:r>
              <a:rPr lang="ru-RU" sz="2400" dirty="0">
                <a:solidFill>
                  <a:srgbClr val="660033"/>
                </a:solidFill>
              </a:rPr>
              <a:t>«чашечный торт», известен также под названием </a:t>
            </a:r>
            <a:r>
              <a:rPr lang="ru-RU" sz="2400" dirty="0" err="1">
                <a:solidFill>
                  <a:srgbClr val="660033"/>
                </a:solidFill>
              </a:rPr>
              <a:t>fairy</a:t>
            </a:r>
            <a:r>
              <a:rPr lang="ru-RU" sz="2400" dirty="0">
                <a:solidFill>
                  <a:srgbClr val="660033"/>
                </a:solidFill>
              </a:rPr>
              <a:t> </a:t>
            </a:r>
            <a:r>
              <a:rPr lang="ru-RU" sz="2400" dirty="0" err="1">
                <a:solidFill>
                  <a:srgbClr val="660033"/>
                </a:solidFill>
              </a:rPr>
              <a:t>cake</a:t>
            </a:r>
            <a:r>
              <a:rPr lang="ru-RU" sz="2400" dirty="0">
                <a:solidFill>
                  <a:srgbClr val="660033"/>
                </a:solidFill>
              </a:rPr>
              <a:t> — </a:t>
            </a:r>
            <a:r>
              <a:rPr lang="ru-RU" sz="2400" dirty="0" smtClean="0">
                <a:solidFill>
                  <a:srgbClr val="660033"/>
                </a:solidFill>
              </a:rPr>
              <a:t>«сказочный торт» </a:t>
            </a:r>
            <a:r>
              <a:rPr lang="ru-RU" sz="2400" dirty="0">
                <a:solidFill>
                  <a:srgbClr val="660033"/>
                </a:solidFill>
              </a:rPr>
              <a:t>— американское название кекса.</a:t>
            </a:r>
          </a:p>
        </p:txBody>
      </p:sp>
    </p:spTree>
    <p:extLst>
      <p:ext uri="{BB962C8B-B14F-4D97-AF65-F5344CB8AC3E}">
        <p14:creationId xmlns:p14="http://schemas.microsoft.com/office/powerpoint/2010/main" val="168369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0" y="0"/>
            <a:ext cx="9144000" cy="6867670"/>
            <a:chOff x="0" y="0"/>
            <a:chExt cx="9144000" cy="686767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"/>
            <a:stretch/>
          </p:blipFill>
          <p:spPr>
            <a:xfrm>
              <a:off x="0" y="5757333"/>
              <a:ext cx="9144000" cy="1110337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1286933" cy="6858000"/>
            </a:xfrm>
            <a:prstGeom prst="rect">
              <a:avLst/>
            </a:prstGeom>
          </p:spPr>
        </p:pic>
      </p:grpSp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1022907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>
                  <a:solidFill>
                    <a:srgbClr val="FF00FF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Инструкция по технике безопасности и санитарно - гигиенические требования</a:t>
            </a:r>
            <a:endParaRPr lang="ru-RU" sz="4000" b="1" dirty="0">
              <a:ln w="11430">
                <a:solidFill>
                  <a:srgbClr val="FF00FF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4297" y="1728534"/>
            <a:ext cx="734481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b="1" dirty="0">
                <a:solidFill>
                  <a:srgbClr val="660033"/>
                </a:solidFill>
              </a:rPr>
              <a:t>ПРИ РАБОТЕ С ГОРЯЧЕЙ ПОСУДОЙ И ЖИДКОСТЬЮ</a:t>
            </a:r>
            <a:endParaRPr lang="ru-RU" sz="2400" dirty="0">
              <a:solidFill>
                <a:srgbClr val="660033"/>
              </a:solidFill>
            </a:endParaRP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660033"/>
                </a:solidFill>
              </a:rPr>
              <a:t>Снимая крышку с горячей посуды, приподнимать ее от себя.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660033"/>
                </a:solidFill>
              </a:rPr>
              <a:t>На сковороду с горячим жиром продукты класть аккуратно (от себя), чтобы не разбрызгивался жир.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660033"/>
                </a:solidFill>
              </a:rPr>
              <a:t>Снимая горячую посуду с плиты, пользоваться прихватками.</a:t>
            </a:r>
          </a:p>
          <a:p>
            <a:pPr algn="ctr">
              <a:spcAft>
                <a:spcPts val="600"/>
              </a:spcAft>
            </a:pPr>
            <a:r>
              <a:rPr lang="ru-RU" sz="2400" b="1" dirty="0" smtClean="0">
                <a:solidFill>
                  <a:srgbClr val="660033"/>
                </a:solidFill>
              </a:rPr>
              <a:t>ПРИ РАБОТЕ С НОЖОМ И ПРИСПОСОБЛЕНИЯМИ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660033"/>
                </a:solidFill>
              </a:rPr>
              <a:t>Пользоваться правильными приемами работы с ножом.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660033"/>
                </a:solidFill>
              </a:rPr>
              <a:t>Передавать нож (или вилку) ручкой вперед.</a:t>
            </a:r>
          </a:p>
        </p:txBody>
      </p:sp>
    </p:spTree>
    <p:extLst>
      <p:ext uri="{BB962C8B-B14F-4D97-AF65-F5344CB8AC3E}">
        <p14:creationId xmlns:p14="http://schemas.microsoft.com/office/powerpoint/2010/main" val="122125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0" y="0"/>
            <a:ext cx="9144000" cy="6867670"/>
            <a:chOff x="0" y="0"/>
            <a:chExt cx="9144000" cy="686767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"/>
            <a:stretch/>
          </p:blipFill>
          <p:spPr>
            <a:xfrm>
              <a:off x="0" y="5757333"/>
              <a:ext cx="9144000" cy="1110337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1286933" cy="6858000"/>
            </a:xfrm>
            <a:prstGeom prst="rect">
              <a:avLst/>
            </a:prstGeom>
          </p:spPr>
        </p:pic>
      </p:grpSp>
      <p:pic>
        <p:nvPicPr>
          <p:cNvPr id="13316" name="Picture 4" descr="Картинки по запросу как сложить солфетк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667" y="2717061"/>
            <a:ext cx="4565424" cy="29193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3314" name="Picture 2" descr="Картинки по запросу как сложить салфетки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862"/>
            <a:ext cx="4599953" cy="3092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3320" name="Picture 8" descr="Картинки по запросу стол с салфетками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027" y="332656"/>
            <a:ext cx="2809683" cy="18186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3324" name="Picture 12" descr="Картинки по запросу стол с салфетками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380" y="3463776"/>
            <a:ext cx="2881951" cy="19193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81525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9144000" cy="6867670"/>
            <a:chOff x="0" y="0"/>
            <a:chExt cx="9144000" cy="686767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"/>
            <a:stretch/>
          </p:blipFill>
          <p:spPr>
            <a:xfrm>
              <a:off x="0" y="5757333"/>
              <a:ext cx="9144000" cy="1110337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1286933" cy="6858000"/>
            </a:xfrm>
            <a:prstGeom prst="rect">
              <a:avLst/>
            </a:prstGeom>
          </p:spPr>
        </p:pic>
      </p:grpSp>
      <p:pic>
        <p:nvPicPr>
          <p:cNvPr id="16388" name="Picture 4" descr="Картинки по запросу сервированный стол чай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6766464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3224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0" y="0"/>
            <a:ext cx="9144000" cy="6867670"/>
            <a:chOff x="0" y="0"/>
            <a:chExt cx="9144000" cy="686767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"/>
            <a:stretch/>
          </p:blipFill>
          <p:spPr>
            <a:xfrm>
              <a:off x="0" y="5757333"/>
              <a:ext cx="9144000" cy="1110337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1286933" cy="6858000"/>
            </a:xfrm>
            <a:prstGeom prst="rect">
              <a:avLst/>
            </a:prstGeom>
          </p:spPr>
        </p:pic>
      </p:grp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Список использованных источников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И.Н.Федорова, А.И.Осадчая «Домоводство» пособие для учителей. Изд. «Просвещение»</a:t>
            </a:r>
            <a:endParaRPr lang="ru-RU" dirty="0" smtClean="0">
              <a:hlinkClick r:id="rId5"/>
            </a:endParaRPr>
          </a:p>
          <a:p>
            <a:r>
              <a:rPr lang="en-US" dirty="0" smtClean="0">
                <a:hlinkClick r:id="rId5"/>
              </a:rPr>
              <a:t>http://restorator.name/oborudovanie/stolovoe-bele/63-nakrytie-stola-skatertyu.html</a:t>
            </a:r>
            <a:endParaRPr lang="ru-RU" dirty="0" smtClean="0">
              <a:hlinkClick r:id="rId5"/>
            </a:endParaRPr>
          </a:p>
          <a:p>
            <a:r>
              <a:rPr lang="en-US" dirty="0" smtClean="0">
                <a:hlinkClick r:id="rId5"/>
              </a:rPr>
              <a:t>http://www.liveinternet.ru/tags/%EA%E0%EA+%E7%E0%E2%E0%F0%E8%E2%E0%F2%FC+%F7%E5%F0%ED%FB%E9+%F7%E0%E9/</a:t>
            </a:r>
            <a:endParaRPr lang="ru-RU" dirty="0" smtClean="0">
              <a:hlinkClick r:id="rId5"/>
            </a:endParaRPr>
          </a:p>
          <a:p>
            <a:r>
              <a:rPr lang="en-US" dirty="0" smtClean="0">
                <a:hlinkClick r:id="rId5"/>
              </a:rPr>
              <a:t>https://subscribe.ru/group/moi-lyubimyie-retseptyi/4558816/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https://dic.academic.ru/dic.nsf/enc_pohlebkin/293/%D0%91%D0%BB%D0%B8%D0%BD%D1%8B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https://dic.academic.ru/searchall.php?SWord=%D0%BA%D0%B0%D0%BF%D0%BA%D0%B5%D0%B9%D0%BA%D0%B8&amp;from=xx&amp;to=ru&amp;did=enc_pohlebkin&amp;stype</a:t>
            </a:r>
            <a:r>
              <a:rPr lang="en-US" dirty="0" smtClean="0"/>
              <a:t>=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24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0" y="0"/>
            <a:ext cx="9144000" cy="6867670"/>
            <a:chOff x="0" y="0"/>
            <a:chExt cx="9144000" cy="686767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"/>
            <a:stretch/>
          </p:blipFill>
          <p:spPr>
            <a:xfrm>
              <a:off x="0" y="5757333"/>
              <a:ext cx="9144000" cy="1110337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1286933" cy="6858000"/>
            </a:xfrm>
            <a:prstGeom prst="rect">
              <a:avLst/>
            </a:prstGeom>
          </p:spPr>
        </p:pic>
      </p:grpSp>
      <p:sp>
        <p:nvSpPr>
          <p:cNvPr id="6" name="Прямоугольник 5"/>
          <p:cNvSpPr/>
          <p:nvPr/>
        </p:nvSpPr>
        <p:spPr>
          <a:xfrm>
            <a:off x="4860032" y="202468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с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778532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1354596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1947688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2523752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3099816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60032" y="3675880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4253456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60032" y="4831634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860032" y="5407698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36096" y="202468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т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32329" y="202468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о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608393" y="202468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л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436096" y="778532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32329" y="778532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687735" y="764704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283968" y="764704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67566" y="1340768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263799" y="1340768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15438" y="1340768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111671" y="1340768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687735" y="1340768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83968" y="1340768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687735" y="1930660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283968" y="1930660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515438" y="1930660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111671" y="1930660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452537" y="1947097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016569" y="1947687"/>
            <a:ext cx="576064" cy="55844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95040" y="305834"/>
            <a:ext cx="313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1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242912" y="868070"/>
            <a:ext cx="313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2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46828" y="1457962"/>
            <a:ext cx="313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69414" y="2051054"/>
            <a:ext cx="313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4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667566" y="2523752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263799" y="2523752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441355" y="2523752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680272" y="309981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276505" y="309981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507975" y="309981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104208" y="309981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931911" y="309981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452537" y="309981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028601" y="309981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667566" y="3677392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263799" y="3677392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091502" y="3677392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441351" y="3689862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860032" y="764956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е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436096" y="76495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т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032329" y="76495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ы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3687735" y="751128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ц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4283968" y="751128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в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852569" y="1362278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р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507975" y="1348450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с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3104208" y="1348450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а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3680272" y="1348450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х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276505" y="1348450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а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865287" y="1947097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в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865287" y="2523161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и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4865287" y="3099225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р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4865287" y="3675289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о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3692990" y="1930069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м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4289223" y="1930069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о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2520693" y="1930069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с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3116926" y="1930069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а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457792" y="1947688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а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6028601" y="1956015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р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672821" y="2523161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б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269054" y="2523161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л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5448270" y="2511174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н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3685527" y="3099225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т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281760" y="3099225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е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2513230" y="3099225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к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3109463" y="3099225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а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1937166" y="3099225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с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5457792" y="3099225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т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6033856" y="3099225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ь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3672821" y="3676801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и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4269054" y="3676801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м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3096757" y="3676801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л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5463941" y="3689862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н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7200898" y="426592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7797131" y="426592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028601" y="426592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6624834" y="426592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5452537" y="426592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8373195" y="426592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4857824" y="4265926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в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7212302" y="425345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н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7808535" y="425345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ь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6040005" y="425345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р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6636238" y="425345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е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5463941" y="425345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а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8384599" y="425345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е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3680272" y="483533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4276505" y="483533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2507975" y="483533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3104208" y="483533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1931911" y="4835336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6601474" y="5411400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7197707" y="5411400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5429177" y="5411400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6025410" y="5411400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4269054" y="5403728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4860032" y="4852107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к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3680272" y="4855809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л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4276505" y="4855809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и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2507975" y="4855809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у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3104208" y="4855809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б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1931911" y="4855809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б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4852143" y="5431873"/>
            <a:ext cx="576064" cy="576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а</a:t>
            </a:r>
            <a:endParaRPr lang="ru-RU" sz="28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6593585" y="5435575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и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7189818" y="5435575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к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5421288" y="5435575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й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6017521" y="5435575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н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4269054" y="5435575"/>
            <a:ext cx="576064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ч</a:t>
            </a:r>
            <a:endParaRPr lang="ru-RU" sz="28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3248167" y="2576596"/>
            <a:ext cx="313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5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582814" y="3153581"/>
            <a:ext cx="313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6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639216" y="3742706"/>
            <a:ext cx="313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7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378265" y="4265926"/>
            <a:ext cx="313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8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468978" y="4841990"/>
            <a:ext cx="313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9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3623106" y="5509169"/>
            <a:ext cx="594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10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131" name="AutoShape 4" descr="Картинки по запросу клип арт сто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" name="AutoShape 8" descr="Картинки по запросу клип арт стол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Картинки по запросу клипарт столик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881" y="217148"/>
            <a:ext cx="882383" cy="650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Картинки по запросу клипарт цветы на прозрачном фон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978" y="401916"/>
            <a:ext cx="736452" cy="132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Картинки по запросу клипарт сахар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003" y="1308500"/>
            <a:ext cx="570844" cy="5708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Картинки по запросу клипарт самовар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930" y="1122951"/>
            <a:ext cx="1104573" cy="151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Картинки по запросу клипарт блин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623" y="2424258"/>
            <a:ext cx="605306" cy="6053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Картинки по запросу клипарт скатерть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481" y="2982555"/>
            <a:ext cx="1730543" cy="865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Картинки по запросу лимон без фона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435" y="3689862"/>
            <a:ext cx="886249" cy="88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Картинки по запросу варенье без фона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359" y="4147486"/>
            <a:ext cx="892680" cy="6377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Картинки по запросу клипарт бублик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930" y="4766803"/>
            <a:ext cx="855278" cy="64089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Картинки по запросу клипарт чайник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657" y="5505509"/>
            <a:ext cx="788443" cy="59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74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0" y="0"/>
            <a:ext cx="9144000" cy="6867670"/>
            <a:chOff x="0" y="0"/>
            <a:chExt cx="9144000" cy="686767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"/>
            <a:stretch/>
          </p:blipFill>
          <p:spPr>
            <a:xfrm>
              <a:off x="0" y="5757333"/>
              <a:ext cx="9144000" cy="1110337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1286933" cy="6858000"/>
            </a:xfrm>
            <a:prstGeom prst="rect">
              <a:avLst/>
            </a:prstGeom>
          </p:spPr>
        </p:pic>
      </p:grpSp>
      <p:pic>
        <p:nvPicPr>
          <p:cNvPr id="2050" name="Picture 2" descr="Картинки по запросу сервировка стол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7272">
            <a:off x="1475656" y="2780928"/>
            <a:ext cx="7200800" cy="34902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930182" y="260648"/>
            <a:ext cx="8229600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>
                  <a:solidFill>
                    <a:srgbClr val="FF00FF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СЕРВИРОВКА СТОЛА</a:t>
            </a:r>
            <a:endParaRPr lang="ru-RU" sz="4000" b="1" dirty="0">
              <a:ln w="11430">
                <a:solidFill>
                  <a:srgbClr val="FF00FF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86933" y="1340767"/>
            <a:ext cx="76055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800000"/>
                </a:solidFill>
              </a:rPr>
              <a:t>Сервировать стол </a:t>
            </a:r>
            <a:r>
              <a:rPr lang="ru-RU" sz="2400" i="1" dirty="0">
                <a:solidFill>
                  <a:srgbClr val="800000"/>
                </a:solidFill>
              </a:rPr>
              <a:t>– это значит подготовить стол для приема пищи. Основная цель сервировки стола – создать порядок на столе, обеспечить всех необходимыми предметами. </a:t>
            </a:r>
            <a:endParaRPr lang="ru-RU" sz="24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25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C:\Users\I5\Desktop\стол\116675473_tea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142" y="-1"/>
            <a:ext cx="7872857" cy="5880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0" y="0"/>
            <a:ext cx="9144000" cy="6867670"/>
            <a:chOff x="0" y="0"/>
            <a:chExt cx="9144000" cy="686767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"/>
            <a:stretch/>
          </p:blipFill>
          <p:spPr>
            <a:xfrm>
              <a:off x="0" y="5757333"/>
              <a:ext cx="9144000" cy="1110337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1286933" cy="6858000"/>
            </a:xfrm>
            <a:prstGeom prst="rect">
              <a:avLst/>
            </a:prstGeom>
          </p:spPr>
        </p:pic>
      </p:grpSp>
      <p:pic>
        <p:nvPicPr>
          <p:cNvPr id="3076" name="Picture 4" descr="Картинки по запросу клипарт кастрюля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453" y="1995923"/>
            <a:ext cx="2759162" cy="91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клипарт кострюля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573016"/>
            <a:ext cx="3233738" cy="193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Картинки по запросу клипарт половник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831" y="2322209"/>
            <a:ext cx="1396041" cy="2033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Картинки по запросу клипарт разделочная доска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139" y="2852936"/>
            <a:ext cx="2565363" cy="1631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4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0" y="0"/>
            <a:ext cx="9144000" cy="6867670"/>
            <a:chOff x="0" y="0"/>
            <a:chExt cx="9144000" cy="686767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"/>
            <a:stretch/>
          </p:blipFill>
          <p:spPr>
            <a:xfrm>
              <a:off x="0" y="5757333"/>
              <a:ext cx="9144000" cy="1110337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1286933" cy="6858000"/>
            </a:xfrm>
            <a:prstGeom prst="rect">
              <a:avLst/>
            </a:prstGeom>
          </p:spPr>
        </p:pic>
      </p:grpSp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1043608" y="0"/>
            <a:ext cx="8229600" cy="878891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>
                  <a:solidFill>
                    <a:srgbClr val="FF00FF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1.Накрыть стол скатертью</a:t>
            </a:r>
            <a:endParaRPr lang="ru-RU" sz="4000" b="1" dirty="0">
              <a:ln w="11430">
                <a:solidFill>
                  <a:srgbClr val="FF00FF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122" name="Picture 2" descr="Картинки по запросу как складывать скатерть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836712"/>
            <a:ext cx="6120680" cy="4814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55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0" y="0"/>
            <a:ext cx="9144000" cy="6867670"/>
            <a:chOff x="0" y="0"/>
            <a:chExt cx="9144000" cy="686767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"/>
            <a:stretch/>
          </p:blipFill>
          <p:spPr>
            <a:xfrm>
              <a:off x="0" y="5757333"/>
              <a:ext cx="9144000" cy="1110337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1286933" cy="6858000"/>
            </a:xfrm>
            <a:prstGeom prst="rect">
              <a:avLst/>
            </a:prstGeom>
          </p:spPr>
        </p:pic>
      </p:grpSp>
      <p:pic>
        <p:nvPicPr>
          <p:cNvPr id="6148" name="Picture 4" descr="Картинки по запросу чайная сервировка стола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478059">
            <a:off x="1446731" y="2276896"/>
            <a:ext cx="7503878" cy="33129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971600" y="476672"/>
            <a:ext cx="8229600" cy="878891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>
                  <a:solidFill>
                    <a:srgbClr val="FF00FF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2. Расставить чайные пары, пирожковые тарелки и приборы</a:t>
            </a:r>
            <a:endParaRPr lang="ru-RU" sz="4000" b="1" dirty="0">
              <a:ln w="11430">
                <a:solidFill>
                  <a:srgbClr val="FF00FF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352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0" y="0"/>
            <a:ext cx="9144000" cy="6867670"/>
            <a:chOff x="0" y="0"/>
            <a:chExt cx="9144000" cy="686767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"/>
            <a:stretch/>
          </p:blipFill>
          <p:spPr>
            <a:xfrm>
              <a:off x="0" y="5757333"/>
              <a:ext cx="9144000" cy="1110337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1286933" cy="6858000"/>
            </a:xfrm>
            <a:prstGeom prst="rect">
              <a:avLst/>
            </a:prstGeom>
          </p:spPr>
        </p:pic>
      </p:grpSp>
      <p:pic>
        <p:nvPicPr>
          <p:cNvPr id="7170" name="Picture 2" descr="Картинки по запросу варианты складывания салфеток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441" y="1916832"/>
            <a:ext cx="6443780" cy="36021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971600" y="476672"/>
            <a:ext cx="8229600" cy="878891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>
                  <a:solidFill>
                    <a:srgbClr val="FF00FF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3. Разложить салфетки </a:t>
            </a:r>
            <a:endParaRPr lang="ru-RU" sz="4000" b="1" dirty="0">
              <a:ln w="11430">
                <a:solidFill>
                  <a:srgbClr val="FF00FF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021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0" y="0"/>
            <a:ext cx="9144000" cy="6867670"/>
            <a:chOff x="0" y="0"/>
            <a:chExt cx="9144000" cy="686767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"/>
            <a:stretch/>
          </p:blipFill>
          <p:spPr>
            <a:xfrm>
              <a:off x="0" y="5757333"/>
              <a:ext cx="9144000" cy="1110337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1286933" cy="6858000"/>
            </a:xfrm>
            <a:prstGeom prst="rect">
              <a:avLst/>
            </a:prstGeom>
          </p:spPr>
        </p:pic>
      </p:grpSp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1115616" y="675"/>
            <a:ext cx="8229600" cy="878891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>
                  <a:solidFill>
                    <a:srgbClr val="FF00FF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4. Заварить чай</a:t>
            </a:r>
            <a:endParaRPr lang="ru-RU" sz="4000" b="1" dirty="0">
              <a:ln w="11430">
                <a:solidFill>
                  <a:srgbClr val="FF00FF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194" name="Picture 2" descr="Картинки по запросу как заварить чай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07657" y="769317"/>
            <a:ext cx="7836343" cy="49880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713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2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0" y="0"/>
            <a:ext cx="9144000" cy="6867670"/>
            <a:chOff x="0" y="0"/>
            <a:chExt cx="9144000" cy="6867670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5"/>
            <a:stretch/>
          </p:blipFill>
          <p:spPr>
            <a:xfrm>
              <a:off x="0" y="5757333"/>
              <a:ext cx="9144000" cy="1110337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0"/>
              <a:ext cx="1286933" cy="6858000"/>
            </a:xfrm>
            <a:prstGeom prst="rect">
              <a:avLst/>
            </a:prstGeom>
          </p:spPr>
        </p:pic>
      </p:grpSp>
      <p:pic>
        <p:nvPicPr>
          <p:cNvPr id="8197" name="Picture 5" descr="Картинки по запросу угощение к чаю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4"/>
            <a:ext cx="7056896" cy="47045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971600" y="188640"/>
            <a:ext cx="8229600" cy="878891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 smtClean="0">
                <a:ln w="11430">
                  <a:solidFill>
                    <a:srgbClr val="FF00FF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5. Поставить угощения к чаю</a:t>
            </a:r>
            <a:endParaRPr lang="ru-RU" sz="4000" b="1" dirty="0">
              <a:ln w="11430">
                <a:solidFill>
                  <a:srgbClr val="FF00FF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095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358</Words>
  <Application>Microsoft Office PowerPoint</Application>
  <PresentationFormat>Экран (4:3)</PresentationFormat>
  <Paragraphs>101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Презентация PowerPoint</vt:lpstr>
      <vt:lpstr>Презентация PowerPoint</vt:lpstr>
      <vt:lpstr>СЕРВИРОВКА СТОЛА</vt:lpstr>
      <vt:lpstr>Презентация PowerPoint</vt:lpstr>
      <vt:lpstr>1.Накрыть стол скатертью</vt:lpstr>
      <vt:lpstr>2. Расставить чайные пары, пирожковые тарелки и приборы</vt:lpstr>
      <vt:lpstr>3. Разложить салфетки </vt:lpstr>
      <vt:lpstr>4. Заварить чай</vt:lpstr>
      <vt:lpstr>5. Поставить угощения к чаю</vt:lpstr>
      <vt:lpstr>6. Поведение за столом</vt:lpstr>
      <vt:lpstr>Блины и капкейки</vt:lpstr>
      <vt:lpstr>Инструкция по технике безопасности и санитарно - гигиенические требования</vt:lpstr>
      <vt:lpstr>Презентация PowerPoint</vt:lpstr>
      <vt:lpstr>Презентация PowerPoint</vt:lpstr>
      <vt:lpstr>Список использованных источников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I5</dc:creator>
  <cp:lastModifiedBy>Администратор</cp:lastModifiedBy>
  <cp:revision>32</cp:revision>
  <dcterms:created xsi:type="dcterms:W3CDTF">2017-03-22T12:45:41Z</dcterms:created>
  <dcterms:modified xsi:type="dcterms:W3CDTF">2022-04-03T11:45:53Z</dcterms:modified>
</cp:coreProperties>
</file>