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6" r:id="rId4"/>
    <p:sldId id="275" r:id="rId5"/>
    <p:sldId id="267" r:id="rId6"/>
    <p:sldId id="261" r:id="rId7"/>
    <p:sldId id="265" r:id="rId8"/>
    <p:sldId id="269" r:id="rId9"/>
    <p:sldId id="262" r:id="rId10"/>
    <p:sldId id="268" r:id="rId11"/>
    <p:sldId id="274" r:id="rId12"/>
    <p:sldId id="273" r:id="rId13"/>
    <p:sldId id="264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17FF7-DB4C-44F7-8AAE-7B926FBE1CCE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C9D9-1F37-43C6-B7A7-2794B35C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17FF7-DB4C-44F7-8AAE-7B926FBE1CCE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C9D9-1F37-43C6-B7A7-2794B35C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17FF7-DB4C-44F7-8AAE-7B926FBE1CCE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C9D9-1F37-43C6-B7A7-2794B35C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17FF7-DB4C-44F7-8AAE-7B926FBE1CCE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C9D9-1F37-43C6-B7A7-2794B35C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17FF7-DB4C-44F7-8AAE-7B926FBE1CCE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C9D9-1F37-43C6-B7A7-2794B35C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17FF7-DB4C-44F7-8AAE-7B926FBE1CCE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C9D9-1F37-43C6-B7A7-2794B35C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17FF7-DB4C-44F7-8AAE-7B926FBE1CCE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C9D9-1F37-43C6-B7A7-2794B35C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17FF7-DB4C-44F7-8AAE-7B926FBE1CCE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C9D9-1F37-43C6-B7A7-2794B35C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17FF7-DB4C-44F7-8AAE-7B926FBE1CCE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C9D9-1F37-43C6-B7A7-2794B35C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17FF7-DB4C-44F7-8AAE-7B926FBE1CCE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C9D9-1F37-43C6-B7A7-2794B35C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17FF7-DB4C-44F7-8AAE-7B926FBE1CCE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C9D9-1F37-43C6-B7A7-2794B35C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17FF7-DB4C-44F7-8AAE-7B926FBE1CCE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FC9D9-1F37-43C6-B7A7-2794B35C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tohomka.ru/images/Jan/08/aa7b8c36c8fec57ac3d47aa5e6bd495d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628800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>Двигательные упражнения для  особых детей  </a:t>
            </a:r>
            <a:endParaRPr lang="ru-RU" sz="4800" b="1" dirty="0">
              <a:ln w="10541" cmpd="sng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tohomka.ru/images/Jan/08/aa7b8c36c8fec57ac3d47aa5e6bd495d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03648" y="980729"/>
            <a:ext cx="5976664" cy="8463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400" b="1" i="1" dirty="0" smtClean="0"/>
              <a:t>Метод ритмичных движений </a:t>
            </a:r>
            <a:r>
              <a:rPr lang="ru-RU" sz="2400" b="1" i="1" dirty="0" err="1" smtClean="0"/>
              <a:t>Бломберга</a:t>
            </a:r>
            <a:r>
              <a:rPr lang="ru-RU" sz="2400" b="1" i="1" dirty="0" smtClean="0"/>
              <a:t>:</a:t>
            </a:r>
          </a:p>
          <a:p>
            <a:endParaRPr lang="ru-RU" sz="2400" i="1" dirty="0" smtClean="0"/>
          </a:p>
          <a:p>
            <a:pPr lvl="0"/>
            <a:r>
              <a:rPr lang="ru-RU" sz="2400" b="1" u="sng" dirty="0" smtClean="0"/>
              <a:t>Движения стоп</a:t>
            </a:r>
            <a:endParaRPr lang="ru-RU" sz="2400" dirty="0" smtClean="0"/>
          </a:p>
          <a:p>
            <a:pPr lvl="0"/>
            <a:r>
              <a:rPr lang="ru-RU" sz="2400" dirty="0" smtClean="0"/>
              <a:t> </a:t>
            </a:r>
            <a:r>
              <a:rPr lang="ru-RU" sz="2400" b="1" u="sng" dirty="0" smtClean="0"/>
              <a:t>Движения ног под углом 30 градусов</a:t>
            </a:r>
            <a:endParaRPr lang="ru-RU" sz="2400" dirty="0" smtClean="0"/>
          </a:p>
          <a:p>
            <a:pPr lvl="0"/>
            <a:r>
              <a:rPr lang="ru-RU" sz="2400" b="1" u="sng" dirty="0" smtClean="0"/>
              <a:t>Движения с согнутыми ногами в коленях</a:t>
            </a:r>
            <a:endParaRPr lang="ru-RU" sz="2400" dirty="0" smtClean="0"/>
          </a:p>
          <a:p>
            <a:pPr lvl="0"/>
            <a:r>
              <a:rPr lang="ru-RU" sz="2400" b="1" u="sng" dirty="0" smtClean="0"/>
              <a:t>«Ноги-дворники»</a:t>
            </a:r>
            <a:endParaRPr lang="ru-RU" sz="2400" dirty="0" smtClean="0"/>
          </a:p>
          <a:p>
            <a:pPr lvl="0"/>
            <a:r>
              <a:rPr lang="ru-RU" sz="2400" b="1" u="sng" dirty="0" smtClean="0"/>
              <a:t>Движения шеи</a:t>
            </a:r>
            <a:endParaRPr lang="ru-RU" sz="2400" dirty="0" smtClean="0"/>
          </a:p>
          <a:p>
            <a:pPr lvl="0"/>
            <a:r>
              <a:rPr lang="ru-RU" sz="2400" b="1" u="sng" dirty="0" smtClean="0"/>
              <a:t>Движения «в позе эмбриона»</a:t>
            </a:r>
            <a:endParaRPr lang="ru-RU" sz="2400" dirty="0" smtClean="0"/>
          </a:p>
          <a:p>
            <a:pPr lvl="0"/>
            <a:r>
              <a:rPr lang="ru-RU" sz="2400" b="1" u="sng" dirty="0" smtClean="0"/>
              <a:t>Движения на животе, поперечные</a:t>
            </a:r>
            <a:endParaRPr lang="ru-RU" sz="2400" dirty="0" smtClean="0"/>
          </a:p>
          <a:p>
            <a:pPr lvl="0"/>
            <a:r>
              <a:rPr lang="ru-RU" sz="2400" b="1" u="sng" dirty="0" smtClean="0"/>
              <a:t>Движения на животе, продольные</a:t>
            </a:r>
            <a:endParaRPr lang="ru-RU" sz="2400" dirty="0" smtClean="0"/>
          </a:p>
          <a:p>
            <a:pPr lvl="0"/>
            <a:r>
              <a:rPr lang="ru-RU" sz="2400" b="1" u="sng" dirty="0" smtClean="0"/>
              <a:t>Движения на четвереньках</a:t>
            </a:r>
            <a:endParaRPr lang="ru-RU" sz="2400" dirty="0" smtClean="0"/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tohomka.ru/images/Jan/08/aa7b8c36c8fec57ac3d47aa5e6bd495d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4" name="Рисунок 3" descr="https://fb.ru/misc/i/gallery/55012/268498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700808"/>
            <a:ext cx="547260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tohomka.ru/images/Jan/08/aa7b8c36c8fec57ac3d47aa5e6bd495d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4" name="Рисунок 3" descr="https://static.smartafisha.ru/covers/53/21/cover_orig_532126_5b8a05fab68db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293096"/>
            <a:ext cx="2448273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estet-portal.com/images/article/main/joga-dlya-detej-v-kartinkakh-dostupno-veselo-polezno-ST1506972250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149080"/>
            <a:ext cx="223224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zdorovaya-eda.com/sites/default/files/i/27919/1-10/38e2e9aff11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1268760"/>
            <a:ext cx="3096344" cy="1728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zabavnik.club/wp-content/uploads/2018/07/zolotaya_rybka_dlya_detey_7_2218213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1340769"/>
            <a:ext cx="2837031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ru.toluna.com/dpolls_images/2016/05/23/c896472c-5cc0-417b-89a4-16f7cb758b18_x400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95736" y="3068960"/>
            <a:ext cx="3333750" cy="1157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tohomka.ru/images/Jan/08/aa7b8c36c8fec57ac3d47aa5e6bd495d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115616" y="1844824"/>
            <a:ext cx="57423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Созревание и интеграция рефлексов особенно значимы для формирования контроля, мотивации, абстрактного мышления, творческих навыков, целенаправленного поведения, наличие которых в свою очередь обусловливают академические успехи.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tohomka.ru/images/Jan/08/aa7b8c36c8fec57ac3d47aa5e6bd495d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15616" y="2636912"/>
            <a:ext cx="821451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dirty="0" smtClean="0">
              <a:solidFill>
                <a:srgbClr val="FF0000"/>
              </a:solidFill>
            </a:endParaRPr>
          </a:p>
          <a:p>
            <a:endParaRPr lang="ru-RU" sz="5400" dirty="0" smtClean="0">
              <a:solidFill>
                <a:srgbClr val="FF0000"/>
              </a:solidFill>
            </a:endParaRPr>
          </a:p>
          <a:p>
            <a:endParaRPr lang="ru-RU" sz="5400" dirty="0" smtClean="0">
              <a:solidFill>
                <a:srgbClr val="FF0000"/>
              </a:solidFill>
            </a:endParaRPr>
          </a:p>
          <a:p>
            <a:r>
              <a:rPr lang="ru-RU" sz="36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tohomka.ru/images/Jan/08/aa7b8c36c8fec57ac3d47aa5e6bd495d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1196752"/>
            <a:ext cx="7128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556792"/>
            <a:ext cx="55983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Специалистам, работающим с детьми, которые имеют различные отклонения и задержки в развитии, необходимо понять, что без полностью созревшей системы рефлексов невозможно оптимальное двигательное, интеллектуальное и социальное развитие. </a:t>
            </a:r>
            <a:endParaRPr lang="ru-RU" sz="2400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tohomka.ru/images/Jan/08/aa7b8c36c8fec57ac3d47aa5e6bd495d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1628800"/>
            <a:ext cx="640871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Харальд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Бломберг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Шведский психиатр.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Терапия ритмичными движениями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Длительно сохраненные примитивные рефлексы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неразвитые рефлексы)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3573016"/>
            <a:ext cx="424847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Светлана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Масгутова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Нейропсихолог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Россия-Польша-США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Нейро-сенсо-моторная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интеграция 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Неинтегрированные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Интегрированные рефлексы)</a:t>
            </a:r>
          </a:p>
        </p:txBody>
      </p:sp>
      <p:pic>
        <p:nvPicPr>
          <p:cNvPr id="5" name="Рисунок 4" descr="Д-р Харальд Бломберг, автор метода &quot;Бломберг терапия ритмичным движением&quot;.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32656"/>
            <a:ext cx="1273175" cy="1898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masgutovamethod.ru/masgutova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996952"/>
            <a:ext cx="1948646" cy="194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tohomka.ru/images/Jan/08/aa7b8c36c8fec57ac3d47aa5e6bd495d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</p:spPr>
      </p:pic>
      <p:pic>
        <p:nvPicPr>
          <p:cNvPr id="6" name="Рисунок 5" descr="https://ru-static.z-dn.net/files/de6/a83e65410871464dd421e5b609acd2df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908719"/>
            <a:ext cx="5400599" cy="5949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tohomka.ru/images/Jan/08/aa7b8c36c8fec57ac3d47aa5e6bd495d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31640" y="1052736"/>
            <a:ext cx="57606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477774"/>
              </p:ext>
            </p:extLst>
          </p:nvPr>
        </p:nvGraphicFramePr>
        <p:xfrm>
          <a:off x="467544" y="781739"/>
          <a:ext cx="8280921" cy="5658891"/>
        </p:xfrm>
        <a:graphic>
          <a:graphicData uri="http://schemas.openxmlformats.org/drawingml/2006/table">
            <a:tbl>
              <a:tblPr/>
              <a:tblGrid>
                <a:gridCol w="2760307"/>
                <a:gridCol w="2760307"/>
                <a:gridCol w="2760307"/>
              </a:tblGrid>
              <a:tr h="26978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Признаки сохраненного примитивного рефлекса, которые могут быть у ребенка: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7" marR="35347" marT="35347" marB="3534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98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Поведение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Реакция «бей или беги»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Дефицит внимания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Импульсивность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Агрессивность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Недостаточные навыки адаптации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Кажется «ленивым» или немотивированным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Неорганизован и забывчив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Симптомы СДВГ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Непоседливость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Близко стоит при разговоре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7" marR="35347" marT="35347" marB="3534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Двигательная сфера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Плохое равновесие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Трудно поддерживать координацию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Труслив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Напряжение мышечного тонуса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Плохо держит голову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Нарушение осанки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Сидит в виде буквы W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Хождение на носочках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Нарушение координации руки-глаза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Плохой почерк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7" marR="35347" marT="35347" marB="353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             Зрение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Плохие прослеживающие движения глаз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Проблемы  зрительного восприятия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Не может читать с доски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Не может читать черный шрифт на белом фоне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Глаза прыгают 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Зрительная незащищенность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Трудно читать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Дезориентация во время чтения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Симптомы </a:t>
                      </a:r>
                      <a:r>
                        <a:rPr lang="ru-RU" sz="1050" dirty="0" err="1">
                          <a:latin typeface="Times New Roman"/>
                          <a:ea typeface="Times New Roman"/>
                          <a:cs typeface="Times New Roman"/>
                        </a:rPr>
                        <a:t>диcлексии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Не может соединять слова и предложения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7" marR="35347" marT="35347" marB="35347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43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Слух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Не может отличить фоновый шум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Постоянно спрашивает «что?»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Не может следовать многочисленным инструкциям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Делает комментарии, не соответствующие теме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Во время чтения добавляет или пропускает буквы в словах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7" marR="35347" marT="35347" marB="3534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Эмоциональная сфера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Перепады настроения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Тревожность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Страхи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Хронический страх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Избегает социальных ситуаций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7" marR="35347" marT="35347" marB="353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Чувствительность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Повышенная чувствительность к свету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Повышенная чувствительность к звукам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Повышенная чувствительность к пище (избирательный в еде)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Не любит бирки и плотную одежду в области талии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Жует или сосет одежду, карандаш, игрушки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7" marR="35347" marT="35347" marB="35347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tohomka.ru/images/Jan/08/aa7b8c36c8fec57ac3d47aa5e6bd495d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59632" y="1412776"/>
            <a:ext cx="55983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 </a:t>
            </a:r>
            <a:r>
              <a:rPr lang="ru-RU" b="1" i="1" dirty="0" smtClean="0"/>
              <a:t>Как связаны рефлексы и наше здоровье</a:t>
            </a:r>
            <a:r>
              <a:rPr lang="ru-RU" sz="1600" dirty="0" smtClean="0"/>
              <a:t>:</a:t>
            </a:r>
          </a:p>
          <a:p>
            <a:r>
              <a:rPr lang="ru-RU" sz="1400" dirty="0" smtClean="0"/>
              <a:t>— сухожильные рефлексы и лабиринтный тонический рефлекс влияют на процессы </a:t>
            </a:r>
            <a:r>
              <a:rPr lang="ru-RU" sz="1400" dirty="0" err="1" smtClean="0"/>
              <a:t>саморегуляции</a:t>
            </a:r>
            <a:r>
              <a:rPr lang="ru-RU" sz="1400" dirty="0" smtClean="0"/>
              <a:t> и способность к </a:t>
            </a:r>
            <a:r>
              <a:rPr lang="ru-RU" sz="1400" dirty="0" err="1" smtClean="0"/>
              <a:t>самооздоровлению</a:t>
            </a:r>
            <a:r>
              <a:rPr lang="ru-RU" sz="1400" dirty="0" smtClean="0"/>
              <a:t>;</a:t>
            </a:r>
          </a:p>
          <a:p>
            <a:r>
              <a:rPr lang="ru-RU" sz="1400" dirty="0" smtClean="0"/>
              <a:t>— ассиметричный шейно-тонический рефлекс обусловливают </a:t>
            </a:r>
            <a:r>
              <a:rPr lang="ru-RU" sz="1400" dirty="0" err="1" smtClean="0"/>
              <a:t>проприоцепцию</a:t>
            </a:r>
            <a:r>
              <a:rPr lang="ru-RU" sz="1400" dirty="0" smtClean="0"/>
              <a:t>, слух, память, зрительно-моторная координацию, </a:t>
            </a:r>
            <a:r>
              <a:rPr lang="ru-RU" sz="1400" dirty="0" err="1" smtClean="0"/>
              <a:t>аудио-визуальная</a:t>
            </a:r>
            <a:r>
              <a:rPr lang="ru-RU" sz="1400" dirty="0" smtClean="0"/>
              <a:t> интеграцию;</a:t>
            </a:r>
          </a:p>
          <a:p>
            <a:r>
              <a:rPr lang="ru-RU" sz="1400" dirty="0" smtClean="0"/>
              <a:t>— симметричный шейно-тонический рефлекс делает возможным контроль за позой тела в пространстве, влияет на формирование бинокулярного зрения, визуальной аккомодации, бинаурального слуха;</a:t>
            </a:r>
          </a:p>
          <a:p>
            <a:r>
              <a:rPr lang="ru-RU" sz="1400" dirty="0" smtClean="0"/>
              <a:t>— рефлекс Галанта обеспечивает удержание позы, контроль мочеиспускания, регулирование настроения;</a:t>
            </a:r>
          </a:p>
          <a:p>
            <a:r>
              <a:rPr lang="ru-RU" sz="1400" dirty="0" smtClean="0"/>
              <a:t>— рефлексы Галанта и Переса связан с </a:t>
            </a:r>
            <a:r>
              <a:rPr lang="ru-RU" sz="1400" dirty="0" err="1" smtClean="0"/>
              <a:t>детоксикацией</a:t>
            </a:r>
            <a:r>
              <a:rPr lang="ru-RU" sz="1400" dirty="0" smtClean="0"/>
              <a:t> мозга, грубой моторикой;</a:t>
            </a:r>
          </a:p>
          <a:p>
            <a:r>
              <a:rPr lang="ru-RU" sz="1400" dirty="0" smtClean="0"/>
              <a:t>— хватательный рефлекс и рефлекс подтягивания  обеспечивают развитие навыков ручной деятельности, включая письмо и рисование;</a:t>
            </a:r>
          </a:p>
          <a:p>
            <a:r>
              <a:rPr lang="ru-RU" sz="1400" dirty="0" smtClean="0"/>
              <a:t>— рефлекс последовательного открытия и закрытия пальцев ладони – это дифференциация, способность к счету и другие математические навыки;</a:t>
            </a:r>
          </a:p>
          <a:p>
            <a:r>
              <a:rPr lang="ru-RU" sz="1400" dirty="0" smtClean="0"/>
              <a:t>— рефлекс опоры – чувство собственного пространства, социальные навыки.</a:t>
            </a:r>
          </a:p>
          <a:p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tohomka.ru/images/Jan/08/aa7b8c36c8fec57ac3d47aa5e6bd495d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4" name="Рисунок 3" descr="https://images.ua.prom.st/1103460674_1103460674.jpg?PIMAGE_ID=110346067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3535" y="1278791"/>
            <a:ext cx="8036930" cy="430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tohomka.ru/images/Jan/08/aa7b8c36c8fec57ac3d47aa5e6bd495d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19672" y="1412776"/>
            <a:ext cx="52383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Кому может быть полезен метод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Бломберга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Масгутовой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 всех случаях, если ребенок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-отстает в развитии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-имеет проблемы с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обучаемостью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-страдает от детских неврозов или тиков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-имеет неврологические нарушения: СДВГ, ДЦП, аутизм и РАС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-имеет расстройства ЭВС,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tohomka.ru/images/Jan/08/aa7b8c36c8fec57ac3d47aa5e6bd495d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1412776"/>
            <a:ext cx="70567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Различные программы</a:t>
            </a:r>
            <a:endParaRPr lang="ru-RU" sz="1600" b="1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1)      </a:t>
            </a:r>
            <a:r>
              <a:rPr lang="ru-RU" sz="1600" dirty="0" err="1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Нейро-структуральная</a:t>
            </a:r>
            <a:r>
              <a:rPr lang="ru-RU" sz="1600" dirty="0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терапия интеграции рефлексов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2)      Тактильная интеграция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3)      </a:t>
            </a:r>
            <a:r>
              <a:rPr lang="ru-RU" sz="1600" dirty="0" err="1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Ре-паттернинг</a:t>
            </a:r>
            <a:r>
              <a:rPr lang="ru-RU" sz="1600" dirty="0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рефлексов у детей младенческого возраста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4)      Интеграция рефлексов в жизненно важные двигательные комплексы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5)      Интеграция рефлексов, связанных со зрительной или слуховой системой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6)      </a:t>
            </a:r>
            <a:r>
              <a:rPr lang="ru-RU" sz="1600" dirty="0" err="1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Ре-паттернинг</a:t>
            </a:r>
            <a:r>
              <a:rPr lang="ru-RU" sz="1600" dirty="0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рефлексов, связанных с лицом и ртом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7)      Ритмические движения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8)      Двигательные архетипы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9)      Балансировочная доска для интеграции вестибулярных, </a:t>
            </a:r>
            <a:r>
              <a:rPr lang="ru-RU" sz="1600" dirty="0" err="1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проприоцептивных</a:t>
            </a:r>
            <a:r>
              <a:rPr lang="ru-RU" sz="1600" dirty="0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и спинальных рефлексов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10)  Танцевальная терапия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11)  Терапия интеграции рефлексов с использованием животных (лошадей и собак)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12)  </a:t>
            </a:r>
            <a:r>
              <a:rPr lang="ru-RU" sz="1600" dirty="0" err="1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Ре-паттернинг</a:t>
            </a:r>
            <a:r>
              <a:rPr lang="ru-RU" sz="1600" dirty="0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рефлексов в воде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3C395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13)  Творческая терапия в интеграции рефлексов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296</Words>
  <Application>Microsoft Office PowerPoint</Application>
  <PresentationFormat>Экран (4:3)</PresentationFormat>
  <Paragraphs>119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Гульсария</dc:creator>
  <cp:lastModifiedBy>1</cp:lastModifiedBy>
  <cp:revision>15</cp:revision>
  <dcterms:created xsi:type="dcterms:W3CDTF">2018-03-27T17:42:52Z</dcterms:created>
  <dcterms:modified xsi:type="dcterms:W3CDTF">2022-04-03T09:03:00Z</dcterms:modified>
</cp:coreProperties>
</file>