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99" r:id="rId3"/>
    <p:sldId id="283" r:id="rId4"/>
    <p:sldId id="302" r:id="rId5"/>
    <p:sldId id="286" r:id="rId6"/>
    <p:sldId id="287" r:id="rId7"/>
    <p:sldId id="279" r:id="rId8"/>
    <p:sldId id="290" r:id="rId9"/>
    <p:sldId id="291" r:id="rId10"/>
    <p:sldId id="266" r:id="rId11"/>
    <p:sldId id="267" r:id="rId12"/>
    <p:sldId id="268" r:id="rId13"/>
    <p:sldId id="303" r:id="rId14"/>
    <p:sldId id="305" r:id="rId15"/>
    <p:sldId id="284" r:id="rId16"/>
    <p:sldId id="293" r:id="rId17"/>
    <p:sldId id="294" r:id="rId18"/>
    <p:sldId id="295" r:id="rId19"/>
    <p:sldId id="269" r:id="rId20"/>
    <p:sldId id="301" r:id="rId21"/>
    <p:sldId id="304" r:id="rId22"/>
    <p:sldId id="306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1947" autoAdjust="0"/>
    <p:restoredTop sz="94660"/>
  </p:normalViewPr>
  <p:slideViewPr>
    <p:cSldViewPr>
      <p:cViewPr>
        <p:scale>
          <a:sx n="62" d="100"/>
          <a:sy n="62" d="100"/>
        </p:scale>
        <p:origin x="-1746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9F753-EE34-49A7-BCA1-7684AD09B2CD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E859E-F768-4C40-B6CF-A935F8CCDA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C5BF2-F674-48C3-BF24-9BB242868013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83E0F-272E-4E29-9EF3-47060FCD9F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10A6B-7FFF-4850-BAFD-E638B9F356FD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0A032-34EB-46A8-A630-1A03825A38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BAC06-9128-4F1F-AC70-179B055B95EA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2709C-C01C-4351-A49B-7C3CF3014E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8ABE6-9B01-4454-83E2-6F8ED5F1542A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2508A-CC3A-4208-878A-DAD49C08D2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0F52A-F7CD-4F2A-9AF4-3C629512CD54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AB2B3-E0F0-4208-9451-62F05CE43D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9F057-0273-454B-A407-EBE69AF93407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45427-750F-4D7D-AE1F-68E0F2D4BF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5A892-DAF1-4C01-AC88-CE153695DBC2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88CD0-FB7E-4993-8ACD-9B9895D9D9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1C49D-EC37-4D43-B713-5B15AF40A248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2690C-5782-47A5-AAB3-DDC2AB4002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644C8C-F4F7-4772-98A8-86A61E664D88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2DDF3-533D-44A3-A603-206D9CC34B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70077-2AC2-46AB-87D4-ADE2A076EC86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26925-3ABA-4B43-9570-1992338C7D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B8FB19-7795-420E-8CC0-ABD71C6DB8CB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28D8F74-2298-4B7A-AF33-47D47C2441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gif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alkasportagency.sk/en/images/tenmot2.png" TargetMode="External"/><Relationship Id="rId13" Type="http://schemas.openxmlformats.org/officeDocument/2006/relationships/hyperlink" Target="http://life.ma/wp-content/uploads/2013/11/Swimming_1-700x450.jpg" TargetMode="External"/><Relationship Id="rId18" Type="http://schemas.openxmlformats.org/officeDocument/2006/relationships/hyperlink" Target="http://www.sarov.net/p/5eb.jpg" TargetMode="External"/><Relationship Id="rId3" Type="http://schemas.openxmlformats.org/officeDocument/2006/relationships/hyperlink" Target="http://paers.ru/documents/russkie-poslovicy-i-pogovorki-o-sporte-i-zdorove-dlya-detey" TargetMode="External"/><Relationship Id="rId21" Type="http://schemas.openxmlformats.org/officeDocument/2006/relationships/hyperlink" Target="http://pic.nipic.com/2007-12-20/200712209040945_2.jpg" TargetMode="External"/><Relationship Id="rId7" Type="http://schemas.openxmlformats.org/officeDocument/2006/relationships/hyperlink" Target="http://www.irates.am/thumbs/335x/xFCxmRfQwyXLmufXtdfYRanhrO.jpg" TargetMode="External"/><Relationship Id="rId12" Type="http://schemas.openxmlformats.org/officeDocument/2006/relationships/hyperlink" Target="http://userdocs.ru/pars_docs/refs/25/24170/24170_html_m33381a80.png" TargetMode="External"/><Relationship Id="rId17" Type="http://schemas.openxmlformats.org/officeDocument/2006/relationships/hyperlink" Target="http://svatovo.ws/pic/news/big_6_201158543133b0e1_best-38.jpg" TargetMode="External"/><Relationship Id="rId2" Type="http://schemas.openxmlformats.org/officeDocument/2006/relationships/image" Target="../media/image1.jpeg"/><Relationship Id="rId16" Type="http://schemas.openxmlformats.org/officeDocument/2006/relationships/hyperlink" Target="http://tennis-ufa.ru/images_site/img_news_b/phpfDWKW0.jpeg" TargetMode="External"/><Relationship Id="rId20" Type="http://schemas.openxmlformats.org/officeDocument/2006/relationships/hyperlink" Target="http://static.freepik.com/fotos-gratis/material-para-criancas-vetor-de-volei_15-5624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zanimatika.narod.ru/Nachalka6.htm" TargetMode="External"/><Relationship Id="rId11" Type="http://schemas.openxmlformats.org/officeDocument/2006/relationships/hyperlink" Target="http://www.clipartguide.com/_named_clipart_images/0511-0809-2215-3742_Two_Teenaged_Boys_Playing_Table_Tennis_clipart_image.jpg" TargetMode="External"/><Relationship Id="rId5" Type="http://schemas.openxmlformats.org/officeDocument/2006/relationships/hyperlink" Target="http://deti-online.com/zagadki/zagadki-pro-sport/" TargetMode="External"/><Relationship Id="rId15" Type="http://schemas.openxmlformats.org/officeDocument/2006/relationships/hyperlink" Target="https://im3-tub-ru.yandex.net/i?id=2a6fca0c18627e5b8f40d8993f2e79a9&amp;n=21" TargetMode="External"/><Relationship Id="rId10" Type="http://schemas.openxmlformats.org/officeDocument/2006/relationships/hyperlink" Target="http://intranet.sportingclublivigno.it/images/foto.php?id=550&amp;tav=eventi&amp;ai=500&amp;li=500&amp;qual=80" TargetMode="External"/><Relationship Id="rId19" Type="http://schemas.openxmlformats.org/officeDocument/2006/relationships/hyperlink" Target="http://i.io.ua/img_su/large/0021/44/00214444_n1.png" TargetMode="External"/><Relationship Id="rId4" Type="http://schemas.openxmlformats.org/officeDocument/2006/relationships/hyperlink" Target="http://nsportal.ru/shkola/fizkultura-i-sport/library/2013/09/08/poslovitsy-i-pogovorki-pro-sport-fizicheskuyu-kulturu-i" TargetMode="External"/><Relationship Id="rId9" Type="http://schemas.openxmlformats.org/officeDocument/2006/relationships/hyperlink" Target="http://rissa.pnzreg.ru/files/issa_pnzreg_ru/soz/igry-deti.jpg" TargetMode="External"/><Relationship Id="rId14" Type="http://schemas.openxmlformats.org/officeDocument/2006/relationships/hyperlink" Target="http://www.artans.ru/upload/iblock/602/1351-015_b.png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pochemu4ka.ru/_ld/100/68614600.jpg" TargetMode="External"/><Relationship Id="rId13" Type="http://schemas.openxmlformats.org/officeDocument/2006/relationships/hyperlink" Target="http://khelsansar.com/admin/ltopic/b1365361929_stn.jpg" TargetMode="External"/><Relationship Id="rId18" Type="http://schemas.openxmlformats.org/officeDocument/2006/relationships/hyperlink" Target="http://www.obruch.com.ua/sites/obruch.com.ua/files/k220_karate_uniform_new_heavier_option_enl.jpg" TargetMode="External"/><Relationship Id="rId3" Type="http://schemas.openxmlformats.org/officeDocument/2006/relationships/hyperlink" Target="http://paers.ru/documents/russkie-poslovicy-i-pogovorki-o-sporte-i-zdorove-dlya-detey" TargetMode="External"/><Relationship Id="rId7" Type="http://schemas.openxmlformats.org/officeDocument/2006/relationships/hyperlink" Target="http://www.bebeplay.ru/images/cms/thumbs/63ff3a56531efc9b95a4a3d5ba9e5a71951241dd/basketbol_naya_korzina_s_setkoj_i_myachom_600_auto_jpeg.jpeg%20&#1089;&#1087;&#1086;&#1088;&#1090;&#1080;&#1074;&#1085;&#1086;&#1077;%20&#1086;&#1073;&#1086;&#1088;&#1091;&#1076;&#1086;&#1074;&#1072;&#1085;&#1080;&#1077;" TargetMode="External"/><Relationship Id="rId12" Type="http://schemas.openxmlformats.org/officeDocument/2006/relationships/hyperlink" Target="http://thevoloshins.ru/wp-content/uploads/2011/09/samerfon.jpg" TargetMode="External"/><Relationship Id="rId17" Type="http://schemas.openxmlformats.org/officeDocument/2006/relationships/hyperlink" Target="http://s.picsfab.com/static/contents/images/f/1/a/d20ba8d16586b4c0dad21590012b5.jpg" TargetMode="External"/><Relationship Id="rId2" Type="http://schemas.openxmlformats.org/officeDocument/2006/relationships/image" Target="../media/image1.jpeg"/><Relationship Id="rId16" Type="http://schemas.openxmlformats.org/officeDocument/2006/relationships/hyperlink" Target="http://www.shluz.ru/userfiles/images/lasty_maski_trubki_23287381_1_f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ebeplay.ru/images/cms/thumbs/63ff3a56531efc9b95a4a3d5ba9e5a71951241dd/basketbol_naya_korzina_s_setkoj_i_myachom_600_auto_jpeg.jpeg" TargetMode="External"/><Relationship Id="rId11" Type="http://schemas.openxmlformats.org/officeDocument/2006/relationships/hyperlink" Target="https://lh3.googleusercontent.com/eATFQkJcHI6dMxQmAKoF6zLjPVZ4j_auvGcSZZ9jxSEq49O-QPOWbo1Uf0-jPO0s-Ttddg=s152" TargetMode="External"/><Relationship Id="rId5" Type="http://schemas.openxmlformats.org/officeDocument/2006/relationships/hyperlink" Target="http://www.izhtime.ru/sportmarket/prs9193/photo/lider-5609.jpg" TargetMode="External"/><Relationship Id="rId15" Type="http://schemas.openxmlformats.org/officeDocument/2006/relationships/hyperlink" Target="http://i.cdn.nrholding.net/15751329/800/600/0.jpg" TargetMode="External"/><Relationship Id="rId10" Type="http://schemas.openxmlformats.org/officeDocument/2006/relationships/hyperlink" Target="http://pochemu4ka.ru/_ld/100/27923520.jpg" TargetMode="External"/><Relationship Id="rId4" Type="http://schemas.openxmlformats.org/officeDocument/2006/relationships/hyperlink" Target="http://rissa.pnzreg.ru/files/issa_pnzreg_ru/soz/igry-deti.jpg" TargetMode="External"/><Relationship Id="rId9" Type="http://schemas.openxmlformats.org/officeDocument/2006/relationships/hyperlink" Target="http://pochemu4ka.ru/_ld/100/s67150211.jpg" TargetMode="External"/><Relationship Id="rId14" Type="http://schemas.openxmlformats.org/officeDocument/2006/relationships/hyperlink" Target="http://www.quelle.ru/default/produkt-images/_w355_h302_t1/r/u/mmdb/0/0/3/6305883_mmdb.jpg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clipart-finder.com/data/png/johnny_automatic_NPS_map_pictographs_part_89.png" TargetMode="External"/><Relationship Id="rId3" Type="http://schemas.openxmlformats.org/officeDocument/2006/relationships/hyperlink" Target="http://www.coolstickers.ca/474-thickbox_default/stickers-basket-ball.jpg" TargetMode="External"/><Relationship Id="rId7" Type="http://schemas.openxmlformats.org/officeDocument/2006/relationships/hyperlink" Target="http://upload.wikimedia.org/wikipedia/commons/thumb/e/ec/Gymnastics_%28rhythmic%29_pictogram.svg/350px-Gymnastics_%28rhythmic%29_pictogram.svg.pn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24sata.info/thumbnail.php?file=news/2009/march/odbojka_974498732.jpg&amp;size=article_large" TargetMode="External"/><Relationship Id="rId5" Type="http://schemas.openxmlformats.org/officeDocument/2006/relationships/hyperlink" Target="http://www.onlinesticker.nl/stickers/sport_groot/tafeltennis.gif" TargetMode="External"/><Relationship Id="rId4" Type="http://schemas.openxmlformats.org/officeDocument/2006/relationships/hyperlink" Target="http://www.olympischespelenrio2016.nl/images/olympics/gewichtheffen.png" TargetMode="External"/><Relationship Id="rId9" Type="http://schemas.openxmlformats.org/officeDocument/2006/relationships/hyperlink" Target="http://www.olympischespelenrio2016.nl/images/olympics/roeien.pn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1613682080_67-p-foni-dlya-detskoi-prezentatsii-sport-72.jpg"/>
          <p:cNvPicPr>
            <a:picLocks noChangeAspect="1" noChangeArrowheads="1"/>
          </p:cNvPicPr>
          <p:nvPr/>
        </p:nvPicPr>
        <p:blipFill>
          <a:blip r:embed="rId2">
            <a:lum bright="-3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928662" y="1500174"/>
            <a:ext cx="6913563" cy="2805116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200" b="1" i="1" dirty="0" smtClean="0">
                <a:solidFill>
                  <a:schemeClr val="accent3">
                    <a:lumMod val="50000"/>
                  </a:schemeClr>
                </a:solidFill>
              </a:rPr>
              <a:t> «Что мы знаем  о спорте?»</a:t>
            </a:r>
            <a:endParaRPr lang="ru-RU" sz="72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868" y="4786322"/>
            <a:ext cx="453707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12725">
              <a:defRPr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Подготовила Лаврентьева Н.С.</a:t>
            </a:r>
          </a:p>
          <a:p>
            <a:pPr indent="212725">
              <a:defRPr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МКДОУ БГО Детский сад №7кв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D:\1613682080_67-p-foni-dlya-detskoi-prezentatsii-sport-72.jpg"/>
          <p:cNvPicPr>
            <a:picLocks noChangeAspect="1" noChangeArrowheads="1"/>
          </p:cNvPicPr>
          <p:nvPr/>
        </p:nvPicPr>
        <p:blipFill>
          <a:blip r:embed="rId2">
            <a:lum bright="-3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317" name="Picture 6" descr="Игрушка детский баскетбол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428736"/>
            <a:ext cx="3143272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318" name="Picture 8" descr="Игры для девочек онлайн готовка &quot; и другие игр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3786190"/>
            <a:ext cx="3143272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319" name="Picture 10" descr="Физкультура в картинках. Обсуждение на LiveInternet - Россий…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1428736"/>
            <a:ext cx="3143272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320" name="Picture 12" descr="&quot;Мой любимый вид спорта&quot;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7752" y="3786190"/>
            <a:ext cx="3143272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321" name="Rectangle 13"/>
          <p:cNvSpPr>
            <a:spLocks noChangeArrowheads="1"/>
          </p:cNvSpPr>
          <p:nvPr/>
        </p:nvSpPr>
        <p:spPr bwMode="auto">
          <a:xfrm>
            <a:off x="642911" y="714356"/>
            <a:ext cx="7858180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«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Четвертый лишний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»</a:t>
            </a:r>
            <a:endParaRPr lang="ru-RU" sz="2400" b="1" i="1" dirty="0">
              <a:solidFill>
                <a:srgbClr val="FF0000"/>
              </a:solidFill>
            </a:endParaRPr>
          </a:p>
          <a:p>
            <a:pPr algn="ctr" eaLnBrk="0" hangingPunct="0"/>
            <a:r>
              <a:rPr lang="ru-RU" sz="17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Назовите вид спорта и скажите, какой из них лишний и почему:</a:t>
            </a:r>
            <a:endParaRPr lang="ru-RU" sz="17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D:\1613682080_67-p-foni-dlya-detskoi-prezentatsii-sport-72.jpg"/>
          <p:cNvPicPr>
            <a:picLocks noChangeAspect="1" noChangeArrowheads="1"/>
          </p:cNvPicPr>
          <p:nvPr/>
        </p:nvPicPr>
        <p:blipFill>
          <a:blip r:embed="rId2">
            <a:lum bright="-3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41" name="Picture 4" descr=" (379x309, 41Kb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142984"/>
            <a:ext cx="3214710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42" name="Picture 2" descr="Рассуждения папы: какой спорт выбрать ребенку? - статьи на Panda Lan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1142984"/>
            <a:ext cx="3214710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43" name="Picture 4" descr="картинки &quot;дети&quot; &quot; Образовательный портал МистерГИД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3714752"/>
            <a:ext cx="3214710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44" name="Picture 6" descr="Физкультура в картинках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4876" y="3714752"/>
            <a:ext cx="3214710" cy="2214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1613682080_67-p-foni-dlya-detskoi-prezentatsii-sport-72.jpg"/>
          <p:cNvPicPr>
            <a:picLocks noChangeAspect="1" noChangeArrowheads="1"/>
          </p:cNvPicPr>
          <p:nvPr/>
        </p:nvPicPr>
        <p:blipFill>
          <a:blip r:embed="rId2">
            <a:lum bright="-3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5364" name="Рисунок 5" descr="http://ligazdorovja.my1.ru/96/p0082.jpg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/>
          <a:stretch>
            <a:fillRect/>
          </a:stretch>
        </p:blipFill>
        <p:spPr bwMode="auto">
          <a:xfrm>
            <a:off x="857224" y="1714488"/>
            <a:ext cx="7348534" cy="4392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365" name="Прямоугольник 6"/>
          <p:cNvSpPr>
            <a:spLocks noChangeArrowheads="1"/>
          </p:cNvSpPr>
          <p:nvPr/>
        </p:nvSpPr>
        <p:spPr bwMode="auto">
          <a:xfrm>
            <a:off x="2286000" y="549275"/>
            <a:ext cx="4572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5366" name="Прямоугольник 7"/>
          <p:cNvSpPr>
            <a:spLocks noChangeArrowheads="1"/>
          </p:cNvSpPr>
          <p:nvPr/>
        </p:nvSpPr>
        <p:spPr bwMode="auto">
          <a:xfrm>
            <a:off x="714348" y="500042"/>
            <a:ext cx="771530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«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Кто, каким видом спорта занимается</a:t>
            </a:r>
            <a:r>
              <a:rPr lang="ru-RU" sz="2400" b="1" i="1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»</a:t>
            </a:r>
            <a:endParaRPr lang="ru-RU" sz="2400" b="1" i="1" dirty="0">
              <a:solidFill>
                <a:srgbClr val="FF0000"/>
              </a:solidFill>
            </a:endParaRPr>
          </a:p>
          <a:p>
            <a:pPr algn="ctr" eaLnBrk="0" hangingPunct="0"/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Посмотрите внимательно на </a:t>
            </a:r>
            <a:r>
              <a:rPr lang="ru-RU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мальчикови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спортивное оборудование.  Подумайте, каким видом спорта занимается каждый спортсмен. 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D:\1613682080_67-p-foni-dlya-detskoi-prezentatsii-sport-72.jpg"/>
          <p:cNvPicPr>
            <a:picLocks noChangeAspect="1" noChangeArrowheads="1"/>
          </p:cNvPicPr>
          <p:nvPr/>
        </p:nvPicPr>
        <p:blipFill>
          <a:blip r:embed="rId2">
            <a:lum bright="-3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9" name="Прямоугольник 9"/>
          <p:cNvSpPr>
            <a:spLocks noChangeArrowheads="1"/>
          </p:cNvSpPr>
          <p:nvPr/>
        </p:nvSpPr>
        <p:spPr bwMode="auto">
          <a:xfrm>
            <a:off x="642910" y="642918"/>
            <a:ext cx="792961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«Назови спортсмена, кому нужны эти предметы»</a:t>
            </a:r>
            <a:endParaRPr lang="ru-RU" sz="2800" b="1" i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48130" name="Picture 2" descr="Баскетбольный мяч в корзине Баскетбольная корзина с сеткой и мячо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1714488"/>
            <a:ext cx="2000264" cy="15224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8132" name="Picture 4" descr="Рубашка Next - Next Alessandro Питательное масло для ногтей и кутикулы, 10 мл - Alessandro 05-900"/>
          <p:cNvPicPr>
            <a:picLocks noChangeAspect="1" noChangeArrowheads="1"/>
          </p:cNvPicPr>
          <p:nvPr/>
        </p:nvPicPr>
        <p:blipFill>
          <a:blip r:embed="rId4" cstate="print"/>
          <a:srcRect t="9190" b="8097"/>
          <a:stretch>
            <a:fillRect/>
          </a:stretch>
        </p:blipFill>
        <p:spPr bwMode="auto">
          <a:xfrm>
            <a:off x="928662" y="1428736"/>
            <a:ext cx="1996772" cy="1285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8134" name="Picture 6" descr="Волейбол воспитывает патриотов. . В канун Дня Победы в Нижневартовске прошёл волейбольный турнир среди школьных команд &quot;Летающий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1357298"/>
            <a:ext cx="2088232" cy="15322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8136" name="Picture 8" descr="Столы для настольного тенниса - купить, цены, отзывы.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85852" y="3000372"/>
            <a:ext cx="1857388" cy="1357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8138" name="Picture 10" descr="МОПЕД (СКУТЕР в Кирове) от СПОРТТОВАРЫ ЛИДЕР СПОРТ НА СВОБОДЫ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86446" y="3286124"/>
            <a:ext cx="1840641" cy="1273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8140" name="Picture 12" descr="Популярные за сегодня - cкачать бесплатные картинки для сотовых, мобильных телефонов бесплатно, картинки на телефон на telpics.r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43636" y="4786322"/>
            <a:ext cx="2088232" cy="12750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8144" name="Picture 16" descr="Кимоно Adidas из серии Club для карате (160 см). Купить Кимоно Adidas из серии Club для карате (160 см), заказ, продажа, доставк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14744" y="3714752"/>
            <a:ext cx="1584176" cy="1988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8146" name="Picture 18" descr="&quot;потас&quot;. . Все новости, помеченные &quot;потас&quot; на Мета Новостях.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57224" y="4572008"/>
            <a:ext cx="2143140" cy="1571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D:\1613682080_67-p-foni-dlya-detskoi-prezentatsii-sport-72.jpg"/>
          <p:cNvPicPr>
            <a:picLocks noChangeAspect="1" noChangeArrowheads="1"/>
          </p:cNvPicPr>
          <p:nvPr/>
        </p:nvPicPr>
        <p:blipFill>
          <a:blip r:embed="rId2">
            <a:lum bright="-3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3" name="Rectangle 1"/>
          <p:cNvSpPr>
            <a:spLocks noChangeArrowheads="1"/>
          </p:cNvSpPr>
          <p:nvPr/>
        </p:nvSpPr>
        <p:spPr bwMode="auto">
          <a:xfrm>
            <a:off x="642910" y="714356"/>
            <a:ext cx="7715304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«Назови вид спорта по силуэту»</a:t>
            </a:r>
            <a:endParaRPr lang="ru-RU" sz="2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dirty="0"/>
          </a:p>
        </p:txBody>
      </p:sp>
      <p:pic>
        <p:nvPicPr>
          <p:cNvPr id="51202" name="Picture 2" descr="Баскетбол на летней олимпиаде 2012 в Лондоне Олимпиада 2012 в Лондоне - расписание летних олимпийских игр, результаты соревнова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428736"/>
            <a:ext cx="2061864" cy="1728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04" name="Picture 4" descr="Пророчеств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928670"/>
            <a:ext cx="2001822" cy="16681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06" name="Picture 6" descr="weightlifter из Blanca, Роялти-фри стоковое фото #37783700 на Fotolia.ru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4429132"/>
            <a:ext cx="1864493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08" name="Picture 8" descr="Волейбол - спартакиада Нижний Тагил. . Информационно-деловой портал - KatalogNT.ru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14612" y="2643182"/>
            <a:ext cx="1832844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10" name="Picture 10" descr="Файл:Gymnastics (rhythmic) pictogram.svg - Wikipedi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57950" y="4429132"/>
            <a:ext cx="1872208" cy="17384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12" name="Picture 12" descr="Плавание и Клип Вектор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86314" y="2643182"/>
            <a:ext cx="1800200" cy="16351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14" name="Picture 14" descr="Международные соревнования &quot;Кубок Балтики&quot; Стометровка - интересно о спорте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57950" y="785794"/>
            <a:ext cx="1944216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16" name="Picture 16" descr="Великолучанин Денис Фомин стал золотым призером Первенства СЗФО России по боксу - Новостная лента - Регион6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4348" y="4286256"/>
            <a:ext cx="1872208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D:\1613682080_67-p-foni-dlya-detskoi-prezentatsii-sport-72.jpg"/>
          <p:cNvPicPr>
            <a:picLocks noChangeAspect="1" noChangeArrowheads="1"/>
          </p:cNvPicPr>
          <p:nvPr/>
        </p:nvPicPr>
        <p:blipFill>
          <a:blip r:embed="rId2">
            <a:lum bright="-3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461" name="Rectangle 13"/>
          <p:cNvSpPr>
            <a:spLocks noChangeArrowheads="1"/>
          </p:cNvSpPr>
          <p:nvPr/>
        </p:nvSpPr>
        <p:spPr bwMode="auto">
          <a:xfrm>
            <a:off x="0" y="136525"/>
            <a:ext cx="1841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600"/>
          </a:p>
        </p:txBody>
      </p:sp>
      <p:sp>
        <p:nvSpPr>
          <p:cNvPr id="19462" name="Прямоугольник 5"/>
          <p:cNvSpPr>
            <a:spLocks noChangeArrowheads="1"/>
          </p:cNvSpPr>
          <p:nvPr/>
        </p:nvSpPr>
        <p:spPr bwMode="auto">
          <a:xfrm>
            <a:off x="684213" y="1125538"/>
            <a:ext cx="748823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12725"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этом виде спорта выполняют различные 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12725"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акробатические упражнения на спортивных снарядах. </a:t>
            </a:r>
          </a:p>
        </p:txBody>
      </p:sp>
      <p:sp>
        <p:nvSpPr>
          <p:cNvPr id="19463" name="Прямоугольник 6"/>
          <p:cNvSpPr>
            <a:spLocks noChangeArrowheads="1"/>
          </p:cNvSpPr>
          <p:nvPr/>
        </p:nvSpPr>
        <p:spPr bwMode="auto">
          <a:xfrm>
            <a:off x="1835150" y="620713"/>
            <a:ext cx="52578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Отгадайте ребусы</a:t>
            </a:r>
            <a:endParaRPr lang="ru-RU" sz="3600" i="1">
              <a:solidFill>
                <a:srgbClr val="FF0000"/>
              </a:solidFill>
            </a:endParaRPr>
          </a:p>
        </p:txBody>
      </p:sp>
      <p:pic>
        <p:nvPicPr>
          <p:cNvPr id="19464" name="Picture 4" descr="С чего начинается Родина"/>
          <p:cNvPicPr>
            <a:picLocks noChangeAspect="1" noChangeArrowheads="1"/>
          </p:cNvPicPr>
          <p:nvPr/>
        </p:nvPicPr>
        <p:blipFill>
          <a:blip r:embed="rId3"/>
          <a:srcRect l="11002" r="9677" b="72414"/>
          <a:stretch>
            <a:fillRect/>
          </a:stretch>
        </p:blipFill>
        <p:spPr bwMode="auto">
          <a:xfrm>
            <a:off x="785786" y="2857496"/>
            <a:ext cx="2341563" cy="1092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465" name="Прямоугольник 8"/>
          <p:cNvSpPr>
            <a:spLocks noChangeArrowheads="1"/>
          </p:cNvSpPr>
          <p:nvPr/>
        </p:nvSpPr>
        <p:spPr bwMode="auto">
          <a:xfrm flipV="1">
            <a:off x="3059113" y="3141663"/>
            <a:ext cx="7207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7200" dirty="0">
              <a:solidFill>
                <a:srgbClr val="365F9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7200" b="1" dirty="0">
                <a:solidFill>
                  <a:srgbClr val="365F91"/>
                </a:solidFill>
                <a:latin typeface="Times New Roman" pitchFamily="18" charset="0"/>
                <a:cs typeface="Times New Roman" pitchFamily="18" charset="0"/>
              </a:rPr>
              <a:t>,,</a:t>
            </a:r>
            <a:endParaRPr lang="ru-RU" sz="7200" b="1" dirty="0">
              <a:latin typeface="Calibri" pitchFamily="34" charset="0"/>
            </a:endParaRPr>
          </a:p>
        </p:txBody>
      </p:sp>
      <p:pic>
        <p:nvPicPr>
          <p:cNvPr id="11" name="Picture 6" descr="Лепка-это полезно!"/>
          <p:cNvPicPr>
            <a:picLocks noChangeAspect="1" noChangeArrowheads="1"/>
          </p:cNvPicPr>
          <p:nvPr/>
        </p:nvPicPr>
        <p:blipFill>
          <a:blip r:embed="rId4" cstate="print"/>
          <a:srcRect l="12500" t="4878" r="7143" b="9756"/>
          <a:stretch>
            <a:fillRect/>
          </a:stretch>
        </p:blipFill>
        <p:spPr bwMode="auto">
          <a:xfrm>
            <a:off x="3851275" y="2636838"/>
            <a:ext cx="2352675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467" name="Прямоугольник 11"/>
          <p:cNvSpPr>
            <a:spLocks noChangeArrowheads="1"/>
          </p:cNvSpPr>
          <p:nvPr/>
        </p:nvSpPr>
        <p:spPr bwMode="auto">
          <a:xfrm>
            <a:off x="6300788" y="2565400"/>
            <a:ext cx="11985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 dirty="0">
                <a:solidFill>
                  <a:srgbClr val="365F91"/>
                </a:solidFill>
                <a:latin typeface="Times New Roman" pitchFamily="18" charset="0"/>
                <a:cs typeface="Times New Roman" pitchFamily="18" charset="0"/>
              </a:rPr>
              <a:t>,,,</a:t>
            </a:r>
            <a:endParaRPr lang="ru-RU" sz="7200" b="1" dirty="0">
              <a:latin typeface="Calibri" pitchFamily="34" charset="0"/>
            </a:endParaRPr>
          </a:p>
        </p:txBody>
      </p:sp>
      <p:pic>
        <p:nvPicPr>
          <p:cNvPr id="13" name="Picture 2" descr="http://im2-tub-ru.yandex.net/i?id=df02740d840e65fe126f1079b6dd740c-31-144&amp;n=21"/>
          <p:cNvPicPr>
            <a:picLocks noChangeAspect="1" noChangeArrowheads="1"/>
          </p:cNvPicPr>
          <p:nvPr/>
        </p:nvPicPr>
        <p:blipFill>
          <a:blip r:embed="rId5"/>
          <a:srcRect t="26667" b="25333"/>
          <a:stretch>
            <a:fillRect/>
          </a:stretch>
        </p:blipFill>
        <p:spPr bwMode="auto">
          <a:xfrm>
            <a:off x="7086600" y="2971800"/>
            <a:ext cx="1414490" cy="106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469" name="Прямоугольник 14"/>
          <p:cNvSpPr>
            <a:spLocks noChangeArrowheads="1"/>
          </p:cNvSpPr>
          <p:nvPr/>
        </p:nvSpPr>
        <p:spPr bwMode="auto">
          <a:xfrm>
            <a:off x="5508625" y="7072338"/>
            <a:ext cx="2303463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212725" algn="ctr"/>
            <a:endParaRPr lang="ru-RU" dirty="0">
              <a:solidFill>
                <a:srgbClr val="17375E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12725" algn="ctr"/>
            <a:endParaRPr lang="ru-RU" dirty="0">
              <a:solidFill>
                <a:srgbClr val="17375E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12725" algn="ctr"/>
            <a:endParaRPr lang="ru-RU" dirty="0">
              <a:solidFill>
                <a:srgbClr val="17375E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12725" algn="ctr"/>
            <a:endParaRPr lang="ru-RU" dirty="0">
              <a:solidFill>
                <a:srgbClr val="17375E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12725" algn="ctr"/>
            <a:endParaRPr lang="ru-RU" dirty="0">
              <a:solidFill>
                <a:srgbClr val="17375E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12725" algn="ctr"/>
            <a:endParaRPr lang="ru-RU" dirty="0">
              <a:solidFill>
                <a:srgbClr val="17375E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12725" algn="ctr"/>
            <a:endParaRPr lang="ru-RU" dirty="0">
              <a:solidFill>
                <a:srgbClr val="17375E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12725" algn="ctr"/>
            <a:endParaRPr lang="ru-RU" dirty="0">
              <a:solidFill>
                <a:srgbClr val="17375E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12725" algn="ctr"/>
            <a:r>
              <a:rPr lang="ru-RU" dirty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Гимнастика</a:t>
            </a:r>
            <a:r>
              <a:rPr lang="ru-RU" sz="2400" b="1" dirty="0">
                <a:solidFill>
                  <a:srgbClr val="FF0000"/>
                </a:solidFill>
                <a:cs typeface="Times New Roman" pitchFamily="18" charset="0"/>
              </a:rPr>
              <a:t>)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 flipH="1">
            <a:off x="5214941" y="4721662"/>
            <a:ext cx="29289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12725"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(Гимнастика</a:t>
            </a:r>
            <a:r>
              <a:rPr lang="ru-RU" sz="2800" b="1" dirty="0" smtClean="0">
                <a:solidFill>
                  <a:srgbClr val="FF0000"/>
                </a:solidFill>
                <a:cs typeface="Times New Roman" pitchFamily="18" charset="0"/>
              </a:rPr>
              <a:t>)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D:\1613682080_67-p-foni-dlya-detskoi-prezentatsii-sport-72.jpg"/>
          <p:cNvPicPr>
            <a:picLocks noChangeAspect="1" noChangeArrowheads="1"/>
          </p:cNvPicPr>
          <p:nvPr/>
        </p:nvPicPr>
        <p:blipFill>
          <a:blip r:embed="rId2">
            <a:lum bright="-3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5" name="Rectangle 13"/>
          <p:cNvSpPr>
            <a:spLocks noChangeArrowheads="1"/>
          </p:cNvSpPr>
          <p:nvPr/>
        </p:nvSpPr>
        <p:spPr bwMode="auto">
          <a:xfrm>
            <a:off x="0" y="136525"/>
            <a:ext cx="1841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600"/>
          </a:p>
        </p:txBody>
      </p:sp>
      <p:sp>
        <p:nvSpPr>
          <p:cNvPr id="14" name="Прямоугольник 13"/>
          <p:cNvSpPr/>
          <p:nvPr/>
        </p:nvSpPr>
        <p:spPr>
          <a:xfrm>
            <a:off x="928662" y="714356"/>
            <a:ext cx="72152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Самый старый вид спорта, в котором победителем становится тот, кто первым пересечет финишную черту. </a:t>
            </a:r>
            <a:endParaRPr lang="ru-RU" sz="2400" b="1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pic>
        <p:nvPicPr>
          <p:cNvPr id="20487" name="Picture 1" descr="D:\света\света 1\картинки\картинки\67811539_0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714488"/>
            <a:ext cx="2306638" cy="3468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Прямоугольник 15"/>
          <p:cNvSpPr/>
          <p:nvPr/>
        </p:nvSpPr>
        <p:spPr>
          <a:xfrm flipH="1">
            <a:off x="4071932" y="3714752"/>
            <a:ext cx="29479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,,,,</a:t>
            </a:r>
            <a:endParaRPr lang="ru-RU" sz="72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237038" y="3983038"/>
            <a:ext cx="390686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Бег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D:\1613682080_67-p-foni-dlya-detskoi-prezentatsii-sport-72.jpg"/>
          <p:cNvPicPr>
            <a:picLocks noChangeAspect="1" noChangeArrowheads="1"/>
          </p:cNvPicPr>
          <p:nvPr/>
        </p:nvPicPr>
        <p:blipFill>
          <a:blip r:embed="rId2">
            <a:lum bright="-3000"/>
          </a:blip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  <p:sp>
        <p:nvSpPr>
          <p:cNvPr id="21509" name="Rectangle 13"/>
          <p:cNvSpPr>
            <a:spLocks noChangeArrowheads="1"/>
          </p:cNvSpPr>
          <p:nvPr/>
        </p:nvSpPr>
        <p:spPr bwMode="auto">
          <a:xfrm>
            <a:off x="0" y="136525"/>
            <a:ext cx="1841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600"/>
          </a:p>
        </p:txBody>
      </p:sp>
      <p:pic>
        <p:nvPicPr>
          <p:cNvPr id="7" name="Picture 3" descr="http://im1-tub-ru.yandex.net/i?id=795b2f45e0161d66697f4d5bd545cc13-121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785926"/>
            <a:ext cx="2579687" cy="2951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511" name="Прямоугольник 8"/>
          <p:cNvSpPr>
            <a:spLocks noChangeArrowheads="1"/>
          </p:cNvSpPr>
          <p:nvPr/>
        </p:nvSpPr>
        <p:spPr bwMode="auto">
          <a:xfrm>
            <a:off x="1000100" y="928670"/>
            <a:ext cx="67866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212725" algn="ctr"/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Их защищает вратарь. </a:t>
            </a:r>
          </a:p>
        </p:txBody>
      </p:sp>
      <p:pic>
        <p:nvPicPr>
          <p:cNvPr id="21512" name="Picture 4" descr="D:\света\света 1\картинки\алфавит\77769775_N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2071678"/>
            <a:ext cx="2055812" cy="2735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513" name="Прямоугольник 10"/>
          <p:cNvSpPr>
            <a:spLocks noChangeArrowheads="1"/>
          </p:cNvSpPr>
          <p:nvPr/>
        </p:nvSpPr>
        <p:spPr bwMode="auto">
          <a:xfrm>
            <a:off x="5643570" y="2781300"/>
            <a:ext cx="78581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7200" dirty="0">
                <a:solidFill>
                  <a:srgbClr val="365F91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endParaRPr lang="ru-RU" sz="7200" dirty="0">
              <a:latin typeface="Calibri" pitchFamily="34" charset="0"/>
            </a:endParaRPr>
          </a:p>
        </p:txBody>
      </p:sp>
      <p:pic>
        <p:nvPicPr>
          <p:cNvPr id="21514" name="Picture 1" descr="D:\света\света 1\картинки\алфавит\77769780_T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2214554"/>
            <a:ext cx="2571750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515" name="Прямоугольник 12"/>
          <p:cNvSpPr>
            <a:spLocks noChangeArrowheads="1"/>
          </p:cNvSpPr>
          <p:nvPr/>
        </p:nvSpPr>
        <p:spPr bwMode="auto">
          <a:xfrm>
            <a:off x="4089400" y="1928802"/>
            <a:ext cx="3003550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dirty="0">
              <a:solidFill>
                <a:srgbClr val="365F9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365F9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365F9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365F9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365F9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365F9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endParaRPr lang="ru-RU" sz="28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857884" y="5429264"/>
            <a:ext cx="13786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(Ворота)</a:t>
            </a:r>
            <a:endParaRPr lang="ru-RU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D:\1613682080_67-p-foni-dlya-detskoi-prezentatsii-sport-72.jpg"/>
          <p:cNvPicPr>
            <a:picLocks noChangeAspect="1" noChangeArrowheads="1"/>
          </p:cNvPicPr>
          <p:nvPr/>
        </p:nvPicPr>
        <p:blipFill>
          <a:blip r:embed="rId2">
            <a:lum bright="-3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2533" name="Rectangle 13"/>
          <p:cNvSpPr>
            <a:spLocks noChangeArrowheads="1"/>
          </p:cNvSpPr>
          <p:nvPr/>
        </p:nvSpPr>
        <p:spPr bwMode="auto">
          <a:xfrm>
            <a:off x="0" y="136525"/>
            <a:ext cx="18415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600"/>
          </a:p>
        </p:txBody>
      </p:sp>
      <p:sp>
        <p:nvSpPr>
          <p:cNvPr id="22534" name="Прямоугольник 7"/>
          <p:cNvSpPr>
            <a:spLocks noChangeArrowheads="1"/>
          </p:cNvSpPr>
          <p:nvPr/>
        </p:nvSpPr>
        <p:spPr bwMode="auto">
          <a:xfrm>
            <a:off x="468313" y="620713"/>
            <a:ext cx="64071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Дополни пословицу</a:t>
            </a:r>
          </a:p>
        </p:txBody>
      </p:sp>
      <p:pic>
        <p:nvPicPr>
          <p:cNvPr id="41990" name="Picture 6" descr="Здоровый образ жизни. . Здоровый образ жизни зож живи в стиле hnb - Soft port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857232"/>
            <a:ext cx="1941007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535" name="Прямоугольник 8"/>
          <p:cNvSpPr>
            <a:spLocks noChangeArrowheads="1"/>
          </p:cNvSpPr>
          <p:nvPr/>
        </p:nvSpPr>
        <p:spPr bwMode="auto">
          <a:xfrm>
            <a:off x="785786" y="1357298"/>
            <a:ext cx="7531127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Кто день начинает с зарядки, у  того…(организм в порядке). </a:t>
            </a:r>
          </a:p>
          <a:p>
            <a:pPr>
              <a:buFontTx/>
              <a:buChar char="-"/>
            </a:pPr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Закалишься – от болезни …(отстранишься). </a:t>
            </a:r>
          </a:p>
          <a:p>
            <a:pPr>
              <a:buFontTx/>
              <a:buChar char="-"/>
            </a:pPr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Быстрого и ловкого болезнь …(не догонит). </a:t>
            </a:r>
          </a:p>
          <a:p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Чище мойся, воды …( не бойся). </a:t>
            </a:r>
          </a:p>
          <a:p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Крепок телом - богатый …(делом). </a:t>
            </a:r>
          </a:p>
          <a:p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Кто много лежит, у того …(бок болит). 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D:\1613682080_67-p-foni-dlya-detskoi-prezentatsii-sport-72.jpg"/>
          <p:cNvPicPr>
            <a:picLocks noChangeAspect="1" noChangeArrowheads="1"/>
          </p:cNvPicPr>
          <p:nvPr/>
        </p:nvPicPr>
        <p:blipFill>
          <a:blip r:embed="rId2">
            <a:lum bright="-3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071538" y="1142984"/>
            <a:ext cx="70009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 дружно справились с задачей ,</a:t>
            </a:r>
          </a:p>
          <a:p>
            <a:pPr algn="ctr">
              <a:defRPr/>
            </a:pPr>
            <a:r>
              <a:rPr lang="ru-RU" sz="4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Вам физкультура по плечу.</a:t>
            </a:r>
          </a:p>
          <a:p>
            <a:pPr algn="ctr">
              <a:defRPr/>
            </a:pPr>
            <a:r>
              <a:rPr lang="ru-RU" sz="4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Так будем спортом заниматься,</a:t>
            </a:r>
          </a:p>
          <a:p>
            <a:pPr algn="ctr">
              <a:defRPr/>
            </a:pPr>
            <a:r>
              <a:rPr lang="ru-RU" sz="4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результатов добиваться!</a:t>
            </a:r>
          </a:p>
          <a:p>
            <a:pPr algn="ctr">
              <a:defRPr/>
            </a:pPr>
            <a:r>
              <a:rPr lang="ru-RU" sz="4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Медали в будущем вас ждут.</a:t>
            </a:r>
            <a:endParaRPr lang="ru-RU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D:\1613682080_67-p-foni-dlya-detskoi-prezentatsii-sport-72.jpg"/>
          <p:cNvPicPr>
            <a:picLocks noChangeAspect="1" noChangeArrowheads="1"/>
          </p:cNvPicPr>
          <p:nvPr/>
        </p:nvPicPr>
        <p:blipFill>
          <a:blip r:embed="rId2">
            <a:lum bright="-3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5" name="Picture 2" descr="Рассуждения папы: какой спорт выбрать ребенку? - статьи на Panda La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142984"/>
            <a:ext cx="1720850" cy="1285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126" name="Rectangle 3"/>
          <p:cNvSpPr>
            <a:spLocks noChangeArrowheads="1"/>
          </p:cNvSpPr>
          <p:nvPr/>
        </p:nvSpPr>
        <p:spPr bwMode="auto">
          <a:xfrm>
            <a:off x="611188" y="212725"/>
            <a:ext cx="79613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«Отгадай загадку и найди отгадку»</a:t>
            </a:r>
            <a:endParaRPr lang="ru-RU" sz="2400" i="1" dirty="0">
              <a:solidFill>
                <a:srgbClr val="FF0000"/>
              </a:solidFill>
            </a:endParaRPr>
          </a:p>
        </p:txBody>
      </p:sp>
      <p:sp>
        <p:nvSpPr>
          <p:cNvPr id="5127" name="Rectangle 1"/>
          <p:cNvSpPr>
            <a:spLocks noChangeArrowheads="1"/>
          </p:cNvSpPr>
          <p:nvPr/>
        </p:nvSpPr>
        <p:spPr bwMode="auto">
          <a:xfrm>
            <a:off x="0" y="-2451100"/>
            <a:ext cx="2843213" cy="849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128" name="Rectangle 2"/>
          <p:cNvSpPr>
            <a:spLocks noChangeArrowheads="1"/>
          </p:cNvSpPr>
          <p:nvPr/>
        </p:nvSpPr>
        <p:spPr bwMode="auto">
          <a:xfrm>
            <a:off x="0" y="7143775"/>
            <a:ext cx="2555875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129" name="Rectangle 3"/>
          <p:cNvSpPr>
            <a:spLocks noChangeArrowheads="1"/>
          </p:cNvSpPr>
          <p:nvPr/>
        </p:nvSpPr>
        <p:spPr bwMode="auto">
          <a:xfrm>
            <a:off x="0" y="-2928982"/>
            <a:ext cx="230188" cy="6556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130" name="Rectangle 4"/>
          <p:cNvSpPr>
            <a:spLocks noChangeArrowheads="1"/>
          </p:cNvSpPr>
          <p:nvPr/>
        </p:nvSpPr>
        <p:spPr bwMode="auto">
          <a:xfrm>
            <a:off x="0" y="-5292725"/>
            <a:ext cx="2843213" cy="698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31" name="Rectangle 5"/>
          <p:cNvSpPr>
            <a:spLocks noChangeArrowheads="1"/>
          </p:cNvSpPr>
          <p:nvPr/>
        </p:nvSpPr>
        <p:spPr bwMode="auto">
          <a:xfrm>
            <a:off x="5508625" y="3222625"/>
            <a:ext cx="35274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5132" name="Picture 7" descr="Изображения от AdminGrad - Фото-Град @ ФОРУМ-ГРАД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2857496"/>
            <a:ext cx="1871662" cy="1512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33" name="Picture 9" descr="Обои рисованные, дети скачать обои для рабочего стола,картинки на рабочий стол,заставки,изображения из раздела Рисованные -(Дет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3429000"/>
            <a:ext cx="1571636" cy="12144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134" name="Прямоугольник 14"/>
          <p:cNvSpPr>
            <a:spLocks noChangeArrowheads="1"/>
          </p:cNvSpPr>
          <p:nvPr/>
        </p:nvSpPr>
        <p:spPr bwMode="auto">
          <a:xfrm>
            <a:off x="2285984" y="1142984"/>
            <a:ext cx="223202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этом спорте игроки</a:t>
            </a:r>
            <a:b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Все ловки и высоки.</a:t>
            </a:r>
            <a:b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Любят в мяч они играть</a:t>
            </a:r>
            <a:b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в кольцо его кидать.</a:t>
            </a:r>
            <a:b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Мячик звонко бьет об пол, Значит, это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…(баскетбол)</a:t>
            </a:r>
          </a:p>
        </p:txBody>
      </p:sp>
      <p:sp>
        <p:nvSpPr>
          <p:cNvPr id="5135" name="Прямоугольник 15"/>
          <p:cNvSpPr>
            <a:spLocks noChangeArrowheads="1"/>
          </p:cNvSpPr>
          <p:nvPr/>
        </p:nvSpPr>
        <p:spPr bwMode="auto">
          <a:xfrm>
            <a:off x="6429388" y="1142984"/>
            <a:ext cx="237648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Соберем команду в школе </a:t>
            </a:r>
            <a:endParaRPr lang="ru-RU" sz="14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найдем большое поле.</a:t>
            </a:r>
            <a:b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Пробиваем угловой </a:t>
            </a:r>
            <a:r>
              <a:rPr lang="ru-RU" sz="14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4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Забиваем головой.</a:t>
            </a:r>
            <a:b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в воротах пятый гол!</a:t>
            </a:r>
            <a:endParaRPr lang="ru-RU" sz="14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Очень любим мы 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…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(футбол)</a:t>
            </a:r>
            <a:endParaRPr lang="ru-RU" sz="1400" b="1" dirty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5136" name="Picture 11" descr="Фотоотчеты / Портал образования ЧР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1214422"/>
            <a:ext cx="1727200" cy="1357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137" name="Прямоугольник 17"/>
          <p:cNvSpPr>
            <a:spLocks noChangeArrowheads="1"/>
          </p:cNvSpPr>
          <p:nvPr/>
        </p:nvSpPr>
        <p:spPr bwMode="auto">
          <a:xfrm>
            <a:off x="4572000" y="3357562"/>
            <a:ext cx="2214562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Здесь команда побеждает, </a:t>
            </a:r>
            <a:endParaRPr lang="ru-RU" sz="14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мячик не роняет.</a:t>
            </a:r>
            <a:b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летит с подачи метко </a:t>
            </a:r>
            <a:endParaRPr lang="ru-RU" sz="14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в ворота, через сетку.</a:t>
            </a:r>
            <a:b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площадка, а не поле </a:t>
            </a:r>
            <a:endParaRPr lang="ru-RU" sz="14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спортсменов в </a:t>
            </a:r>
            <a:r>
              <a:rPr lang="ru-RU" sz="14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…</a:t>
            </a:r>
            <a:r>
              <a:rPr lang="ru-RU" sz="1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(волейболе)</a:t>
            </a:r>
            <a:endParaRPr lang="ru-RU" sz="1400" b="1" dirty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5138" name="Picture 13" descr="Выбираем спортивную секцию для ребенк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57224" y="4929198"/>
            <a:ext cx="2033572" cy="12144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139" name="Прямоугольник 19"/>
          <p:cNvSpPr>
            <a:spLocks noChangeArrowheads="1"/>
          </p:cNvSpPr>
          <p:nvPr/>
        </p:nvSpPr>
        <p:spPr bwMode="auto">
          <a:xfrm>
            <a:off x="2987675" y="4652963"/>
            <a:ext cx="237648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В честной драке я не струшу,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Защищу двоих сестер.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Бью на тренировке грушу,</a:t>
            </a: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Потому что я... </a:t>
            </a:r>
            <a:r>
              <a:rPr lang="ru-RU" sz="1400" b="1">
                <a:latin typeface="Times New Roman" pitchFamily="18" charset="0"/>
                <a:cs typeface="Times New Roman" pitchFamily="18" charset="0"/>
              </a:rPr>
              <a:t>(боксер)</a:t>
            </a:r>
          </a:p>
        </p:txBody>
      </p:sp>
      <p:sp>
        <p:nvSpPr>
          <p:cNvPr id="5140" name="Rectangle 14"/>
          <p:cNvSpPr>
            <a:spLocks noChangeArrowheads="1"/>
          </p:cNvSpPr>
          <p:nvPr/>
        </p:nvSpPr>
        <p:spPr bwMode="auto">
          <a:xfrm>
            <a:off x="5214942" y="5357826"/>
            <a:ext cx="3214709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Какие ещё виды спорта вы знаете?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85720" y="2828837"/>
            <a:ext cx="27146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спешу на тренировку,</a:t>
            </a:r>
          </a:p>
          <a:p>
            <a:pPr eaLnBrk="0" hangingPunct="0"/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В кимоно сражаюсь ловко.</a:t>
            </a:r>
          </a:p>
          <a:p>
            <a:pPr eaLnBrk="0" hangingPunct="0"/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Чёрный пояс нужен мне,</a:t>
            </a:r>
          </a:p>
          <a:p>
            <a:pPr eaLnBrk="0" hangingPunct="0"/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Ведь люблю я 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 (каратэ)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D:\1613682080_67-p-foni-dlya-detskoi-prezentatsii-sport-72.jpg"/>
          <p:cNvPicPr>
            <a:picLocks noChangeAspect="1" noChangeArrowheads="1"/>
          </p:cNvPicPr>
          <p:nvPr/>
        </p:nvPicPr>
        <p:blipFill>
          <a:blip r:embed="rId2">
            <a:lum bright="-3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4583" name="Прямоугольник 7">
            <a:hlinkClick r:id="rId3"/>
          </p:cNvPr>
          <p:cNvSpPr>
            <a:spLocks noChangeArrowheads="1"/>
          </p:cNvSpPr>
          <p:nvPr/>
        </p:nvSpPr>
        <p:spPr bwMode="auto">
          <a:xfrm>
            <a:off x="611188" y="908050"/>
            <a:ext cx="7632700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endParaRPr lang="ru-RU" sz="1400">
              <a:hlinkClick r:id="rId4"/>
            </a:endParaRPr>
          </a:p>
          <a:p>
            <a:pPr>
              <a:buFont typeface="Arial" charset="0"/>
              <a:buChar char="•"/>
            </a:pPr>
            <a:r>
              <a:rPr lang="ru-RU" sz="1400">
                <a:hlinkClick r:id="rId4"/>
              </a:rPr>
              <a:t> </a:t>
            </a:r>
            <a:r>
              <a:rPr lang="en-US" sz="1200">
                <a:hlinkClick r:id="rId4"/>
              </a:rPr>
              <a:t>http://nsportal.ru/shkola/fizkultura-i-sport/library/2013/09/08/poslovitsy-</a:t>
            </a:r>
            <a:r>
              <a:rPr lang="ru-RU" sz="1200">
                <a:hlinkClick r:id="rId4"/>
              </a:rPr>
              <a:t> </a:t>
            </a:r>
            <a:r>
              <a:rPr lang="en-US" sz="1200">
                <a:hlinkClick r:id="rId4"/>
              </a:rPr>
              <a:t>I-pogovorki-pro-sport-fizicheskuyu-kulturu-i</a:t>
            </a:r>
            <a:r>
              <a:rPr lang="ru-RU" sz="1200"/>
              <a:t>  поговорки и пословицы о спорте</a:t>
            </a:r>
          </a:p>
          <a:p>
            <a:pPr>
              <a:buFont typeface="Arial" charset="0"/>
              <a:buChar char="•"/>
            </a:pPr>
            <a:endParaRPr lang="ru-RU" sz="1400"/>
          </a:p>
          <a:p>
            <a:pPr>
              <a:buFont typeface="Arial" charset="0"/>
              <a:buChar char="•"/>
            </a:pPr>
            <a:endParaRPr lang="ru-RU" sz="1400"/>
          </a:p>
          <a:p>
            <a:pPr>
              <a:buFont typeface="Arial" charset="0"/>
              <a:buChar char="•"/>
            </a:pPr>
            <a:endParaRPr lang="ru-RU" sz="1400"/>
          </a:p>
        </p:txBody>
      </p:sp>
      <p:sp>
        <p:nvSpPr>
          <p:cNvPr id="24584" name="Прямоугольник 8"/>
          <p:cNvSpPr>
            <a:spLocks noChangeArrowheads="1"/>
          </p:cNvSpPr>
          <p:nvPr/>
        </p:nvSpPr>
        <p:spPr bwMode="auto">
          <a:xfrm>
            <a:off x="611188" y="1341438"/>
            <a:ext cx="6264275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endParaRPr lang="ru-RU" sz="1200">
              <a:hlinkClick r:id="rId5"/>
            </a:endParaRPr>
          </a:p>
          <a:p>
            <a:pPr>
              <a:buFont typeface="Arial" charset="0"/>
              <a:buChar char="•"/>
            </a:pPr>
            <a:r>
              <a:rPr lang="en-US" sz="1200">
                <a:hlinkClick r:id="rId5"/>
              </a:rPr>
              <a:t>http://deti-online.com/zagadki/zagadki-pro-sport/</a:t>
            </a:r>
            <a:r>
              <a:rPr lang="ru-RU" sz="1200"/>
              <a:t> загадки про спорт</a:t>
            </a:r>
          </a:p>
          <a:p>
            <a:endParaRPr lang="ru-RU" sz="1400"/>
          </a:p>
        </p:txBody>
      </p:sp>
      <p:sp>
        <p:nvSpPr>
          <p:cNvPr id="24585" name="Прямоугольник 9"/>
          <p:cNvSpPr>
            <a:spLocks noChangeArrowheads="1"/>
          </p:cNvSpPr>
          <p:nvPr/>
        </p:nvSpPr>
        <p:spPr bwMode="auto">
          <a:xfrm>
            <a:off x="611188" y="1557338"/>
            <a:ext cx="61563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endParaRPr lang="ru-RU" sz="1400">
              <a:hlinkClick r:id="rId6"/>
            </a:endParaRPr>
          </a:p>
          <a:p>
            <a:pPr>
              <a:buFont typeface="Arial" charset="0"/>
              <a:buChar char="•"/>
            </a:pPr>
            <a:endParaRPr lang="ru-RU" sz="1400"/>
          </a:p>
        </p:txBody>
      </p:sp>
      <p:sp>
        <p:nvSpPr>
          <p:cNvPr id="24586" name="Прямоугольник 10"/>
          <p:cNvSpPr>
            <a:spLocks noChangeArrowheads="1"/>
          </p:cNvSpPr>
          <p:nvPr/>
        </p:nvSpPr>
        <p:spPr bwMode="auto">
          <a:xfrm>
            <a:off x="611188" y="1628775"/>
            <a:ext cx="7848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endParaRPr lang="ru-RU" sz="1200">
              <a:hlinkClick r:id="rId7"/>
            </a:endParaRPr>
          </a:p>
          <a:p>
            <a:pPr>
              <a:buFont typeface="Arial" charset="0"/>
              <a:buChar char="•"/>
            </a:pPr>
            <a:r>
              <a:rPr lang="en-US" sz="1200">
                <a:hlinkClick r:id="rId7"/>
              </a:rPr>
              <a:t>http://www.irates.am/thumbs/335x/xFCxmRfQwyXLmufXtdfYRanhrO.jpg</a:t>
            </a:r>
            <a:r>
              <a:rPr lang="ru-RU" sz="1200"/>
              <a:t> картинка штангист</a:t>
            </a:r>
          </a:p>
        </p:txBody>
      </p:sp>
      <p:sp>
        <p:nvSpPr>
          <p:cNvPr id="24587" name="Прямоугольник 11"/>
          <p:cNvSpPr>
            <a:spLocks noChangeArrowheads="1"/>
          </p:cNvSpPr>
          <p:nvPr/>
        </p:nvSpPr>
        <p:spPr bwMode="auto">
          <a:xfrm>
            <a:off x="611188" y="1916113"/>
            <a:ext cx="7848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endParaRPr lang="ru-RU" sz="1200">
              <a:hlinkClick r:id="rId8"/>
            </a:endParaRPr>
          </a:p>
          <a:p>
            <a:pPr>
              <a:buFont typeface="Arial" charset="0"/>
              <a:buChar char="•"/>
            </a:pPr>
            <a:r>
              <a:rPr lang="en-US" sz="1200">
                <a:hlinkClick r:id="rId8"/>
              </a:rPr>
              <a:t>http://www.salkasportagency.sk/en/images/tenmot2.png</a:t>
            </a:r>
            <a:r>
              <a:rPr lang="ru-RU" sz="1200"/>
              <a:t> картинка бадминтон</a:t>
            </a:r>
          </a:p>
        </p:txBody>
      </p:sp>
      <p:sp>
        <p:nvSpPr>
          <p:cNvPr id="24588" name="Прямоугольник 12"/>
          <p:cNvSpPr>
            <a:spLocks noChangeArrowheads="1"/>
          </p:cNvSpPr>
          <p:nvPr/>
        </p:nvSpPr>
        <p:spPr bwMode="auto">
          <a:xfrm>
            <a:off x="684213" y="4221163"/>
            <a:ext cx="73437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1200">
                <a:hlinkClick r:id="rId9"/>
              </a:rPr>
              <a:t> </a:t>
            </a:r>
            <a:r>
              <a:rPr lang="en-US" sz="1200">
                <a:hlinkClick r:id="rId9"/>
              </a:rPr>
              <a:t>http://rissa.pnzreg.ru/files/issa_pnzreg_ru/soz/igry-deti.jpg</a:t>
            </a:r>
            <a:r>
              <a:rPr lang="ru-RU" sz="1200"/>
              <a:t> баскетбол</a:t>
            </a:r>
          </a:p>
        </p:txBody>
      </p:sp>
      <p:sp>
        <p:nvSpPr>
          <p:cNvPr id="24589" name="Прямоугольник 13"/>
          <p:cNvSpPr>
            <a:spLocks noChangeArrowheads="1"/>
          </p:cNvSpPr>
          <p:nvPr/>
        </p:nvSpPr>
        <p:spPr bwMode="auto">
          <a:xfrm>
            <a:off x="684213" y="2205038"/>
            <a:ext cx="82804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endParaRPr lang="ru-RU" sz="1200">
              <a:hlinkClick r:id="rId10"/>
            </a:endParaRPr>
          </a:p>
          <a:p>
            <a:pPr>
              <a:buFont typeface="Arial" charset="0"/>
              <a:buChar char="•"/>
            </a:pPr>
            <a:r>
              <a:rPr lang="en-US" sz="1200">
                <a:hlinkClick r:id="rId10"/>
              </a:rPr>
              <a:t>http://intranet.sportingclublivigno.it/images/foto.php?id=550&amp;tav=eventi&amp;ai=500&amp;li=500&amp;qual=80</a:t>
            </a:r>
            <a:r>
              <a:rPr lang="ru-RU" sz="1200"/>
              <a:t> картинка спортивная гимнастика</a:t>
            </a:r>
          </a:p>
        </p:txBody>
      </p:sp>
      <p:sp>
        <p:nvSpPr>
          <p:cNvPr id="24590" name="Прямоугольник 14"/>
          <p:cNvSpPr>
            <a:spLocks noChangeArrowheads="1"/>
          </p:cNvSpPr>
          <p:nvPr/>
        </p:nvSpPr>
        <p:spPr bwMode="auto">
          <a:xfrm>
            <a:off x="684213" y="2565400"/>
            <a:ext cx="8280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endParaRPr lang="ru-RU" sz="1200">
              <a:hlinkClick r:id="rId11"/>
            </a:endParaRPr>
          </a:p>
          <a:p>
            <a:pPr>
              <a:buFont typeface="Arial" charset="0"/>
              <a:buChar char="•"/>
            </a:pPr>
            <a:r>
              <a:rPr lang="en-US" sz="1200">
                <a:hlinkClick r:id="rId11"/>
              </a:rPr>
              <a:t>http://www.clipartguide.com/_named_clipart_images/0511-0809-2215-3742_Two_Teenaged_Boys_Playing_Table_Tennis_clipart_image.jpg</a:t>
            </a:r>
            <a:r>
              <a:rPr lang="ru-RU" sz="1200"/>
              <a:t> картинка настольный теннис</a:t>
            </a:r>
          </a:p>
        </p:txBody>
      </p:sp>
      <p:sp>
        <p:nvSpPr>
          <p:cNvPr id="24591" name="Прямоугольник 16"/>
          <p:cNvSpPr>
            <a:spLocks noChangeArrowheads="1"/>
          </p:cNvSpPr>
          <p:nvPr/>
        </p:nvSpPr>
        <p:spPr bwMode="auto">
          <a:xfrm>
            <a:off x="611188" y="3105150"/>
            <a:ext cx="62468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endParaRPr lang="ru-RU" sz="1200">
              <a:hlinkClick r:id="rId12"/>
            </a:endParaRPr>
          </a:p>
          <a:p>
            <a:pPr>
              <a:buFont typeface="Arial" charset="0"/>
              <a:buChar char="•"/>
            </a:pPr>
            <a:r>
              <a:rPr lang="en-US" sz="1200">
                <a:hlinkClick r:id="rId12"/>
              </a:rPr>
              <a:t>http://userdocs.ru/pars_docs/refs/25/24170/24170_html_m33381a80.png</a:t>
            </a:r>
            <a:r>
              <a:rPr lang="ru-RU" sz="1200">
                <a:hlinkClick r:id="rId12"/>
              </a:rPr>
              <a:t> </a:t>
            </a:r>
            <a:r>
              <a:rPr lang="ru-RU" sz="1200"/>
              <a:t>гребля</a:t>
            </a:r>
          </a:p>
        </p:txBody>
      </p:sp>
      <p:sp>
        <p:nvSpPr>
          <p:cNvPr id="24592" name="Прямоугольник 17"/>
          <p:cNvSpPr>
            <a:spLocks noChangeArrowheads="1"/>
          </p:cNvSpPr>
          <p:nvPr/>
        </p:nvSpPr>
        <p:spPr bwMode="auto">
          <a:xfrm>
            <a:off x="684213" y="3429000"/>
            <a:ext cx="61737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endParaRPr lang="ru-RU" sz="1200">
              <a:hlinkClick r:id="rId13"/>
            </a:endParaRPr>
          </a:p>
          <a:p>
            <a:pPr>
              <a:buFont typeface="Arial" charset="0"/>
              <a:buChar char="•"/>
            </a:pPr>
            <a:r>
              <a:rPr lang="en-US" sz="1200">
                <a:hlinkClick r:id="rId13"/>
              </a:rPr>
              <a:t>http://life.ma/wp-content/uploads/2013/11/Swimming_1-700x450.jpg</a:t>
            </a:r>
            <a:r>
              <a:rPr lang="ru-RU" sz="1200">
                <a:hlinkClick r:id="rId13"/>
              </a:rPr>
              <a:t> </a:t>
            </a:r>
            <a:r>
              <a:rPr lang="ru-RU" sz="1200"/>
              <a:t>плавание</a:t>
            </a:r>
          </a:p>
        </p:txBody>
      </p:sp>
      <p:sp>
        <p:nvSpPr>
          <p:cNvPr id="24593" name="Прямоугольник 18"/>
          <p:cNvSpPr>
            <a:spLocks noChangeArrowheads="1"/>
          </p:cNvSpPr>
          <p:nvPr/>
        </p:nvSpPr>
        <p:spPr bwMode="auto">
          <a:xfrm>
            <a:off x="684213" y="3789363"/>
            <a:ext cx="62277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endParaRPr lang="ru-RU" sz="1200">
              <a:hlinkClick r:id="rId14"/>
            </a:endParaRPr>
          </a:p>
          <a:p>
            <a:pPr>
              <a:buFont typeface="Arial" charset="0"/>
              <a:buChar char="•"/>
            </a:pPr>
            <a:r>
              <a:rPr lang="en-US" sz="1200">
                <a:hlinkClick r:id="rId14"/>
              </a:rPr>
              <a:t>http://www.artans.ru/upload/iblock/602/1351-015_b.png</a:t>
            </a:r>
            <a:r>
              <a:rPr lang="ru-RU" sz="1200">
                <a:hlinkClick r:id="rId14"/>
              </a:rPr>
              <a:t> </a:t>
            </a:r>
            <a:r>
              <a:rPr lang="ru-RU" sz="1200"/>
              <a:t>легкая атлетика</a:t>
            </a:r>
          </a:p>
        </p:txBody>
      </p:sp>
      <p:sp>
        <p:nvSpPr>
          <p:cNvPr id="24594" name="Прямоугольник 20"/>
          <p:cNvSpPr>
            <a:spLocks noChangeArrowheads="1"/>
          </p:cNvSpPr>
          <p:nvPr/>
        </p:nvSpPr>
        <p:spPr bwMode="auto">
          <a:xfrm>
            <a:off x="684213" y="4437063"/>
            <a:ext cx="72723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200"/>
          </a:p>
          <a:p>
            <a:endParaRPr lang="ru-RU" sz="1200"/>
          </a:p>
        </p:txBody>
      </p:sp>
      <p:sp>
        <p:nvSpPr>
          <p:cNvPr id="24595" name="Прямоугольник 21"/>
          <p:cNvSpPr>
            <a:spLocks noChangeArrowheads="1"/>
          </p:cNvSpPr>
          <p:nvPr/>
        </p:nvSpPr>
        <p:spPr bwMode="auto">
          <a:xfrm>
            <a:off x="684213" y="5949950"/>
            <a:ext cx="617378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endParaRPr lang="ru-RU" sz="1200"/>
          </a:p>
          <a:p>
            <a:endParaRPr lang="ru-RU" sz="1200"/>
          </a:p>
        </p:txBody>
      </p:sp>
      <p:sp>
        <p:nvSpPr>
          <p:cNvPr id="24596" name="Прямоугольник 23"/>
          <p:cNvSpPr>
            <a:spLocks noChangeArrowheads="1"/>
          </p:cNvSpPr>
          <p:nvPr/>
        </p:nvSpPr>
        <p:spPr bwMode="auto">
          <a:xfrm>
            <a:off x="2700338" y="620713"/>
            <a:ext cx="2800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FF0000"/>
                </a:solidFill>
              </a:rPr>
              <a:t>Интернет ресурсы</a:t>
            </a:r>
          </a:p>
        </p:txBody>
      </p:sp>
      <p:sp>
        <p:nvSpPr>
          <p:cNvPr id="24597" name="Прямоугольник 24"/>
          <p:cNvSpPr>
            <a:spLocks noChangeArrowheads="1"/>
          </p:cNvSpPr>
          <p:nvPr/>
        </p:nvSpPr>
        <p:spPr bwMode="auto">
          <a:xfrm>
            <a:off x="684213" y="4508500"/>
            <a:ext cx="78486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1200">
                <a:hlinkClick r:id="rId15"/>
              </a:rPr>
              <a:t> </a:t>
            </a:r>
            <a:r>
              <a:rPr lang="en-US" sz="1200">
                <a:hlinkClick r:id="rId15"/>
              </a:rPr>
              <a:t>https://im3-tub-ru.yandex.net/i?id=2a6fca0c18627e5b8f40d8993f2e79a9&amp;n=21</a:t>
            </a:r>
            <a:r>
              <a:rPr lang="ru-RU" sz="1200">
                <a:hlinkClick r:id="rId15"/>
              </a:rPr>
              <a:t> </a:t>
            </a:r>
            <a:r>
              <a:rPr lang="ru-RU" sz="1200"/>
              <a:t>футбол</a:t>
            </a:r>
          </a:p>
        </p:txBody>
      </p:sp>
      <p:sp>
        <p:nvSpPr>
          <p:cNvPr id="24598" name="Прямоугольник 25"/>
          <p:cNvSpPr>
            <a:spLocks noChangeArrowheads="1"/>
          </p:cNvSpPr>
          <p:nvPr/>
        </p:nvSpPr>
        <p:spPr bwMode="auto">
          <a:xfrm>
            <a:off x="755650" y="4797425"/>
            <a:ext cx="78486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1200">
                <a:hlinkClick r:id="rId16"/>
              </a:rPr>
              <a:t> </a:t>
            </a:r>
            <a:r>
              <a:rPr lang="en-US" sz="1200">
                <a:hlinkClick r:id="rId16"/>
              </a:rPr>
              <a:t>http://tennis-ufa.ru/images_site/img_news_b/phpfDWKW0.jpeg</a:t>
            </a:r>
            <a:r>
              <a:rPr lang="ru-RU" sz="1200"/>
              <a:t> большой теннис</a:t>
            </a:r>
          </a:p>
          <a:p>
            <a:endParaRPr lang="ru-RU"/>
          </a:p>
        </p:txBody>
      </p:sp>
      <p:sp>
        <p:nvSpPr>
          <p:cNvPr id="24599" name="Прямоугольник 26"/>
          <p:cNvSpPr>
            <a:spLocks noChangeArrowheads="1"/>
          </p:cNvSpPr>
          <p:nvPr/>
        </p:nvSpPr>
        <p:spPr bwMode="auto">
          <a:xfrm>
            <a:off x="755650" y="5084763"/>
            <a:ext cx="7129463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1200">
                <a:hlinkClick r:id="rId17"/>
              </a:rPr>
              <a:t> </a:t>
            </a:r>
            <a:r>
              <a:rPr lang="en-US" sz="1200">
                <a:hlinkClick r:id="rId17"/>
              </a:rPr>
              <a:t>http://svatovo.ws/pic/news/big_6_201158543133b0e1_best-38.jpg</a:t>
            </a:r>
            <a:r>
              <a:rPr lang="ru-RU" sz="1200">
                <a:hlinkClick r:id="rId17"/>
              </a:rPr>
              <a:t> </a:t>
            </a:r>
            <a:r>
              <a:rPr lang="ru-RU" sz="1200"/>
              <a:t>карате</a:t>
            </a:r>
          </a:p>
          <a:p>
            <a:endParaRPr lang="ru-RU"/>
          </a:p>
        </p:txBody>
      </p:sp>
      <p:sp>
        <p:nvSpPr>
          <p:cNvPr id="24600" name="Прямоугольник 27"/>
          <p:cNvSpPr>
            <a:spLocks noChangeArrowheads="1"/>
          </p:cNvSpPr>
          <p:nvPr/>
        </p:nvSpPr>
        <p:spPr bwMode="auto">
          <a:xfrm>
            <a:off x="755650" y="5373688"/>
            <a:ext cx="53736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1200">
                <a:hlinkClick r:id="rId18"/>
              </a:rPr>
              <a:t> </a:t>
            </a:r>
            <a:r>
              <a:rPr lang="en-US" sz="1200">
                <a:hlinkClick r:id="rId18"/>
              </a:rPr>
              <a:t>http://www.sarov.net/p/5eb.jpg</a:t>
            </a:r>
            <a:r>
              <a:rPr lang="ru-RU" sz="1200">
                <a:hlinkClick r:id="rId18"/>
              </a:rPr>
              <a:t> </a:t>
            </a:r>
            <a:r>
              <a:rPr lang="ru-RU" sz="1200"/>
              <a:t>плавание</a:t>
            </a:r>
          </a:p>
        </p:txBody>
      </p:sp>
      <p:sp>
        <p:nvSpPr>
          <p:cNvPr id="24601" name="Прямоугольник 28"/>
          <p:cNvSpPr>
            <a:spLocks noChangeArrowheads="1"/>
          </p:cNvSpPr>
          <p:nvPr/>
        </p:nvSpPr>
        <p:spPr bwMode="auto">
          <a:xfrm>
            <a:off x="755650" y="5589588"/>
            <a:ext cx="77041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1200" dirty="0">
                <a:hlinkClick r:id="rId19"/>
              </a:rPr>
              <a:t> </a:t>
            </a:r>
            <a:r>
              <a:rPr lang="en-US" sz="1200" dirty="0">
                <a:hlinkClick r:id="rId19"/>
              </a:rPr>
              <a:t>http://i.io.ua/img_su/large/0021/44/00214444_n1.png</a:t>
            </a:r>
            <a:r>
              <a:rPr lang="ru-RU" sz="1200" dirty="0">
                <a:hlinkClick r:id="rId19"/>
              </a:rPr>
              <a:t> </a:t>
            </a:r>
            <a:r>
              <a:rPr lang="ru-RU" sz="1200" dirty="0"/>
              <a:t>художественная гимнастика</a:t>
            </a:r>
          </a:p>
        </p:txBody>
      </p:sp>
      <p:sp>
        <p:nvSpPr>
          <p:cNvPr id="24602" name="Прямоугольник 29"/>
          <p:cNvSpPr>
            <a:spLocks noChangeArrowheads="1"/>
          </p:cNvSpPr>
          <p:nvPr/>
        </p:nvSpPr>
        <p:spPr bwMode="auto">
          <a:xfrm>
            <a:off x="827088" y="5876925"/>
            <a:ext cx="76327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1200">
                <a:hlinkClick r:id="rId20"/>
              </a:rPr>
              <a:t> </a:t>
            </a:r>
            <a:r>
              <a:rPr lang="en-US" sz="1200">
                <a:hlinkClick r:id="rId20"/>
              </a:rPr>
              <a:t>http://static.freepik.com/fotos-gratis/material-para-criancas-vetor-de-volei_15-5624.jpg</a:t>
            </a:r>
            <a:r>
              <a:rPr lang="ru-RU" sz="1200">
                <a:hlinkClick r:id="rId20"/>
              </a:rPr>
              <a:t> </a:t>
            </a:r>
            <a:r>
              <a:rPr lang="ru-RU" sz="1200"/>
              <a:t>волейбол </a:t>
            </a:r>
          </a:p>
        </p:txBody>
      </p:sp>
      <p:sp>
        <p:nvSpPr>
          <p:cNvPr id="24603" name="Прямоугольник 30"/>
          <p:cNvSpPr>
            <a:spLocks noChangeArrowheads="1"/>
          </p:cNvSpPr>
          <p:nvPr/>
        </p:nvSpPr>
        <p:spPr bwMode="auto">
          <a:xfrm>
            <a:off x="827088" y="6165850"/>
            <a:ext cx="77771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1200">
                <a:hlinkClick r:id="rId21"/>
              </a:rPr>
              <a:t> </a:t>
            </a:r>
            <a:r>
              <a:rPr lang="en-US" sz="1200">
                <a:hlinkClick r:id="rId21"/>
              </a:rPr>
              <a:t>http://pic.nipic.com/2007-12-20/200712209040945_2.jpg</a:t>
            </a:r>
            <a:r>
              <a:rPr lang="ru-RU" sz="1200">
                <a:hlinkClick r:id="rId21"/>
              </a:rPr>
              <a:t> </a:t>
            </a:r>
            <a:r>
              <a:rPr lang="ru-RU" sz="1200"/>
              <a:t>бокс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D:\1613682080_67-p-foni-dlya-detskoi-prezentatsii-sport-72.jpg"/>
          <p:cNvPicPr>
            <a:picLocks noChangeAspect="1" noChangeArrowheads="1"/>
          </p:cNvPicPr>
          <p:nvPr/>
        </p:nvPicPr>
        <p:blipFill>
          <a:blip r:embed="rId2">
            <a:lum bright="-3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5607" name="Прямоугольник 7">
            <a:hlinkClick r:id="rId3"/>
          </p:cNvPr>
          <p:cNvSpPr>
            <a:spLocks noChangeArrowheads="1"/>
          </p:cNvSpPr>
          <p:nvPr/>
        </p:nvSpPr>
        <p:spPr bwMode="auto">
          <a:xfrm>
            <a:off x="611188" y="908050"/>
            <a:ext cx="76327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endParaRPr lang="ru-RU" sz="1400"/>
          </a:p>
          <a:p>
            <a:pPr>
              <a:buFont typeface="Arial" charset="0"/>
              <a:buChar char="•"/>
            </a:pPr>
            <a:endParaRPr lang="ru-RU" sz="1400"/>
          </a:p>
          <a:p>
            <a:pPr>
              <a:buFont typeface="Arial" charset="0"/>
              <a:buChar char="•"/>
            </a:pPr>
            <a:endParaRPr lang="ru-RU" sz="1400"/>
          </a:p>
        </p:txBody>
      </p:sp>
      <p:sp>
        <p:nvSpPr>
          <p:cNvPr id="25608" name="Прямоугольник 12"/>
          <p:cNvSpPr>
            <a:spLocks noChangeArrowheads="1"/>
          </p:cNvSpPr>
          <p:nvPr/>
        </p:nvSpPr>
        <p:spPr bwMode="auto">
          <a:xfrm>
            <a:off x="611188" y="4941888"/>
            <a:ext cx="74168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200">
              <a:hlinkClick r:id="rId4"/>
            </a:endParaRPr>
          </a:p>
          <a:p>
            <a:pPr>
              <a:buFont typeface="Arial" charset="0"/>
              <a:buChar char="•"/>
            </a:pPr>
            <a:endParaRPr lang="ru-RU" sz="1400">
              <a:hlinkClick r:id="rId4"/>
            </a:endParaRPr>
          </a:p>
        </p:txBody>
      </p:sp>
      <p:sp>
        <p:nvSpPr>
          <p:cNvPr id="25609" name="Прямоугольник 19"/>
          <p:cNvSpPr>
            <a:spLocks noChangeArrowheads="1"/>
          </p:cNvSpPr>
          <p:nvPr/>
        </p:nvSpPr>
        <p:spPr bwMode="auto">
          <a:xfrm>
            <a:off x="755650" y="4221163"/>
            <a:ext cx="76327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endParaRPr lang="ru-RU" sz="1200"/>
          </a:p>
        </p:txBody>
      </p:sp>
      <p:sp>
        <p:nvSpPr>
          <p:cNvPr id="25610" name="Прямоугольник 20"/>
          <p:cNvSpPr>
            <a:spLocks noChangeArrowheads="1"/>
          </p:cNvSpPr>
          <p:nvPr/>
        </p:nvSpPr>
        <p:spPr bwMode="auto">
          <a:xfrm>
            <a:off x="755650" y="4437063"/>
            <a:ext cx="72009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200"/>
          </a:p>
        </p:txBody>
      </p:sp>
      <p:sp>
        <p:nvSpPr>
          <p:cNvPr id="25611" name="Прямоугольник 21"/>
          <p:cNvSpPr>
            <a:spLocks noChangeArrowheads="1"/>
          </p:cNvSpPr>
          <p:nvPr/>
        </p:nvSpPr>
        <p:spPr bwMode="auto">
          <a:xfrm>
            <a:off x="179388" y="5949950"/>
            <a:ext cx="79930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buFont typeface="Arial" charset="0"/>
              <a:buChar char="•"/>
            </a:pPr>
            <a:r>
              <a:rPr lang="ru-RU" sz="1200">
                <a:hlinkClick r:id="rId5"/>
              </a:rPr>
              <a:t> </a:t>
            </a:r>
            <a:r>
              <a:rPr lang="en-US" sz="1200">
                <a:hlinkClick r:id="rId5"/>
              </a:rPr>
              <a:t>http://www.izhtime.ru/sportmarket/prs9193/photo/lider-5609.jpg</a:t>
            </a:r>
            <a:r>
              <a:rPr lang="ru-RU" sz="1200">
                <a:hlinkClick r:id="rId5"/>
              </a:rPr>
              <a:t> </a:t>
            </a:r>
            <a:r>
              <a:rPr lang="ru-RU" sz="1200"/>
              <a:t>спортивное оборудование  </a:t>
            </a:r>
          </a:p>
        </p:txBody>
      </p:sp>
      <p:sp>
        <p:nvSpPr>
          <p:cNvPr id="25612" name="Прямоугольник 23"/>
          <p:cNvSpPr>
            <a:spLocks noChangeArrowheads="1"/>
          </p:cNvSpPr>
          <p:nvPr/>
        </p:nvSpPr>
        <p:spPr bwMode="auto">
          <a:xfrm>
            <a:off x="-323850" y="2852738"/>
            <a:ext cx="725328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2">
              <a:buFont typeface="Arial" charset="0"/>
              <a:buChar char="•"/>
            </a:pPr>
            <a:r>
              <a:rPr lang="en-US" sz="1200">
                <a:hlinkClick r:id="rId6"/>
              </a:rPr>
              <a:t>http://www.bebeplay.ru/images/cms/thumbs/63ff3a56531efc9b95a4a3d5ba9e5a71951241dd/basketbol_naya_korzina_s_setkoj_i_myachom_600_auto_jpeg.jpeg</a:t>
            </a:r>
            <a:r>
              <a:rPr lang="ru-RU" sz="1200">
                <a:hlinkClick r:id="rId7"/>
              </a:rPr>
              <a:t> спортивное оборудование</a:t>
            </a:r>
            <a:endParaRPr lang="ru-RU" sz="1200"/>
          </a:p>
          <a:p>
            <a:pPr lvl="2"/>
            <a:endParaRPr lang="ru-RU" sz="1200"/>
          </a:p>
        </p:txBody>
      </p:sp>
      <p:sp>
        <p:nvSpPr>
          <p:cNvPr id="25613" name="Прямоугольник 24"/>
          <p:cNvSpPr>
            <a:spLocks noChangeArrowheads="1"/>
          </p:cNvSpPr>
          <p:nvPr/>
        </p:nvSpPr>
        <p:spPr bwMode="auto">
          <a:xfrm>
            <a:off x="468313" y="2060575"/>
            <a:ext cx="6389687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1200">
                <a:hlinkClick r:id="rId8"/>
              </a:rPr>
              <a:t>http://pochemu4ka.ru/_ld/100/68614600.jpg</a:t>
            </a:r>
            <a:r>
              <a:rPr lang="ru-RU" sz="1200">
                <a:hlinkClick r:id="rId8"/>
              </a:rPr>
              <a:t> </a:t>
            </a:r>
            <a:r>
              <a:rPr lang="ru-RU" sz="1200"/>
              <a:t>ребусы</a:t>
            </a:r>
          </a:p>
        </p:txBody>
      </p:sp>
      <p:sp>
        <p:nvSpPr>
          <p:cNvPr id="25614" name="Прямоугольник 25"/>
          <p:cNvSpPr>
            <a:spLocks noChangeArrowheads="1"/>
          </p:cNvSpPr>
          <p:nvPr/>
        </p:nvSpPr>
        <p:spPr bwMode="auto">
          <a:xfrm>
            <a:off x="0" y="2349500"/>
            <a:ext cx="67135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buFont typeface="Arial" charset="0"/>
              <a:buChar char="•"/>
            </a:pPr>
            <a:r>
              <a:rPr lang="en-US" sz="1200">
                <a:hlinkClick r:id="rId9"/>
              </a:rPr>
              <a:t>http://pochemu4ka.ru/_ld/100/s67150211.jpg</a:t>
            </a:r>
            <a:r>
              <a:rPr lang="ru-RU" sz="1200"/>
              <a:t> ребусы</a:t>
            </a:r>
          </a:p>
        </p:txBody>
      </p:sp>
      <p:sp>
        <p:nvSpPr>
          <p:cNvPr id="25615" name="Прямоугольник 26"/>
          <p:cNvSpPr>
            <a:spLocks noChangeArrowheads="1"/>
          </p:cNvSpPr>
          <p:nvPr/>
        </p:nvSpPr>
        <p:spPr bwMode="auto">
          <a:xfrm>
            <a:off x="468313" y="2636838"/>
            <a:ext cx="6389687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1200">
                <a:hlinkClick r:id="rId10"/>
              </a:rPr>
              <a:t>http://pochemu4ka.ru/_ld/100/27923520.jpg</a:t>
            </a:r>
            <a:r>
              <a:rPr lang="ru-RU" sz="1200">
                <a:hlinkClick r:id="rId10"/>
              </a:rPr>
              <a:t> </a:t>
            </a:r>
            <a:r>
              <a:rPr lang="ru-RU" sz="1200"/>
              <a:t>ребусы</a:t>
            </a:r>
          </a:p>
        </p:txBody>
      </p:sp>
      <p:sp>
        <p:nvSpPr>
          <p:cNvPr id="25616" name="Прямоугольник 27"/>
          <p:cNvSpPr>
            <a:spLocks noChangeArrowheads="1"/>
          </p:cNvSpPr>
          <p:nvPr/>
        </p:nvSpPr>
        <p:spPr bwMode="auto">
          <a:xfrm>
            <a:off x="468313" y="1557338"/>
            <a:ext cx="638968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1200">
                <a:hlinkClick r:id="rId11"/>
              </a:rPr>
              <a:t>https://lh3.googleusercontent.com/eATFQkJcHI6dMxQmAKoF6zLjPVZ4j_auvGcSZZ9jxSEq49O-QPOWbo1Uf0-jPO0s-Ttddg=s152</a:t>
            </a:r>
            <a:r>
              <a:rPr lang="ru-RU" sz="1200"/>
              <a:t> кто каким видом спорта занимается</a:t>
            </a:r>
          </a:p>
        </p:txBody>
      </p:sp>
      <p:sp>
        <p:nvSpPr>
          <p:cNvPr id="25617" name="Прямоугольник 28"/>
          <p:cNvSpPr>
            <a:spLocks noChangeArrowheads="1"/>
          </p:cNvSpPr>
          <p:nvPr/>
        </p:nvSpPr>
        <p:spPr bwMode="auto">
          <a:xfrm>
            <a:off x="539750" y="1268413"/>
            <a:ext cx="74168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1200">
                <a:hlinkClick r:id="rId12"/>
              </a:rPr>
              <a:t>http://thevoloshins.ru/wp-content/uploads/2011/09/samerfon.jpg </a:t>
            </a:r>
            <a:r>
              <a:rPr lang="ru-RU" sz="1200"/>
              <a:t>тема спорт</a:t>
            </a:r>
          </a:p>
        </p:txBody>
      </p:sp>
      <p:sp>
        <p:nvSpPr>
          <p:cNvPr id="25618" name="Прямоугольник 29"/>
          <p:cNvSpPr>
            <a:spLocks noChangeArrowheads="1"/>
          </p:cNvSpPr>
          <p:nvPr/>
        </p:nvSpPr>
        <p:spPr bwMode="auto">
          <a:xfrm>
            <a:off x="539750" y="3500438"/>
            <a:ext cx="6318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1200">
                <a:hlinkClick r:id="rId13"/>
              </a:rPr>
              <a:t>http://www.quelle.ru/default/produkt-images/_w355_h302_t1/r/u/mmdb/0/0/3/6305883_mmdb.jpg</a:t>
            </a:r>
            <a:r>
              <a:rPr lang="ru-RU" sz="1200">
                <a:hlinkClick r:id="rId13"/>
              </a:rPr>
              <a:t> </a:t>
            </a:r>
            <a:r>
              <a:rPr lang="ru-RU" sz="1200"/>
              <a:t>спортивное оборудование</a:t>
            </a:r>
          </a:p>
        </p:txBody>
      </p:sp>
      <p:sp>
        <p:nvSpPr>
          <p:cNvPr id="25619" name="Прямоугольник 30"/>
          <p:cNvSpPr>
            <a:spLocks noChangeArrowheads="1"/>
          </p:cNvSpPr>
          <p:nvPr/>
        </p:nvSpPr>
        <p:spPr bwMode="auto">
          <a:xfrm>
            <a:off x="539750" y="4005263"/>
            <a:ext cx="77041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1200">
                <a:hlinkClick r:id="rId14"/>
              </a:rPr>
              <a:t>http://www.quelle.ru/default/produkt-images/_w355_h302_t1/r/u/mmdb/0/0/3/6305883_mmdb.jpg</a:t>
            </a:r>
            <a:r>
              <a:rPr lang="ru-RU" sz="1200">
                <a:hlinkClick r:id="rId14"/>
              </a:rPr>
              <a:t> </a:t>
            </a:r>
            <a:r>
              <a:rPr lang="ru-RU" sz="1200"/>
              <a:t>спортивное оборудование</a:t>
            </a:r>
          </a:p>
        </p:txBody>
      </p:sp>
      <p:sp>
        <p:nvSpPr>
          <p:cNvPr id="25620" name="Прямоугольник 31"/>
          <p:cNvSpPr>
            <a:spLocks noChangeArrowheads="1"/>
          </p:cNvSpPr>
          <p:nvPr/>
        </p:nvSpPr>
        <p:spPr bwMode="auto">
          <a:xfrm>
            <a:off x="539750" y="4292600"/>
            <a:ext cx="631825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1200">
                <a:hlinkClick r:id="rId15"/>
              </a:rPr>
              <a:t>http://i.cdn.nrholding.net/15751329/800/600/0.jpg</a:t>
            </a:r>
            <a:r>
              <a:rPr lang="ru-RU" sz="1200"/>
              <a:t> спортивное оборудование</a:t>
            </a:r>
          </a:p>
        </p:txBody>
      </p:sp>
      <p:sp>
        <p:nvSpPr>
          <p:cNvPr id="25621" name="Прямоугольник 32"/>
          <p:cNvSpPr>
            <a:spLocks noChangeArrowheads="1"/>
          </p:cNvSpPr>
          <p:nvPr/>
        </p:nvSpPr>
        <p:spPr bwMode="auto">
          <a:xfrm>
            <a:off x="611188" y="4581525"/>
            <a:ext cx="60848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1200">
                <a:hlinkClick r:id="rId16"/>
              </a:rPr>
              <a:t>http://www.shluz.ru/userfiles/images/lasty_maski_trubki_23287381_1_f.jpg</a:t>
            </a:r>
            <a:r>
              <a:rPr lang="ru-RU" sz="1200">
                <a:hlinkClick r:id="rId16"/>
              </a:rPr>
              <a:t> </a:t>
            </a:r>
            <a:r>
              <a:rPr lang="ru-RU" sz="1200"/>
              <a:t>спортивное оборудование</a:t>
            </a:r>
          </a:p>
        </p:txBody>
      </p:sp>
      <p:sp>
        <p:nvSpPr>
          <p:cNvPr id="25622" name="Прямоугольник 33"/>
          <p:cNvSpPr>
            <a:spLocks noChangeArrowheads="1"/>
          </p:cNvSpPr>
          <p:nvPr/>
        </p:nvSpPr>
        <p:spPr bwMode="auto">
          <a:xfrm>
            <a:off x="539750" y="5013325"/>
            <a:ext cx="6318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1200">
                <a:hlinkClick r:id="rId17"/>
              </a:rPr>
              <a:t>http://s.picsfab.com/static/contents/images/f/1/a/d20ba8d16586b4c0dad21590012b5.jpg</a:t>
            </a:r>
            <a:r>
              <a:rPr lang="ru-RU" sz="1200">
                <a:hlinkClick r:id="rId17"/>
              </a:rPr>
              <a:t> </a:t>
            </a:r>
            <a:r>
              <a:rPr lang="ru-RU" sz="1200"/>
              <a:t>спортивное оборудование</a:t>
            </a:r>
          </a:p>
        </p:txBody>
      </p:sp>
      <p:sp>
        <p:nvSpPr>
          <p:cNvPr id="25623" name="Прямоугольник 36"/>
          <p:cNvSpPr>
            <a:spLocks noChangeArrowheads="1"/>
          </p:cNvSpPr>
          <p:nvPr/>
        </p:nvSpPr>
        <p:spPr bwMode="auto">
          <a:xfrm>
            <a:off x="611188" y="5445125"/>
            <a:ext cx="7470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1200">
                <a:hlinkClick r:id="rId18"/>
              </a:rPr>
              <a:t>http://www.obruch.com.ua/sites/obruch.com.ua/files/k220_karate_uniform_new_heavier_option_enl.jpg</a:t>
            </a:r>
            <a:r>
              <a:rPr lang="ru-RU" sz="1200">
                <a:hlinkClick r:id="rId18"/>
              </a:rPr>
              <a:t> </a:t>
            </a:r>
            <a:r>
              <a:rPr lang="ru-RU" sz="1200"/>
              <a:t>спортивное оборудование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D:\1613682080_67-p-foni-dlya-detskoi-prezentatsii-sport-72.jpg"/>
          <p:cNvPicPr>
            <a:picLocks noChangeAspect="1" noChangeArrowheads="1"/>
          </p:cNvPicPr>
          <p:nvPr/>
        </p:nvPicPr>
        <p:blipFill>
          <a:blip r:embed="rId2">
            <a:lum bright="-3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6631" name="Прямоугольник 6"/>
          <p:cNvSpPr>
            <a:spLocks noChangeArrowheads="1"/>
          </p:cNvSpPr>
          <p:nvPr/>
        </p:nvSpPr>
        <p:spPr bwMode="auto">
          <a:xfrm>
            <a:off x="395288" y="981075"/>
            <a:ext cx="7848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1200">
                <a:hlinkClick r:id="rId3"/>
              </a:rPr>
              <a:t> </a:t>
            </a:r>
            <a:r>
              <a:rPr lang="en-US" sz="1200">
                <a:hlinkClick r:id="rId3"/>
              </a:rPr>
              <a:t>http://www.coolstickers.ca/474-thickbox_default/stickers-basket-ball.jpg</a:t>
            </a:r>
            <a:r>
              <a:rPr lang="ru-RU" sz="1200">
                <a:hlinkClick r:id="rId3"/>
              </a:rPr>
              <a:t> </a:t>
            </a:r>
            <a:r>
              <a:rPr lang="ru-RU" sz="1200"/>
              <a:t>силуэты</a:t>
            </a:r>
          </a:p>
        </p:txBody>
      </p:sp>
      <p:sp>
        <p:nvSpPr>
          <p:cNvPr id="26632" name="Прямоугольник 7"/>
          <p:cNvSpPr>
            <a:spLocks noChangeArrowheads="1"/>
          </p:cNvSpPr>
          <p:nvPr/>
        </p:nvSpPr>
        <p:spPr bwMode="auto">
          <a:xfrm>
            <a:off x="468313" y="1268413"/>
            <a:ext cx="631825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1200">
                <a:hlinkClick r:id="rId4"/>
              </a:rPr>
              <a:t> </a:t>
            </a:r>
            <a:r>
              <a:rPr lang="en-US" sz="1200">
                <a:hlinkClick r:id="rId4"/>
              </a:rPr>
              <a:t>http://www.olympischespelenrio2016.nl/images/olympics/gewichtheffen.png</a:t>
            </a:r>
            <a:r>
              <a:rPr lang="ru-RU" sz="1200">
                <a:hlinkClick r:id="rId4"/>
              </a:rPr>
              <a:t> </a:t>
            </a:r>
            <a:r>
              <a:rPr lang="ru-RU" sz="1200"/>
              <a:t>силуэты </a:t>
            </a:r>
          </a:p>
        </p:txBody>
      </p:sp>
      <p:sp>
        <p:nvSpPr>
          <p:cNvPr id="26633" name="Прямоугольник 8"/>
          <p:cNvSpPr>
            <a:spLocks noChangeArrowheads="1"/>
          </p:cNvSpPr>
          <p:nvPr/>
        </p:nvSpPr>
        <p:spPr bwMode="auto">
          <a:xfrm>
            <a:off x="468313" y="1628775"/>
            <a:ext cx="76327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>
                <a:hlinkClick r:id="rId5"/>
              </a:rPr>
              <a:t> </a:t>
            </a:r>
            <a:r>
              <a:rPr lang="en-US" sz="1200">
                <a:hlinkClick r:id="rId5"/>
              </a:rPr>
              <a:t>http://www.onlinesticker.nl/stickers/sport_groot/tafeltennis.gif</a:t>
            </a:r>
            <a:r>
              <a:rPr lang="ru-RU" sz="1200"/>
              <a:t> силуэты</a:t>
            </a:r>
          </a:p>
          <a:p>
            <a:endParaRPr lang="ru-RU"/>
          </a:p>
        </p:txBody>
      </p:sp>
      <p:sp>
        <p:nvSpPr>
          <p:cNvPr id="26634" name="Прямоугольник 10"/>
          <p:cNvSpPr>
            <a:spLocks noChangeArrowheads="1"/>
          </p:cNvSpPr>
          <p:nvPr/>
        </p:nvSpPr>
        <p:spPr bwMode="auto">
          <a:xfrm>
            <a:off x="539750" y="1989138"/>
            <a:ext cx="79200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1200">
                <a:hlinkClick r:id="rId6"/>
              </a:rPr>
              <a:t> </a:t>
            </a:r>
            <a:r>
              <a:rPr lang="en-US" sz="1200">
                <a:hlinkClick r:id="rId6"/>
              </a:rPr>
              <a:t>http://www.24sata.info/thumbnail.php?file=news/2009/march/odbojka_974498732.jpg&amp;size=article_large</a:t>
            </a:r>
            <a:r>
              <a:rPr lang="ru-RU" sz="1200">
                <a:hlinkClick r:id="rId6"/>
              </a:rPr>
              <a:t> </a:t>
            </a:r>
            <a:r>
              <a:rPr lang="ru-RU" sz="1200"/>
              <a:t>силуэты</a:t>
            </a:r>
          </a:p>
        </p:txBody>
      </p:sp>
      <p:sp>
        <p:nvSpPr>
          <p:cNvPr id="26635" name="Прямоугольник 11"/>
          <p:cNvSpPr>
            <a:spLocks noChangeArrowheads="1"/>
          </p:cNvSpPr>
          <p:nvPr/>
        </p:nvSpPr>
        <p:spPr bwMode="auto">
          <a:xfrm>
            <a:off x="539750" y="2349500"/>
            <a:ext cx="860425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1200">
                <a:hlinkClick r:id="rId7"/>
              </a:rPr>
              <a:t> </a:t>
            </a:r>
            <a:r>
              <a:rPr lang="en-US" sz="1200">
                <a:hlinkClick r:id="rId7"/>
              </a:rPr>
              <a:t>http://upload.wikimedia.org/wikipedia/commons/thumb/e/ec/Gymnastics_%28rhythmic%29_pictogram.svg/350px-Gymnastics_%28rhythmic%29_pictogram.svg.png</a:t>
            </a:r>
            <a:r>
              <a:rPr lang="en-US" sz="1200"/>
              <a:t> </a:t>
            </a:r>
            <a:r>
              <a:rPr lang="ru-RU" sz="1200"/>
              <a:t>силуэты</a:t>
            </a:r>
          </a:p>
          <a:p>
            <a:endParaRPr lang="ru-RU"/>
          </a:p>
        </p:txBody>
      </p:sp>
      <p:sp>
        <p:nvSpPr>
          <p:cNvPr id="26636" name="Прямоугольник 12"/>
          <p:cNvSpPr>
            <a:spLocks noChangeArrowheads="1"/>
          </p:cNvSpPr>
          <p:nvPr/>
        </p:nvSpPr>
        <p:spPr bwMode="auto">
          <a:xfrm>
            <a:off x="611188" y="2852738"/>
            <a:ext cx="8532812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1200">
                <a:hlinkClick r:id="rId8"/>
              </a:rPr>
              <a:t> </a:t>
            </a:r>
            <a:r>
              <a:rPr lang="en-US" sz="1200">
                <a:hlinkClick r:id="rId8"/>
              </a:rPr>
              <a:t>http://clipart-finder.com/data/png/johnny_automatic_NPS_map_pictographs_part_89.png</a:t>
            </a:r>
            <a:r>
              <a:rPr lang="ru-RU" sz="1200">
                <a:hlinkClick r:id="rId8"/>
              </a:rPr>
              <a:t> </a:t>
            </a:r>
            <a:r>
              <a:rPr lang="ru-RU" sz="1200"/>
              <a:t>силуэты</a:t>
            </a:r>
          </a:p>
          <a:p>
            <a:endParaRPr lang="ru-RU"/>
          </a:p>
        </p:txBody>
      </p:sp>
      <p:sp>
        <p:nvSpPr>
          <p:cNvPr id="26637" name="Прямоугольник 13"/>
          <p:cNvSpPr>
            <a:spLocks noChangeArrowheads="1"/>
          </p:cNvSpPr>
          <p:nvPr/>
        </p:nvSpPr>
        <p:spPr bwMode="auto">
          <a:xfrm>
            <a:off x="611188" y="3105150"/>
            <a:ext cx="624681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1200">
                <a:hlinkClick r:id="rId9"/>
              </a:rPr>
              <a:t> </a:t>
            </a:r>
            <a:r>
              <a:rPr lang="en-US" sz="1200">
                <a:hlinkClick r:id="rId9"/>
              </a:rPr>
              <a:t>http://www.olympischespelenrio2016.nl/images/olympics/roeien.png</a:t>
            </a:r>
            <a:r>
              <a:rPr lang="ru-RU" sz="1200"/>
              <a:t> силуэты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D:\1613682080_67-p-foni-dlya-detskoi-prezentatsii-sport-72.jpg"/>
          <p:cNvPicPr>
            <a:picLocks noChangeAspect="1" noChangeArrowheads="1"/>
          </p:cNvPicPr>
          <p:nvPr/>
        </p:nvPicPr>
        <p:blipFill>
          <a:blip r:embed="rId2">
            <a:lum bright="-3000"/>
          </a:blip>
          <a:srcRect/>
          <a:stretch>
            <a:fillRect/>
          </a:stretch>
        </p:blipFill>
        <p:spPr bwMode="auto">
          <a:xfrm>
            <a:off x="0" y="0"/>
            <a:ext cx="9358282" cy="6858000"/>
          </a:xfrm>
          <a:prstGeom prst="rect">
            <a:avLst/>
          </a:prstGeom>
          <a:noFill/>
        </p:spPr>
      </p:pic>
      <p:sp>
        <p:nvSpPr>
          <p:cNvPr id="6149" name="Rectangle 3"/>
          <p:cNvSpPr>
            <a:spLocks noChangeArrowheads="1"/>
          </p:cNvSpPr>
          <p:nvPr/>
        </p:nvSpPr>
        <p:spPr bwMode="auto">
          <a:xfrm>
            <a:off x="5148263" y="212725"/>
            <a:ext cx="1079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sz="2400"/>
          </a:p>
        </p:txBody>
      </p:sp>
      <p:sp>
        <p:nvSpPr>
          <p:cNvPr id="6150" name="Rectangle 1"/>
          <p:cNvSpPr>
            <a:spLocks noChangeArrowheads="1"/>
          </p:cNvSpPr>
          <p:nvPr/>
        </p:nvSpPr>
        <p:spPr bwMode="auto">
          <a:xfrm>
            <a:off x="0" y="-2451100"/>
            <a:ext cx="2843213" cy="849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151" name="Rectangle 2"/>
          <p:cNvSpPr>
            <a:spLocks noChangeArrowheads="1"/>
          </p:cNvSpPr>
          <p:nvPr/>
        </p:nvSpPr>
        <p:spPr bwMode="auto">
          <a:xfrm>
            <a:off x="0" y="-949325"/>
            <a:ext cx="2555875" cy="461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152" name="Rectangle 3"/>
          <p:cNvSpPr>
            <a:spLocks noChangeArrowheads="1"/>
          </p:cNvSpPr>
          <p:nvPr/>
        </p:nvSpPr>
        <p:spPr bwMode="auto">
          <a:xfrm>
            <a:off x="0" y="-3049588"/>
            <a:ext cx="230188" cy="6556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153" name="Rectangle 4"/>
          <p:cNvSpPr>
            <a:spLocks noChangeArrowheads="1"/>
          </p:cNvSpPr>
          <p:nvPr/>
        </p:nvSpPr>
        <p:spPr bwMode="auto">
          <a:xfrm>
            <a:off x="0" y="-5292725"/>
            <a:ext cx="2843213" cy="698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  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4" name="Rectangle 5"/>
          <p:cNvSpPr>
            <a:spLocks noChangeArrowheads="1"/>
          </p:cNvSpPr>
          <p:nvPr/>
        </p:nvSpPr>
        <p:spPr bwMode="auto">
          <a:xfrm>
            <a:off x="5508625" y="3222625"/>
            <a:ext cx="35274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155" name="Прямоугольник 14"/>
          <p:cNvSpPr>
            <a:spLocks noChangeArrowheads="1"/>
          </p:cNvSpPr>
          <p:nvPr/>
        </p:nvSpPr>
        <p:spPr bwMode="auto">
          <a:xfrm>
            <a:off x="2268538" y="620713"/>
            <a:ext cx="2232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6" name="Прямоугольник 17"/>
          <p:cNvSpPr>
            <a:spLocks noChangeArrowheads="1"/>
          </p:cNvSpPr>
          <p:nvPr/>
        </p:nvSpPr>
        <p:spPr bwMode="auto">
          <a:xfrm>
            <a:off x="4643438" y="2551113"/>
            <a:ext cx="22145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 b="1"/>
          </a:p>
        </p:txBody>
      </p:sp>
      <p:sp>
        <p:nvSpPr>
          <p:cNvPr id="6157" name="Rectangle 3"/>
          <p:cNvSpPr>
            <a:spLocks noChangeArrowheads="1"/>
          </p:cNvSpPr>
          <p:nvPr/>
        </p:nvSpPr>
        <p:spPr bwMode="auto">
          <a:xfrm>
            <a:off x="4427538" y="2312988"/>
            <a:ext cx="3313112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000" b="1">
              <a:solidFill>
                <a:srgbClr val="000000"/>
              </a:solidFill>
              <a:cs typeface="Times New Roman" pitchFamily="18" charset="0"/>
            </a:endParaRPr>
          </a:p>
          <a:p>
            <a:endParaRPr lang="ru-RU" sz="1000" b="1">
              <a:solidFill>
                <a:srgbClr val="000000"/>
              </a:solidFill>
              <a:cs typeface="Times New Roman" pitchFamily="18" charset="0"/>
            </a:endParaRPr>
          </a:p>
          <a:p>
            <a:endParaRPr lang="ru-RU" sz="1000" b="1">
              <a:solidFill>
                <a:srgbClr val="000000"/>
              </a:solidFill>
              <a:cs typeface="Times New Roman" pitchFamily="18" charset="0"/>
            </a:endParaRPr>
          </a:p>
          <a:p>
            <a:endParaRPr lang="ru-RU" sz="1000" b="1">
              <a:solidFill>
                <a:srgbClr val="000000"/>
              </a:solidFill>
              <a:cs typeface="Times New Roman" pitchFamily="18" charset="0"/>
            </a:endParaRPr>
          </a:p>
          <a:p>
            <a:endParaRPr lang="ru-RU" sz="1000" b="1">
              <a:solidFill>
                <a:srgbClr val="000000"/>
              </a:solidFill>
              <a:cs typeface="Times New Roman" pitchFamily="18" charset="0"/>
            </a:endParaRPr>
          </a:p>
          <a:p>
            <a:endParaRPr lang="ru-RU" sz="1000" b="1">
              <a:solidFill>
                <a:srgbClr val="000000"/>
              </a:solidFill>
              <a:cs typeface="Times New Roman" pitchFamily="18" charset="0"/>
            </a:endParaRPr>
          </a:p>
          <a:p>
            <a:endParaRPr lang="ru-RU" sz="1000" b="1">
              <a:solidFill>
                <a:srgbClr val="000000"/>
              </a:solidFill>
              <a:cs typeface="Times New Roman" pitchFamily="18" charset="0"/>
            </a:endParaRPr>
          </a:p>
          <a:p>
            <a:endParaRPr lang="ru-RU" sz="1000" b="1">
              <a:solidFill>
                <a:srgbClr val="000000"/>
              </a:solidFill>
              <a:cs typeface="Times New Roman" pitchFamily="18" charset="0"/>
            </a:endParaRPr>
          </a:p>
          <a:p>
            <a:endParaRPr lang="ru-RU" sz="1000" b="1">
              <a:solidFill>
                <a:srgbClr val="000000"/>
              </a:solidFill>
              <a:cs typeface="Times New Roman" pitchFamily="18" charset="0"/>
            </a:endParaRPr>
          </a:p>
          <a:p>
            <a:endParaRPr lang="ru-RU" sz="1000" b="1">
              <a:solidFill>
                <a:srgbClr val="000000"/>
              </a:solidFill>
              <a:cs typeface="Times New Roman" pitchFamily="18" charset="0"/>
            </a:endParaRPr>
          </a:p>
          <a:p>
            <a:endParaRPr lang="ru-RU" sz="1000" b="1">
              <a:solidFill>
                <a:srgbClr val="000000"/>
              </a:solidFill>
              <a:cs typeface="Times New Roman" pitchFamily="18" charset="0"/>
            </a:endParaRPr>
          </a:p>
          <a:p>
            <a:endParaRPr lang="ru-RU" sz="1000" b="1">
              <a:solidFill>
                <a:srgbClr val="000000"/>
              </a:solidFill>
              <a:cs typeface="Times New Roman" pitchFamily="18" charset="0"/>
            </a:endParaRPr>
          </a:p>
          <a:p>
            <a:endParaRPr lang="ru-RU" sz="600">
              <a:cs typeface="Times New Roman" pitchFamily="18" charset="0"/>
            </a:endParaRPr>
          </a:p>
        </p:txBody>
      </p:sp>
      <p:sp>
        <p:nvSpPr>
          <p:cNvPr id="6158" name="Прямоугольник 15"/>
          <p:cNvSpPr>
            <a:spLocks noChangeArrowheads="1"/>
          </p:cNvSpPr>
          <p:nvPr/>
        </p:nvSpPr>
        <p:spPr bwMode="auto">
          <a:xfrm>
            <a:off x="179388" y="1916113"/>
            <a:ext cx="38163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ru-RU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9" name="Picture 17" descr="http://www.irates.am/thumbs/335x/xFCxmRfQwyXLmufXtdfYRanhr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928670"/>
            <a:ext cx="3887787" cy="5213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160" name="Прямоугольник 17"/>
          <p:cNvSpPr>
            <a:spLocks noChangeArrowheads="1"/>
          </p:cNvSpPr>
          <p:nvPr/>
        </p:nvSpPr>
        <p:spPr bwMode="auto">
          <a:xfrm>
            <a:off x="5003800" y="928670"/>
            <a:ext cx="367188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грифе с каждой стороны</a:t>
            </a:r>
            <a:b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Висят тяжёлые «блины».</a:t>
            </a:r>
            <a:b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для атлета –</a:t>
            </a:r>
            <a:b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Поднять вверх тяжесть </a:t>
            </a: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эту… </a:t>
            </a:r>
            <a:endParaRPr lang="ru-RU" sz="2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Тяжелая атлетика.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D:\1613682080_67-p-foni-dlya-detskoi-prezentatsii-sport-72.jpg"/>
          <p:cNvPicPr>
            <a:picLocks noChangeAspect="1" noChangeArrowheads="1"/>
          </p:cNvPicPr>
          <p:nvPr/>
        </p:nvPicPr>
        <p:blipFill>
          <a:blip r:embed="rId2">
            <a:lum bright="-3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73" name="Rectangle 3"/>
          <p:cNvSpPr>
            <a:spLocks noChangeArrowheads="1"/>
          </p:cNvSpPr>
          <p:nvPr/>
        </p:nvSpPr>
        <p:spPr bwMode="auto">
          <a:xfrm>
            <a:off x="5148263" y="212725"/>
            <a:ext cx="1079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sz="2400"/>
          </a:p>
        </p:txBody>
      </p:sp>
      <p:sp>
        <p:nvSpPr>
          <p:cNvPr id="7174" name="Rectangle 1"/>
          <p:cNvSpPr>
            <a:spLocks noChangeArrowheads="1"/>
          </p:cNvSpPr>
          <p:nvPr/>
        </p:nvSpPr>
        <p:spPr bwMode="auto">
          <a:xfrm>
            <a:off x="0" y="-2451100"/>
            <a:ext cx="2843213" cy="849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175" name="Rectangle 2"/>
          <p:cNvSpPr>
            <a:spLocks noChangeArrowheads="1"/>
          </p:cNvSpPr>
          <p:nvPr/>
        </p:nvSpPr>
        <p:spPr bwMode="auto">
          <a:xfrm>
            <a:off x="0" y="-949325"/>
            <a:ext cx="2555875" cy="461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176" name="Rectangle 3"/>
          <p:cNvSpPr>
            <a:spLocks noChangeArrowheads="1"/>
          </p:cNvSpPr>
          <p:nvPr/>
        </p:nvSpPr>
        <p:spPr bwMode="auto">
          <a:xfrm>
            <a:off x="0" y="-3049588"/>
            <a:ext cx="230188" cy="6556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177" name="Rectangle 4"/>
          <p:cNvSpPr>
            <a:spLocks noChangeArrowheads="1"/>
          </p:cNvSpPr>
          <p:nvPr/>
        </p:nvSpPr>
        <p:spPr bwMode="auto">
          <a:xfrm>
            <a:off x="0" y="-5292725"/>
            <a:ext cx="2843213" cy="698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  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8" name="Rectangle 5"/>
          <p:cNvSpPr>
            <a:spLocks noChangeArrowheads="1"/>
          </p:cNvSpPr>
          <p:nvPr/>
        </p:nvSpPr>
        <p:spPr bwMode="auto">
          <a:xfrm>
            <a:off x="5508625" y="3222625"/>
            <a:ext cx="35274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179" name="Прямоугольник 14"/>
          <p:cNvSpPr>
            <a:spLocks noChangeArrowheads="1"/>
          </p:cNvSpPr>
          <p:nvPr/>
        </p:nvSpPr>
        <p:spPr bwMode="auto">
          <a:xfrm>
            <a:off x="2268538" y="620713"/>
            <a:ext cx="2232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80" name="Прямоугольник 17"/>
          <p:cNvSpPr>
            <a:spLocks noChangeArrowheads="1"/>
          </p:cNvSpPr>
          <p:nvPr/>
        </p:nvSpPr>
        <p:spPr bwMode="auto">
          <a:xfrm>
            <a:off x="4643438" y="2551113"/>
            <a:ext cx="22145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 b="1"/>
          </a:p>
        </p:txBody>
      </p:sp>
      <p:sp>
        <p:nvSpPr>
          <p:cNvPr id="7181" name="Rectangle 3"/>
          <p:cNvSpPr>
            <a:spLocks noChangeArrowheads="1"/>
          </p:cNvSpPr>
          <p:nvPr/>
        </p:nvSpPr>
        <p:spPr bwMode="auto">
          <a:xfrm>
            <a:off x="5000628" y="2786058"/>
            <a:ext cx="3313112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000" b="1">
              <a:solidFill>
                <a:srgbClr val="000000"/>
              </a:solidFill>
              <a:cs typeface="Times New Roman" pitchFamily="18" charset="0"/>
            </a:endParaRPr>
          </a:p>
          <a:p>
            <a:endParaRPr lang="ru-RU" sz="1000" b="1">
              <a:solidFill>
                <a:srgbClr val="000000"/>
              </a:solidFill>
              <a:cs typeface="Times New Roman" pitchFamily="18" charset="0"/>
            </a:endParaRPr>
          </a:p>
          <a:p>
            <a:endParaRPr lang="ru-RU" sz="1000" b="1">
              <a:solidFill>
                <a:srgbClr val="000000"/>
              </a:solidFill>
              <a:cs typeface="Times New Roman" pitchFamily="18" charset="0"/>
            </a:endParaRPr>
          </a:p>
          <a:p>
            <a:endParaRPr lang="ru-RU" sz="1000" b="1">
              <a:solidFill>
                <a:srgbClr val="000000"/>
              </a:solidFill>
              <a:cs typeface="Times New Roman" pitchFamily="18" charset="0"/>
            </a:endParaRPr>
          </a:p>
          <a:p>
            <a:endParaRPr lang="ru-RU" sz="1000" b="1">
              <a:solidFill>
                <a:srgbClr val="000000"/>
              </a:solidFill>
              <a:cs typeface="Times New Roman" pitchFamily="18" charset="0"/>
            </a:endParaRPr>
          </a:p>
          <a:p>
            <a:endParaRPr lang="ru-RU" sz="1000" b="1">
              <a:solidFill>
                <a:srgbClr val="000000"/>
              </a:solidFill>
              <a:cs typeface="Times New Roman" pitchFamily="18" charset="0"/>
            </a:endParaRPr>
          </a:p>
          <a:p>
            <a:endParaRPr lang="ru-RU" sz="1000" b="1">
              <a:solidFill>
                <a:srgbClr val="000000"/>
              </a:solidFill>
              <a:cs typeface="Times New Roman" pitchFamily="18" charset="0"/>
            </a:endParaRPr>
          </a:p>
          <a:p>
            <a:endParaRPr lang="ru-RU" sz="1000" b="1">
              <a:solidFill>
                <a:srgbClr val="000000"/>
              </a:solidFill>
              <a:cs typeface="Times New Roman" pitchFamily="18" charset="0"/>
            </a:endParaRPr>
          </a:p>
          <a:p>
            <a:endParaRPr lang="ru-RU" sz="1000" b="1">
              <a:solidFill>
                <a:srgbClr val="000000"/>
              </a:solidFill>
              <a:cs typeface="Times New Roman" pitchFamily="18" charset="0"/>
            </a:endParaRPr>
          </a:p>
          <a:p>
            <a:endParaRPr lang="ru-RU" sz="1000" b="1">
              <a:solidFill>
                <a:srgbClr val="000000"/>
              </a:solidFill>
              <a:cs typeface="Times New Roman" pitchFamily="18" charset="0"/>
            </a:endParaRPr>
          </a:p>
          <a:p>
            <a:endParaRPr lang="ru-RU" sz="1000" b="1">
              <a:solidFill>
                <a:srgbClr val="000000"/>
              </a:solidFill>
              <a:cs typeface="Times New Roman" pitchFamily="18" charset="0"/>
            </a:endParaRPr>
          </a:p>
          <a:p>
            <a:endParaRPr lang="ru-RU" sz="1000" b="1">
              <a:solidFill>
                <a:srgbClr val="000000"/>
              </a:solidFill>
              <a:cs typeface="Times New Roman" pitchFamily="18" charset="0"/>
            </a:endParaRPr>
          </a:p>
          <a:p>
            <a:endParaRPr lang="ru-RU" sz="600">
              <a:cs typeface="Times New Roman" pitchFamily="18" charset="0"/>
            </a:endParaRPr>
          </a:p>
        </p:txBody>
      </p:sp>
      <p:sp>
        <p:nvSpPr>
          <p:cNvPr id="7182" name="Прямоугольник 15"/>
          <p:cNvSpPr>
            <a:spLocks noChangeArrowheads="1"/>
          </p:cNvSpPr>
          <p:nvPr/>
        </p:nvSpPr>
        <p:spPr bwMode="auto">
          <a:xfrm>
            <a:off x="179388" y="1916113"/>
            <a:ext cx="38163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ru-RU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83" name="Прямоугольник 17"/>
          <p:cNvSpPr>
            <a:spLocks noChangeArrowheads="1"/>
          </p:cNvSpPr>
          <p:nvPr/>
        </p:nvSpPr>
        <p:spPr bwMode="auto">
          <a:xfrm>
            <a:off x="5003800" y="2690813"/>
            <a:ext cx="3671888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ru-RU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b="1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84" name="Picture 2" descr="Badminton Player Stock Photos, Pictures, Royalty Free Badminton Player Images And Stock Photograph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857232"/>
            <a:ext cx="3891653" cy="52149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" name="Прямоугольник 19"/>
          <p:cNvSpPr/>
          <p:nvPr/>
        </p:nvSpPr>
        <p:spPr>
          <a:xfrm>
            <a:off x="5072067" y="928670"/>
            <a:ext cx="3286147" cy="4236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нам из Англии пришла</a:t>
            </a:r>
          </a:p>
          <a:p>
            <a:pPr>
              <a:defRPr/>
            </a:pP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 чудная игра.</a:t>
            </a:r>
          </a:p>
          <a:p>
            <a:pPr>
              <a:defRPr/>
            </a:pP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Две ракетки и </a:t>
            </a:r>
            <a:r>
              <a:rPr lang="ru-RU" sz="28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воланчик</a:t>
            </a:r>
            <a:endParaRPr lang="ru-RU" sz="2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Обожает </a:t>
            </a: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детвора…</a:t>
            </a:r>
            <a:endParaRPr lang="ru-RU" sz="2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Бадминтон.</a:t>
            </a:r>
          </a:p>
          <a:p>
            <a:pPr>
              <a:defRPr/>
            </a:pPr>
            <a:endParaRPr lang="ru-RU" i="1" dirty="0">
              <a:solidFill>
                <a:srgbClr val="FF0000"/>
              </a:solidFill>
            </a:endParaRPr>
          </a:p>
          <a:p>
            <a:pPr indent="190500" algn="just">
              <a:defRPr/>
            </a:pP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D:\1613682080_67-p-foni-dlya-detskoi-prezentatsii-sport-72.jpg"/>
          <p:cNvPicPr>
            <a:picLocks noChangeAspect="1" noChangeArrowheads="1"/>
          </p:cNvPicPr>
          <p:nvPr/>
        </p:nvPicPr>
        <p:blipFill>
          <a:blip r:embed="rId2">
            <a:lum bright="-3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7" name="Rectangle 3"/>
          <p:cNvSpPr>
            <a:spLocks noChangeArrowheads="1"/>
          </p:cNvSpPr>
          <p:nvPr/>
        </p:nvSpPr>
        <p:spPr bwMode="auto">
          <a:xfrm>
            <a:off x="5148263" y="212725"/>
            <a:ext cx="1079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sz="2400"/>
          </a:p>
        </p:txBody>
      </p:sp>
      <p:sp>
        <p:nvSpPr>
          <p:cNvPr id="8198" name="Rectangle 1"/>
          <p:cNvSpPr>
            <a:spLocks noChangeArrowheads="1"/>
          </p:cNvSpPr>
          <p:nvPr/>
        </p:nvSpPr>
        <p:spPr bwMode="auto">
          <a:xfrm>
            <a:off x="0" y="-2451100"/>
            <a:ext cx="2843213" cy="849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199" name="Rectangle 2"/>
          <p:cNvSpPr>
            <a:spLocks noChangeArrowheads="1"/>
          </p:cNvSpPr>
          <p:nvPr/>
        </p:nvSpPr>
        <p:spPr bwMode="auto">
          <a:xfrm>
            <a:off x="0" y="-949325"/>
            <a:ext cx="2555875" cy="461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200" name="Rectangle 3"/>
          <p:cNvSpPr>
            <a:spLocks noChangeArrowheads="1"/>
          </p:cNvSpPr>
          <p:nvPr/>
        </p:nvSpPr>
        <p:spPr bwMode="auto">
          <a:xfrm>
            <a:off x="0" y="-3049588"/>
            <a:ext cx="230188" cy="6556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201" name="Rectangle 4"/>
          <p:cNvSpPr>
            <a:spLocks noChangeArrowheads="1"/>
          </p:cNvSpPr>
          <p:nvPr/>
        </p:nvSpPr>
        <p:spPr bwMode="auto">
          <a:xfrm>
            <a:off x="0" y="-5292725"/>
            <a:ext cx="2843213" cy="698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  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02" name="Rectangle 5"/>
          <p:cNvSpPr>
            <a:spLocks noChangeArrowheads="1"/>
          </p:cNvSpPr>
          <p:nvPr/>
        </p:nvSpPr>
        <p:spPr bwMode="auto">
          <a:xfrm>
            <a:off x="5508625" y="3222625"/>
            <a:ext cx="35274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203" name="Прямоугольник 14"/>
          <p:cNvSpPr>
            <a:spLocks noChangeArrowheads="1"/>
          </p:cNvSpPr>
          <p:nvPr/>
        </p:nvSpPr>
        <p:spPr bwMode="auto">
          <a:xfrm>
            <a:off x="2268538" y="620713"/>
            <a:ext cx="2232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04" name="Прямоугольник 17"/>
          <p:cNvSpPr>
            <a:spLocks noChangeArrowheads="1"/>
          </p:cNvSpPr>
          <p:nvPr/>
        </p:nvSpPr>
        <p:spPr bwMode="auto">
          <a:xfrm>
            <a:off x="4643438" y="2551113"/>
            <a:ext cx="22145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 b="1"/>
          </a:p>
        </p:txBody>
      </p:sp>
      <p:sp>
        <p:nvSpPr>
          <p:cNvPr id="8205" name="Rectangle 1"/>
          <p:cNvSpPr>
            <a:spLocks noChangeArrowheads="1"/>
          </p:cNvSpPr>
          <p:nvPr/>
        </p:nvSpPr>
        <p:spPr bwMode="auto">
          <a:xfrm>
            <a:off x="5076825" y="785794"/>
            <a:ext cx="3352827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Конь, канат, бревно и брусья,</a:t>
            </a:r>
            <a:br>
              <a:rPr lang="ru-RU" sz="2800" i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Кольца с ними рядом.</a:t>
            </a:r>
            <a:br>
              <a:rPr lang="ru-RU" sz="2800" i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Перечислить не берусь я</a:t>
            </a:r>
            <a:br>
              <a:rPr lang="ru-RU" sz="2800" i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Множество снарядов.</a:t>
            </a:r>
            <a:br>
              <a:rPr lang="ru-RU" sz="2800" i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Красоту и пластику</a:t>
            </a:r>
            <a:br>
              <a:rPr lang="ru-RU" sz="2800" i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Дарит нам ... </a:t>
            </a:r>
          </a:p>
          <a:p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Гимнастика</a:t>
            </a:r>
          </a:p>
        </p:txBody>
      </p:sp>
      <p:pic>
        <p:nvPicPr>
          <p:cNvPr id="18" name="Picture 19" descr="http://intranet.sportingclublivigno.it/images/foto.php?id=550&amp;tav=eventi&amp;ai=500&amp;li=500&amp;qual=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836712"/>
            <a:ext cx="3728339" cy="51640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D:\1613682080_67-p-foni-dlya-detskoi-prezentatsii-sport-72.jpg"/>
          <p:cNvPicPr>
            <a:picLocks noChangeAspect="1" noChangeArrowheads="1"/>
          </p:cNvPicPr>
          <p:nvPr/>
        </p:nvPicPr>
        <p:blipFill>
          <a:blip r:embed="rId2">
            <a:lum bright="-3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21" name="Rectangle 3"/>
          <p:cNvSpPr>
            <a:spLocks noChangeArrowheads="1"/>
          </p:cNvSpPr>
          <p:nvPr/>
        </p:nvSpPr>
        <p:spPr bwMode="auto">
          <a:xfrm>
            <a:off x="5148263" y="212725"/>
            <a:ext cx="1079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sz="2400"/>
          </a:p>
        </p:txBody>
      </p:sp>
      <p:sp>
        <p:nvSpPr>
          <p:cNvPr id="9222" name="Rectangle 1"/>
          <p:cNvSpPr>
            <a:spLocks noChangeArrowheads="1"/>
          </p:cNvSpPr>
          <p:nvPr/>
        </p:nvSpPr>
        <p:spPr bwMode="auto">
          <a:xfrm>
            <a:off x="0" y="-2451100"/>
            <a:ext cx="2843213" cy="849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9223" name="Rectangle 2"/>
          <p:cNvSpPr>
            <a:spLocks noChangeArrowheads="1"/>
          </p:cNvSpPr>
          <p:nvPr/>
        </p:nvSpPr>
        <p:spPr bwMode="auto">
          <a:xfrm>
            <a:off x="0" y="-949325"/>
            <a:ext cx="2555875" cy="461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9224" name="Rectangle 3"/>
          <p:cNvSpPr>
            <a:spLocks noChangeArrowheads="1"/>
          </p:cNvSpPr>
          <p:nvPr/>
        </p:nvSpPr>
        <p:spPr bwMode="auto">
          <a:xfrm>
            <a:off x="0" y="-3049588"/>
            <a:ext cx="230188" cy="6556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9225" name="Rectangle 4"/>
          <p:cNvSpPr>
            <a:spLocks noChangeArrowheads="1"/>
          </p:cNvSpPr>
          <p:nvPr/>
        </p:nvSpPr>
        <p:spPr bwMode="auto">
          <a:xfrm>
            <a:off x="0" y="-5292725"/>
            <a:ext cx="2843213" cy="698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  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6" name="Rectangle 5"/>
          <p:cNvSpPr>
            <a:spLocks noChangeArrowheads="1"/>
          </p:cNvSpPr>
          <p:nvPr/>
        </p:nvSpPr>
        <p:spPr bwMode="auto">
          <a:xfrm>
            <a:off x="5508625" y="3222625"/>
            <a:ext cx="35274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9227" name="Прямоугольник 14"/>
          <p:cNvSpPr>
            <a:spLocks noChangeArrowheads="1"/>
          </p:cNvSpPr>
          <p:nvPr/>
        </p:nvSpPr>
        <p:spPr bwMode="auto">
          <a:xfrm>
            <a:off x="2268538" y="620713"/>
            <a:ext cx="2232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8" name="Прямоугольник 17"/>
          <p:cNvSpPr>
            <a:spLocks noChangeArrowheads="1"/>
          </p:cNvSpPr>
          <p:nvPr/>
        </p:nvSpPr>
        <p:spPr bwMode="auto">
          <a:xfrm>
            <a:off x="4643438" y="2643182"/>
            <a:ext cx="22145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 b="1"/>
          </a:p>
        </p:txBody>
      </p:sp>
      <p:sp>
        <p:nvSpPr>
          <p:cNvPr id="9229" name="Rectangle 1"/>
          <p:cNvSpPr>
            <a:spLocks noChangeArrowheads="1"/>
          </p:cNvSpPr>
          <p:nvPr/>
        </p:nvSpPr>
        <p:spPr bwMode="auto">
          <a:xfrm>
            <a:off x="6804025" y="946150"/>
            <a:ext cx="12969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9230" name="Прямоугольник 15"/>
          <p:cNvSpPr>
            <a:spLocks noChangeArrowheads="1"/>
          </p:cNvSpPr>
          <p:nvPr/>
        </p:nvSpPr>
        <p:spPr bwMode="auto">
          <a:xfrm>
            <a:off x="5148263" y="714356"/>
            <a:ext cx="3209951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Шустрый </a:t>
            </a: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мяч и две ракетки.</a:t>
            </a:r>
            <a:b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 удары чётки, метки.</a:t>
            </a:r>
            <a:b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 победного играть,</a:t>
            </a:r>
            <a:b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Никому не уступать! </a:t>
            </a:r>
          </a:p>
          <a:p>
            <a:pPr eaLnBrk="0" hangingPunct="0"/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Теннис</a:t>
            </a:r>
          </a:p>
          <a:p>
            <a:pPr eaLnBrk="0" hangingPunct="0"/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33" name="Picture 17" descr="Сайт учителя - Сегодня на урок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857232"/>
            <a:ext cx="3673548" cy="52360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D:\1613682080_67-p-foni-dlya-detskoi-prezentatsii-sport-72.jpg"/>
          <p:cNvPicPr>
            <a:picLocks noChangeAspect="1" noChangeArrowheads="1"/>
          </p:cNvPicPr>
          <p:nvPr/>
        </p:nvPicPr>
        <p:blipFill>
          <a:blip r:embed="rId2">
            <a:lum bright="-3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45" name="Rectangle 3"/>
          <p:cNvSpPr>
            <a:spLocks noChangeArrowheads="1"/>
          </p:cNvSpPr>
          <p:nvPr/>
        </p:nvSpPr>
        <p:spPr bwMode="auto">
          <a:xfrm>
            <a:off x="5148263" y="212725"/>
            <a:ext cx="1079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sz="2400"/>
          </a:p>
        </p:txBody>
      </p:sp>
      <p:sp>
        <p:nvSpPr>
          <p:cNvPr id="10246" name="Rectangle 1"/>
          <p:cNvSpPr>
            <a:spLocks noChangeArrowheads="1"/>
          </p:cNvSpPr>
          <p:nvPr/>
        </p:nvSpPr>
        <p:spPr bwMode="auto">
          <a:xfrm>
            <a:off x="0" y="-2451100"/>
            <a:ext cx="2843213" cy="849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0247" name="Rectangle 2"/>
          <p:cNvSpPr>
            <a:spLocks noChangeArrowheads="1"/>
          </p:cNvSpPr>
          <p:nvPr/>
        </p:nvSpPr>
        <p:spPr bwMode="auto">
          <a:xfrm>
            <a:off x="0" y="-949325"/>
            <a:ext cx="2555875" cy="461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0248" name="Rectangle 3"/>
          <p:cNvSpPr>
            <a:spLocks noChangeArrowheads="1"/>
          </p:cNvSpPr>
          <p:nvPr/>
        </p:nvSpPr>
        <p:spPr bwMode="auto">
          <a:xfrm>
            <a:off x="0" y="-3049588"/>
            <a:ext cx="230188" cy="6556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0249" name="Rectangle 4"/>
          <p:cNvSpPr>
            <a:spLocks noChangeArrowheads="1"/>
          </p:cNvSpPr>
          <p:nvPr/>
        </p:nvSpPr>
        <p:spPr bwMode="auto">
          <a:xfrm>
            <a:off x="0" y="-5292725"/>
            <a:ext cx="2843213" cy="698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  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0" name="Rectangle 5"/>
          <p:cNvSpPr>
            <a:spLocks noChangeArrowheads="1"/>
          </p:cNvSpPr>
          <p:nvPr/>
        </p:nvSpPr>
        <p:spPr bwMode="auto">
          <a:xfrm>
            <a:off x="5508625" y="3222625"/>
            <a:ext cx="35274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0251" name="Прямоугольник 14"/>
          <p:cNvSpPr>
            <a:spLocks noChangeArrowheads="1"/>
          </p:cNvSpPr>
          <p:nvPr/>
        </p:nvSpPr>
        <p:spPr bwMode="auto">
          <a:xfrm>
            <a:off x="2268538" y="620713"/>
            <a:ext cx="2232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2" name="Прямоугольник 17"/>
          <p:cNvSpPr>
            <a:spLocks noChangeArrowheads="1"/>
          </p:cNvSpPr>
          <p:nvPr/>
        </p:nvSpPr>
        <p:spPr bwMode="auto">
          <a:xfrm>
            <a:off x="5000628" y="2285992"/>
            <a:ext cx="22145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 b="1"/>
          </a:p>
        </p:txBody>
      </p:sp>
      <p:sp>
        <p:nvSpPr>
          <p:cNvPr id="10253" name="Rectangle 1"/>
          <p:cNvSpPr>
            <a:spLocks noChangeArrowheads="1"/>
          </p:cNvSpPr>
          <p:nvPr/>
        </p:nvSpPr>
        <p:spPr bwMode="auto">
          <a:xfrm>
            <a:off x="3348038" y="1098550"/>
            <a:ext cx="57959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0254" name="Прямоугольник 18"/>
          <p:cNvSpPr>
            <a:spLocks noChangeArrowheads="1"/>
          </p:cNvSpPr>
          <p:nvPr/>
        </p:nvSpPr>
        <p:spPr bwMode="auto">
          <a:xfrm>
            <a:off x="5143505" y="857232"/>
            <a:ext cx="321471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Без </a:t>
            </a: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весла не обойдёшься,</a:t>
            </a:r>
            <a:br>
              <a:rPr lang="ru-RU" sz="2800" i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спортом тем займёшься.</a:t>
            </a:r>
            <a:br>
              <a:rPr lang="ru-RU" sz="2800" i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как занятие зовут,</a:t>
            </a:r>
            <a:br>
              <a:rPr lang="ru-RU" sz="2800" i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Где в лодке к финишу плывут?</a:t>
            </a:r>
          </a:p>
          <a:p>
            <a:pPr eaLnBrk="0" hangingPunct="0"/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Гребля</a:t>
            </a:r>
          </a:p>
        </p:txBody>
      </p:sp>
      <p:pic>
        <p:nvPicPr>
          <p:cNvPr id="17" name="Picture 19" descr="Знаете ли вы олимпийскую кухню? . Олимпиада-2012 для чайников Московские новост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928670"/>
            <a:ext cx="3787354" cy="50720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D:\1613682080_67-p-foni-dlya-detskoi-prezentatsii-sport-72.jpg"/>
          <p:cNvPicPr>
            <a:picLocks noChangeAspect="1" noChangeArrowheads="1"/>
          </p:cNvPicPr>
          <p:nvPr/>
        </p:nvPicPr>
        <p:blipFill>
          <a:blip r:embed="rId2">
            <a:lum bright="-3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9" name="Rectangle 3"/>
          <p:cNvSpPr>
            <a:spLocks noChangeArrowheads="1"/>
          </p:cNvSpPr>
          <p:nvPr/>
        </p:nvSpPr>
        <p:spPr bwMode="auto">
          <a:xfrm>
            <a:off x="5148263" y="212725"/>
            <a:ext cx="1079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sz="2400"/>
          </a:p>
        </p:txBody>
      </p:sp>
      <p:sp>
        <p:nvSpPr>
          <p:cNvPr id="11270" name="Rectangle 1"/>
          <p:cNvSpPr>
            <a:spLocks noChangeArrowheads="1"/>
          </p:cNvSpPr>
          <p:nvPr/>
        </p:nvSpPr>
        <p:spPr bwMode="auto">
          <a:xfrm>
            <a:off x="0" y="-2451100"/>
            <a:ext cx="2843213" cy="849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271" name="Rectangle 2"/>
          <p:cNvSpPr>
            <a:spLocks noChangeArrowheads="1"/>
          </p:cNvSpPr>
          <p:nvPr/>
        </p:nvSpPr>
        <p:spPr bwMode="auto">
          <a:xfrm>
            <a:off x="0" y="-949325"/>
            <a:ext cx="2555875" cy="461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272" name="Rectangle 3"/>
          <p:cNvSpPr>
            <a:spLocks noChangeArrowheads="1"/>
          </p:cNvSpPr>
          <p:nvPr/>
        </p:nvSpPr>
        <p:spPr bwMode="auto">
          <a:xfrm>
            <a:off x="0" y="-3049588"/>
            <a:ext cx="230188" cy="6556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273" name="Rectangle 4"/>
          <p:cNvSpPr>
            <a:spLocks noChangeArrowheads="1"/>
          </p:cNvSpPr>
          <p:nvPr/>
        </p:nvSpPr>
        <p:spPr bwMode="auto">
          <a:xfrm>
            <a:off x="0" y="-5292725"/>
            <a:ext cx="2843213" cy="698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  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4" name="Rectangle 5"/>
          <p:cNvSpPr>
            <a:spLocks noChangeArrowheads="1"/>
          </p:cNvSpPr>
          <p:nvPr/>
        </p:nvSpPr>
        <p:spPr bwMode="auto">
          <a:xfrm>
            <a:off x="5508625" y="3222625"/>
            <a:ext cx="35274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275" name="Прямоугольник 14"/>
          <p:cNvSpPr>
            <a:spLocks noChangeArrowheads="1"/>
          </p:cNvSpPr>
          <p:nvPr/>
        </p:nvSpPr>
        <p:spPr bwMode="auto">
          <a:xfrm>
            <a:off x="2268538" y="620713"/>
            <a:ext cx="2232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6" name="Прямоугольник 17"/>
          <p:cNvSpPr>
            <a:spLocks noChangeArrowheads="1"/>
          </p:cNvSpPr>
          <p:nvPr/>
        </p:nvSpPr>
        <p:spPr bwMode="auto">
          <a:xfrm>
            <a:off x="4643438" y="2551113"/>
            <a:ext cx="22145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 b="1"/>
          </a:p>
        </p:txBody>
      </p:sp>
      <p:sp>
        <p:nvSpPr>
          <p:cNvPr id="11277" name="Прямоугольник 18"/>
          <p:cNvSpPr>
            <a:spLocks noChangeArrowheads="1"/>
          </p:cNvSpPr>
          <p:nvPr/>
        </p:nvSpPr>
        <p:spPr bwMode="auto">
          <a:xfrm>
            <a:off x="5000629" y="857232"/>
            <a:ext cx="328614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Плаванию</a:t>
            </a: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нужно </a:t>
            </a:r>
          </a:p>
          <a:p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долго учиться, </a:t>
            </a:r>
            <a:b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Характер и волю </a:t>
            </a:r>
          </a:p>
          <a:p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свои проявлять. </a:t>
            </a:r>
            <a:b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тот, кто борьбы </a:t>
            </a:r>
          </a:p>
          <a:p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ничуть не боится, </a:t>
            </a:r>
            <a:b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пьедестале </a:t>
            </a:r>
          </a:p>
          <a:p>
            <a:r>
              <a:rPr lang="ru-RU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будет стоять.</a:t>
            </a:r>
            <a:r>
              <a:rPr lang="ru-RU" sz="2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11280" name="Picture 16" descr="ФИТНЕС и ПОХУДЕНИЕ ЗНАХАР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928670"/>
            <a:ext cx="3714776" cy="50720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D:\1613682080_67-p-foni-dlya-detskoi-prezentatsii-sport-72.jpg"/>
          <p:cNvPicPr>
            <a:picLocks noChangeAspect="1" noChangeArrowheads="1"/>
          </p:cNvPicPr>
          <p:nvPr/>
        </p:nvPicPr>
        <p:blipFill>
          <a:blip r:embed="rId2">
            <a:lum bright="-3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293" name="Rectangle 3"/>
          <p:cNvSpPr>
            <a:spLocks noChangeArrowheads="1"/>
          </p:cNvSpPr>
          <p:nvPr/>
        </p:nvSpPr>
        <p:spPr bwMode="auto">
          <a:xfrm>
            <a:off x="5148263" y="212725"/>
            <a:ext cx="1079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sz="2400"/>
          </a:p>
        </p:txBody>
      </p:sp>
      <p:sp>
        <p:nvSpPr>
          <p:cNvPr id="12294" name="Rectangle 1"/>
          <p:cNvSpPr>
            <a:spLocks noChangeArrowheads="1"/>
          </p:cNvSpPr>
          <p:nvPr/>
        </p:nvSpPr>
        <p:spPr bwMode="auto">
          <a:xfrm>
            <a:off x="0" y="-2451100"/>
            <a:ext cx="2843213" cy="849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2295" name="Rectangle 2"/>
          <p:cNvSpPr>
            <a:spLocks noChangeArrowheads="1"/>
          </p:cNvSpPr>
          <p:nvPr/>
        </p:nvSpPr>
        <p:spPr bwMode="auto">
          <a:xfrm>
            <a:off x="0" y="-949325"/>
            <a:ext cx="2555875" cy="461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2296" name="Rectangle 3"/>
          <p:cNvSpPr>
            <a:spLocks noChangeArrowheads="1"/>
          </p:cNvSpPr>
          <p:nvPr/>
        </p:nvSpPr>
        <p:spPr bwMode="auto">
          <a:xfrm>
            <a:off x="0" y="-3049588"/>
            <a:ext cx="230188" cy="6556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2297" name="Rectangle 4"/>
          <p:cNvSpPr>
            <a:spLocks noChangeArrowheads="1"/>
          </p:cNvSpPr>
          <p:nvPr/>
        </p:nvSpPr>
        <p:spPr bwMode="auto">
          <a:xfrm>
            <a:off x="0" y="-5292725"/>
            <a:ext cx="2843213" cy="698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    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8" name="Rectangle 5"/>
          <p:cNvSpPr>
            <a:spLocks noChangeArrowheads="1"/>
          </p:cNvSpPr>
          <p:nvPr/>
        </p:nvSpPr>
        <p:spPr bwMode="auto">
          <a:xfrm>
            <a:off x="5508625" y="3222625"/>
            <a:ext cx="35274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2299" name="Прямоугольник 14"/>
          <p:cNvSpPr>
            <a:spLocks noChangeArrowheads="1"/>
          </p:cNvSpPr>
          <p:nvPr/>
        </p:nvSpPr>
        <p:spPr bwMode="auto">
          <a:xfrm>
            <a:off x="2268538" y="620713"/>
            <a:ext cx="2232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00" name="Прямоугольник 17"/>
          <p:cNvSpPr>
            <a:spLocks noChangeArrowheads="1"/>
          </p:cNvSpPr>
          <p:nvPr/>
        </p:nvSpPr>
        <p:spPr bwMode="auto">
          <a:xfrm>
            <a:off x="4643438" y="2551113"/>
            <a:ext cx="22145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 b="1"/>
          </a:p>
        </p:txBody>
      </p:sp>
      <p:pic>
        <p:nvPicPr>
          <p:cNvPr id="12304" name="Picture 16" descr="как Вы считаете что популярнее: футбол или легкая атлетика? / . Легкая атлетика / Спорт онлайн - зимние и летние виды спорта. 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857232"/>
            <a:ext cx="3528392" cy="5143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302" name="Прямоугольник 15"/>
          <p:cNvSpPr>
            <a:spLocks noChangeArrowheads="1"/>
          </p:cNvSpPr>
          <p:nvPr/>
        </p:nvSpPr>
        <p:spPr bwMode="auto">
          <a:xfrm>
            <a:off x="4786314" y="785794"/>
            <a:ext cx="3571899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бегом наслаждаюсь,</a:t>
            </a:r>
            <a:br>
              <a:rPr lang="ru-RU" sz="2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Бегу, бегу, бегу!</a:t>
            </a:r>
            <a:br>
              <a:rPr lang="ru-RU" sz="2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Земли едва касаюсь,</a:t>
            </a:r>
            <a:br>
              <a:rPr lang="ru-RU" sz="2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будто я лечу!</a:t>
            </a:r>
            <a:br>
              <a:rPr lang="ru-RU" sz="2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Свободные движенья,</a:t>
            </a:r>
            <a:br>
              <a:rPr lang="ru-RU" sz="2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Мне дышится легко!</a:t>
            </a:r>
            <a:br>
              <a:rPr lang="ru-RU" sz="2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отличном настроенье</a:t>
            </a:r>
            <a:br>
              <a:rPr lang="ru-RU" sz="2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Бегу я далеко.</a:t>
            </a:r>
            <a:r>
              <a:rPr lang="ru-RU" sz="2600" b="1" dirty="0">
                <a:solidFill>
                  <a:srgbClr val="000080"/>
                </a:solidFill>
                <a:latin typeface="Times New Roman" pitchFamily="18" charset="0"/>
              </a:rPr>
              <a:t> </a:t>
            </a:r>
          </a:p>
          <a:p>
            <a:r>
              <a:rPr lang="ru-RU" sz="2600" i="1" dirty="0">
                <a:solidFill>
                  <a:srgbClr val="FF0000"/>
                </a:solidFill>
                <a:latin typeface="Times New Roman" pitchFamily="18" charset="0"/>
              </a:rPr>
              <a:t>И наполняет силой</a:t>
            </a:r>
            <a:br>
              <a:rPr lang="ru-RU" sz="2600" i="1" dirty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2600" i="1" dirty="0">
                <a:solidFill>
                  <a:srgbClr val="FF0000"/>
                </a:solidFill>
                <a:latin typeface="Times New Roman" pitchFamily="18" charset="0"/>
              </a:rPr>
              <a:t>Меня волшебный бег.</a:t>
            </a:r>
            <a:br>
              <a:rPr lang="ru-RU" sz="2600" i="1" dirty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2600" i="1" dirty="0">
                <a:solidFill>
                  <a:srgbClr val="FF0000"/>
                </a:solidFill>
                <a:latin typeface="Times New Roman" pitchFamily="18" charset="0"/>
              </a:rPr>
              <a:t>Какой же я счастливый –</a:t>
            </a:r>
            <a:br>
              <a:rPr lang="ru-RU" sz="2600" i="1" dirty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2600" i="1" dirty="0">
                <a:solidFill>
                  <a:srgbClr val="FF0000"/>
                </a:solidFill>
                <a:latin typeface="Times New Roman" pitchFamily="18" charset="0"/>
              </a:rPr>
              <a:t>Бегущий человек!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1372</TotalTime>
  <Words>604</Words>
  <Application>Microsoft Office PowerPoint</Application>
  <PresentationFormat>Экран (4:3)</PresentationFormat>
  <Paragraphs>1161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Times New Roman</vt:lpstr>
      <vt:lpstr>Cambria</vt:lpstr>
      <vt:lpstr>Тема Office</vt:lpstr>
      <vt:lpstr> «Что мы знаем  о спорте?»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Shenia</dc:creator>
  <cp:lastModifiedBy>Наташа</cp:lastModifiedBy>
  <cp:revision>157</cp:revision>
  <dcterms:created xsi:type="dcterms:W3CDTF">2015-03-07T06:37:57Z</dcterms:created>
  <dcterms:modified xsi:type="dcterms:W3CDTF">2022-04-03T18:46:36Z</dcterms:modified>
</cp:coreProperties>
</file>