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sldIdLst>
    <p:sldId id="260" r:id="rId2"/>
    <p:sldId id="271" r:id="rId3"/>
    <p:sldId id="267" r:id="rId4"/>
    <p:sldId id="274" r:id="rId5"/>
    <p:sldId id="272" r:id="rId6"/>
    <p:sldId id="276" r:id="rId7"/>
    <p:sldId id="273" r:id="rId8"/>
    <p:sldId id="277" r:id="rId9"/>
    <p:sldId id="278" r:id="rId10"/>
    <p:sldId id="270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1"/>
    <p:restoredTop sz="94648"/>
  </p:normalViewPr>
  <p:slideViewPr>
    <p:cSldViewPr snapToGrid="0" snapToObjects="1">
      <p:cViewPr varScale="1">
        <p:scale>
          <a:sx n="70" d="100"/>
          <a:sy n="70" d="100"/>
        </p:scale>
        <p:origin x="116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0B439A-1D4A-4D41-8302-CD7E66F29C2E}" type="datetimeFigureOut">
              <a:rPr lang="ru-RU" smtClean="0"/>
              <a:t>26.03.2022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F41C16-4DDC-9544-ACF4-0BAA786FF1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00152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0B439A-1D4A-4D41-8302-CD7E66F29C2E}" type="datetimeFigureOut">
              <a:rPr lang="ru-RU" smtClean="0"/>
              <a:t>26.03.2022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F41C16-4DDC-9544-ACF4-0BAA786FF1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66386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0B439A-1D4A-4D41-8302-CD7E66F29C2E}" type="datetimeFigureOut">
              <a:rPr lang="ru-RU" smtClean="0"/>
              <a:t>26.03.2022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F41C16-4DDC-9544-ACF4-0BAA786FF1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43338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0B439A-1D4A-4D41-8302-CD7E66F29C2E}" type="datetimeFigureOut">
              <a:rPr lang="ru-RU" smtClean="0"/>
              <a:t>26.03.2022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F41C16-4DDC-9544-ACF4-0BAA786FF1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07639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0B439A-1D4A-4D41-8302-CD7E66F29C2E}" type="datetimeFigureOut">
              <a:rPr lang="ru-RU" smtClean="0"/>
              <a:t>26.03.2022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F41C16-4DDC-9544-ACF4-0BAA786FF1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4622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0B439A-1D4A-4D41-8302-CD7E66F29C2E}" type="datetimeFigureOut">
              <a:rPr lang="ru-RU" smtClean="0"/>
              <a:t>26.03.2022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F41C16-4DDC-9544-ACF4-0BAA786FF1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92566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0B439A-1D4A-4D41-8302-CD7E66F29C2E}" type="datetimeFigureOut">
              <a:rPr lang="ru-RU" smtClean="0"/>
              <a:t>26.03.2022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F41C16-4DDC-9544-ACF4-0BAA786FF1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56188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0B439A-1D4A-4D41-8302-CD7E66F29C2E}" type="datetimeFigureOut">
              <a:rPr lang="ru-RU" smtClean="0"/>
              <a:t>26.03.2022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F41C16-4DDC-9544-ACF4-0BAA786FF1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52962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0B439A-1D4A-4D41-8302-CD7E66F29C2E}" type="datetimeFigureOut">
              <a:rPr lang="ru-RU" smtClean="0"/>
              <a:t>26.03.2022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F41C16-4DDC-9544-ACF4-0BAA786FF1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42780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0B439A-1D4A-4D41-8302-CD7E66F29C2E}" type="datetimeFigureOut">
              <a:rPr lang="ru-RU" smtClean="0"/>
              <a:t>26.03.2022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F41C16-4DDC-9544-ACF4-0BAA786FF1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12263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0B439A-1D4A-4D41-8302-CD7E66F29C2E}" type="datetimeFigureOut">
              <a:rPr lang="ru-RU" smtClean="0"/>
              <a:t>26.03.2022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F41C16-4DDC-9544-ACF4-0BAA786FF1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57166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0B439A-1D4A-4D41-8302-CD7E66F29C2E}" type="datetimeFigureOut">
              <a:rPr lang="ru-RU" smtClean="0"/>
              <a:t>26.03.2022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F41C16-4DDC-9544-ACF4-0BAA786FF1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03347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xmlns="" id="{4BD25DF1-6A09-AC4E-82F2-A3BC62FDB1C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t="1" r="16666" b="-1"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Скругленный прямоугольник 3">
            <a:extLst>
              <a:ext uri="{FF2B5EF4-FFF2-40B4-BE49-F238E27FC236}">
                <a16:creationId xmlns:a16="http://schemas.microsoft.com/office/drawing/2014/main" xmlns="" id="{9DB75AEA-101A-A140-AB8A-608A6A516658}"/>
              </a:ext>
            </a:extLst>
          </p:cNvPr>
          <p:cNvSpPr/>
          <p:nvPr/>
        </p:nvSpPr>
        <p:spPr>
          <a:xfrm>
            <a:off x="355604" y="442227"/>
            <a:ext cx="8398933" cy="5973548"/>
          </a:xfrm>
          <a:prstGeom prst="round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нак завершения 1">
            <a:extLst>
              <a:ext uri="{FF2B5EF4-FFF2-40B4-BE49-F238E27FC236}">
                <a16:creationId xmlns:a16="http://schemas.microsoft.com/office/drawing/2014/main" xmlns="" id="{E2A42653-F48D-AC4A-A401-C8013DEC2B2A}"/>
              </a:ext>
            </a:extLst>
          </p:cNvPr>
          <p:cNvSpPr/>
          <p:nvPr/>
        </p:nvSpPr>
        <p:spPr>
          <a:xfrm>
            <a:off x="1209029" y="2168013"/>
            <a:ext cx="6788579" cy="1873045"/>
          </a:xfrm>
          <a:prstGeom prst="flowChartTermina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89CC0F37-7F79-654C-B17E-3701370C6940}"/>
              </a:ext>
            </a:extLst>
          </p:cNvPr>
          <p:cNvSpPr txBox="1"/>
          <p:nvPr/>
        </p:nvSpPr>
        <p:spPr>
          <a:xfrm>
            <a:off x="761061" y="2659851"/>
            <a:ext cx="7236547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6195" marR="36195" indent="450215" algn="ctr"/>
            <a:r>
              <a:rPr lang="ru-RU" sz="5400" dirty="0">
                <a:solidFill>
                  <a:srgbClr val="0070C0"/>
                </a:solidFill>
                <a:latin typeface="Gabriola" pitchFamily="82" charset="0"/>
                <a:ea typeface="Times New Roman" panose="02020603050405020304" pitchFamily="18" charset="0"/>
              </a:rPr>
              <a:t>«Информационный проект»</a:t>
            </a:r>
          </a:p>
        </p:txBody>
      </p:sp>
    </p:spTree>
    <p:extLst>
      <p:ext uri="{BB962C8B-B14F-4D97-AF65-F5344CB8AC3E}">
        <p14:creationId xmlns:p14="http://schemas.microsoft.com/office/powerpoint/2010/main" val="388365942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xmlns="" id="{4BD25DF1-6A09-AC4E-82F2-A3BC62FDB1C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t="1" r="16666" b="-1"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Скругленный прямоугольник 3">
            <a:extLst>
              <a:ext uri="{FF2B5EF4-FFF2-40B4-BE49-F238E27FC236}">
                <a16:creationId xmlns:a16="http://schemas.microsoft.com/office/drawing/2014/main" xmlns="" id="{9DB75AEA-101A-A140-AB8A-608A6A516658}"/>
              </a:ext>
            </a:extLst>
          </p:cNvPr>
          <p:cNvSpPr/>
          <p:nvPr/>
        </p:nvSpPr>
        <p:spPr>
          <a:xfrm>
            <a:off x="495950" y="442227"/>
            <a:ext cx="8167607" cy="5973548"/>
          </a:xfrm>
          <a:prstGeom prst="roundRect">
            <a:avLst/>
          </a:prstGeom>
          <a:solidFill>
            <a:schemeClr val="bg1">
              <a:alpha val="67484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89CC0F37-7F79-654C-B17E-3701370C6940}"/>
              </a:ext>
            </a:extLst>
          </p:cNvPr>
          <p:cNvSpPr txBox="1"/>
          <p:nvPr/>
        </p:nvSpPr>
        <p:spPr>
          <a:xfrm>
            <a:off x="495950" y="1843347"/>
            <a:ext cx="8167607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6195" marR="36195" algn="ctr"/>
            <a:endParaRPr lang="ru-RU" sz="6000" dirty="0">
              <a:solidFill>
                <a:srgbClr val="0070C0"/>
              </a:solidFill>
              <a:latin typeface="Gabriola" pitchFamily="82" charset="0"/>
              <a:ea typeface="Times New Roman" panose="02020603050405020304" pitchFamily="18" charset="0"/>
            </a:endParaRPr>
          </a:p>
          <a:p>
            <a:pPr marL="36195" marR="36195" algn="ctr"/>
            <a:r>
              <a:rPr lang="ru-RU" sz="6000" b="1" dirty="0">
                <a:solidFill>
                  <a:srgbClr val="0070C0"/>
                </a:solidFill>
                <a:latin typeface="Gabriola" pitchFamily="82" charset="0"/>
                <a:ea typeface="Times New Roman" panose="02020603050405020304" pitchFamily="18" charset="0"/>
              </a:rPr>
              <a:t>СПАСИБО ЗА ВНИМАНИЕ!</a:t>
            </a:r>
          </a:p>
        </p:txBody>
      </p:sp>
    </p:spTree>
    <p:extLst>
      <p:ext uri="{BB962C8B-B14F-4D97-AF65-F5344CB8AC3E}">
        <p14:creationId xmlns:p14="http://schemas.microsoft.com/office/powerpoint/2010/main" val="39429554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Цели и структура: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1. План-график мероприятий</a:t>
            </a:r>
          </a:p>
          <a:p>
            <a:pPr marL="0" indent="0">
              <a:buNone/>
            </a:pPr>
            <a:r>
              <a:rPr lang="ru-RU" dirty="0" smtClean="0"/>
              <a:t>1 этап – предварительный</a:t>
            </a:r>
          </a:p>
          <a:p>
            <a:pPr marL="0" indent="0">
              <a:buNone/>
            </a:pPr>
            <a:r>
              <a:rPr lang="ru-RU" dirty="0" smtClean="0"/>
              <a:t>2 этап- основной</a:t>
            </a:r>
          </a:p>
          <a:p>
            <a:pPr marL="0" indent="0">
              <a:buNone/>
            </a:pPr>
            <a:r>
              <a:rPr lang="ru-RU" dirty="0" smtClean="0"/>
              <a:t>3 этап- заключительный</a:t>
            </a:r>
          </a:p>
          <a:p>
            <a:pPr marL="0" indent="0">
              <a:buNone/>
            </a:pPr>
            <a:r>
              <a:rPr lang="en-US" dirty="0" smtClean="0"/>
              <a:t>2. </a:t>
            </a:r>
            <a:r>
              <a:rPr lang="ru-RU" dirty="0" smtClean="0"/>
              <a:t>Оценка результатов и отчетность</a:t>
            </a:r>
          </a:p>
          <a:p>
            <a:pPr marL="0" indent="0">
              <a:buNone/>
            </a:pPr>
            <a:r>
              <a:rPr lang="ru-RU" dirty="0" smtClean="0"/>
              <a:t>3. Приложения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673553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>
            <a:extLst>
              <a:ext uri="{FF2B5EF4-FFF2-40B4-BE49-F238E27FC236}">
                <a16:creationId xmlns:a16="http://schemas.microsoft.com/office/drawing/2014/main" xmlns="" id="{167B47F9-C587-234C-8514-1AF05DF5FA7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Скругленный прямоугольник 3">
            <a:extLst>
              <a:ext uri="{FF2B5EF4-FFF2-40B4-BE49-F238E27FC236}">
                <a16:creationId xmlns:a16="http://schemas.microsoft.com/office/drawing/2014/main" xmlns="" id="{9DB75AEA-101A-A140-AB8A-608A6A516658}"/>
              </a:ext>
            </a:extLst>
          </p:cNvPr>
          <p:cNvSpPr/>
          <p:nvPr/>
        </p:nvSpPr>
        <p:spPr>
          <a:xfrm>
            <a:off x="495950" y="442227"/>
            <a:ext cx="8167607" cy="5973548"/>
          </a:xfrm>
          <a:prstGeom prst="roundRect">
            <a:avLst/>
          </a:prstGeom>
          <a:solidFill>
            <a:schemeClr val="bg1">
              <a:alpha val="67484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89CC0F37-7F79-654C-B17E-3701370C6940}"/>
              </a:ext>
            </a:extLst>
          </p:cNvPr>
          <p:cNvSpPr txBox="1"/>
          <p:nvPr/>
        </p:nvSpPr>
        <p:spPr>
          <a:xfrm>
            <a:off x="742424" y="1336392"/>
            <a:ext cx="8028618" cy="41549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79095" marR="36195" indent="-342900">
              <a:buFont typeface="Arial" panose="020B0604020202020204" pitchFamily="34" charset="0"/>
              <a:buChar char="•"/>
            </a:pPr>
            <a:r>
              <a:rPr lang="ru-RU" sz="2200" dirty="0">
                <a:solidFill>
                  <a:schemeClr val="accent2">
                    <a:lumMod val="50000"/>
                  </a:schemeClr>
                </a:solidFill>
                <a:latin typeface="Gabriola" pitchFamily="82" charset="0"/>
                <a:ea typeface="Times New Roman" panose="02020603050405020304" pitchFamily="18" charset="0"/>
              </a:rPr>
              <a:t>Оформление выставок, посвященных </a:t>
            </a:r>
            <a:r>
              <a:rPr lang="ru-RU" sz="2200" dirty="0" smtClean="0">
                <a:solidFill>
                  <a:schemeClr val="accent2">
                    <a:lumMod val="50000"/>
                  </a:schemeClr>
                </a:solidFill>
                <a:latin typeface="Gabriola" pitchFamily="82" charset="0"/>
                <a:ea typeface="Times New Roman" panose="02020603050405020304" pitchFamily="18" charset="0"/>
              </a:rPr>
              <a:t>« Дню победы». </a:t>
            </a:r>
            <a:endParaRPr lang="ru-RU" sz="2200" dirty="0">
              <a:solidFill>
                <a:schemeClr val="accent2">
                  <a:lumMod val="50000"/>
                </a:schemeClr>
              </a:solidFill>
              <a:latin typeface="Gabriola" pitchFamily="82" charset="0"/>
              <a:ea typeface="Times New Roman" panose="02020603050405020304" pitchFamily="18" charset="0"/>
            </a:endParaRPr>
          </a:p>
          <a:p>
            <a:pPr marL="379095" marR="36195" indent="-342900">
              <a:buFont typeface="Arial" panose="020B0604020202020204" pitchFamily="34" charset="0"/>
              <a:buChar char="•"/>
            </a:pPr>
            <a:r>
              <a:rPr lang="ru-RU" sz="2200" dirty="0">
                <a:solidFill>
                  <a:schemeClr val="accent2">
                    <a:lumMod val="50000"/>
                  </a:schemeClr>
                </a:solidFill>
                <a:latin typeface="Gabriola" pitchFamily="82" charset="0"/>
                <a:ea typeface="Times New Roman" panose="02020603050405020304" pitchFamily="18" charset="0"/>
              </a:rPr>
              <a:t>Беседа </a:t>
            </a:r>
            <a:r>
              <a:rPr lang="ru-RU" sz="2200" dirty="0" err="1">
                <a:solidFill>
                  <a:schemeClr val="accent2">
                    <a:lumMod val="50000"/>
                  </a:schemeClr>
                </a:solidFill>
                <a:latin typeface="Gabriola" pitchFamily="82" charset="0"/>
                <a:ea typeface="Times New Roman" panose="02020603050405020304" pitchFamily="18" charset="0"/>
              </a:rPr>
              <a:t>воспитателеи</a:t>
            </a:r>
            <a:r>
              <a:rPr lang="ru-RU" sz="2200" dirty="0">
                <a:solidFill>
                  <a:schemeClr val="accent2">
                    <a:lumMod val="50000"/>
                  </a:schemeClr>
                </a:solidFill>
                <a:latin typeface="Gabriola" pitchFamily="82" charset="0"/>
                <a:ea typeface="Times New Roman" panose="02020603050405020304" pitchFamily="18" charset="0"/>
              </a:rPr>
              <a:t>̆ с </a:t>
            </a:r>
            <a:r>
              <a:rPr lang="ru-RU" sz="2200" dirty="0" smtClean="0">
                <a:solidFill>
                  <a:schemeClr val="accent2">
                    <a:lumMod val="50000"/>
                  </a:schemeClr>
                </a:solidFill>
                <a:latin typeface="Gabriola" pitchFamily="82" charset="0"/>
                <a:ea typeface="Times New Roman" panose="02020603050405020304" pitchFamily="18" charset="0"/>
              </a:rPr>
              <a:t>детьми о празднике с показом </a:t>
            </a:r>
            <a:r>
              <a:rPr lang="ru-RU" sz="2200" dirty="0">
                <a:solidFill>
                  <a:schemeClr val="accent2">
                    <a:lumMod val="50000"/>
                  </a:schemeClr>
                </a:solidFill>
                <a:latin typeface="Gabriola" pitchFamily="82" charset="0"/>
                <a:ea typeface="Times New Roman" panose="02020603050405020304" pitchFamily="18" charset="0"/>
              </a:rPr>
              <a:t>иллюстраций. </a:t>
            </a:r>
            <a:r>
              <a:rPr lang="ru-RU" sz="2200" dirty="0" smtClean="0">
                <a:solidFill>
                  <a:schemeClr val="accent2">
                    <a:lumMod val="50000"/>
                  </a:schemeClr>
                </a:solidFill>
                <a:latin typeface="Gabriola" pitchFamily="82" charset="0"/>
                <a:ea typeface="Times New Roman" panose="02020603050405020304" pitchFamily="18" charset="0"/>
              </a:rPr>
              <a:t> </a:t>
            </a:r>
            <a:endParaRPr lang="ru-RU" sz="2200" dirty="0">
              <a:solidFill>
                <a:schemeClr val="accent2">
                  <a:lumMod val="50000"/>
                </a:schemeClr>
              </a:solidFill>
              <a:latin typeface="Gabriola" pitchFamily="82" charset="0"/>
              <a:ea typeface="Times New Roman" panose="02020603050405020304" pitchFamily="18" charset="0"/>
            </a:endParaRPr>
          </a:p>
          <a:p>
            <a:pPr marL="379095" marR="36195" indent="-342900">
              <a:buFont typeface="Arial" panose="020B0604020202020204" pitchFamily="34" charset="0"/>
              <a:buChar char="•"/>
            </a:pPr>
            <a:r>
              <a:rPr lang="ru-RU" sz="2200" dirty="0">
                <a:solidFill>
                  <a:schemeClr val="accent2">
                    <a:lumMod val="50000"/>
                  </a:schemeClr>
                </a:solidFill>
                <a:latin typeface="Gabriola" pitchFamily="82" charset="0"/>
                <a:ea typeface="Times New Roman" panose="02020603050405020304" pitchFamily="18" charset="0"/>
              </a:rPr>
              <a:t>Чтение отрывков из книг </a:t>
            </a:r>
          </a:p>
          <a:p>
            <a:pPr marL="379095" marR="36195" indent="-342900">
              <a:buFont typeface="Arial" panose="020B0604020202020204" pitchFamily="34" charset="0"/>
              <a:buChar char="•"/>
            </a:pPr>
            <a:r>
              <a:rPr lang="ru-RU" sz="2200" dirty="0">
                <a:solidFill>
                  <a:schemeClr val="accent2">
                    <a:lumMod val="50000"/>
                  </a:schemeClr>
                </a:solidFill>
                <a:latin typeface="Gabriola" pitchFamily="82" charset="0"/>
                <a:ea typeface="Times New Roman" panose="02020603050405020304" pitchFamily="18" charset="0"/>
              </a:rPr>
              <a:t>Просмотр </a:t>
            </a:r>
            <a:r>
              <a:rPr lang="ru-RU" sz="2200" dirty="0" smtClean="0">
                <a:solidFill>
                  <a:schemeClr val="accent2">
                    <a:lumMod val="50000"/>
                  </a:schemeClr>
                </a:solidFill>
                <a:latin typeface="Gabriola" pitchFamily="82" charset="0"/>
                <a:ea typeface="Times New Roman" panose="02020603050405020304" pitchFamily="18" charset="0"/>
              </a:rPr>
              <a:t>мультфильмов.</a:t>
            </a:r>
          </a:p>
          <a:p>
            <a:pPr marL="379095" marR="36195" indent="-342900">
              <a:buFont typeface="Arial" panose="020B0604020202020204" pitchFamily="34" charset="0"/>
              <a:buChar char="•"/>
            </a:pPr>
            <a:r>
              <a:rPr lang="ru-RU" sz="2200" dirty="0" smtClean="0">
                <a:solidFill>
                  <a:schemeClr val="accent2">
                    <a:lumMod val="50000"/>
                  </a:schemeClr>
                </a:solidFill>
                <a:latin typeface="Gabriola" pitchFamily="82" charset="0"/>
                <a:ea typeface="Times New Roman" panose="02020603050405020304" pitchFamily="18" charset="0"/>
              </a:rPr>
              <a:t>Беседы </a:t>
            </a:r>
            <a:r>
              <a:rPr lang="ru-RU" sz="2200" dirty="0">
                <a:solidFill>
                  <a:schemeClr val="accent2">
                    <a:lumMod val="50000"/>
                  </a:schemeClr>
                </a:solidFill>
                <a:latin typeface="Gabriola" pitchFamily="82" charset="0"/>
                <a:ea typeface="Times New Roman" panose="02020603050405020304" pitchFamily="18" charset="0"/>
              </a:rPr>
              <a:t>с бабушками, дедушками о военном детстве и последующее создание </a:t>
            </a:r>
            <a:r>
              <a:rPr lang="ru-RU" sz="2200" dirty="0" err="1">
                <a:solidFill>
                  <a:schemeClr val="accent2">
                    <a:lumMod val="50000"/>
                  </a:schemeClr>
                </a:solidFill>
                <a:latin typeface="Gabriola" pitchFamily="82" charset="0"/>
                <a:ea typeface="Times New Roman" panose="02020603050405020304" pitchFamily="18" charset="0"/>
              </a:rPr>
              <a:t>тематическои</a:t>
            </a:r>
            <a:r>
              <a:rPr lang="ru-RU" sz="2200" dirty="0">
                <a:solidFill>
                  <a:schemeClr val="accent2">
                    <a:lumMod val="50000"/>
                  </a:schemeClr>
                </a:solidFill>
                <a:latin typeface="Gabriola" pitchFamily="82" charset="0"/>
                <a:ea typeface="Times New Roman" panose="02020603050405020304" pitchFamily="18" charset="0"/>
              </a:rPr>
              <a:t>̆ выставки «Из </a:t>
            </a:r>
            <a:r>
              <a:rPr lang="ru-RU" sz="2200" dirty="0" err="1">
                <a:solidFill>
                  <a:schemeClr val="accent2">
                    <a:lumMod val="50000"/>
                  </a:schemeClr>
                </a:solidFill>
                <a:latin typeface="Gabriola" pitchFamily="82" charset="0"/>
                <a:ea typeface="Times New Roman" panose="02020603050405020304" pitchFamily="18" charset="0"/>
              </a:rPr>
              <a:t>семейного</a:t>
            </a:r>
            <a:r>
              <a:rPr lang="ru-RU" sz="2200" dirty="0">
                <a:solidFill>
                  <a:schemeClr val="accent2">
                    <a:lumMod val="50000"/>
                  </a:schemeClr>
                </a:solidFill>
                <a:latin typeface="Gabriola" pitchFamily="82" charset="0"/>
                <a:ea typeface="Times New Roman" panose="02020603050405020304" pitchFamily="18" charset="0"/>
              </a:rPr>
              <a:t> архива». Дети выступают в роли военных корреспондентов, собирающих информацию. </a:t>
            </a:r>
            <a:endParaRPr lang="ru-RU" sz="2200" dirty="0" smtClean="0">
              <a:solidFill>
                <a:schemeClr val="accent2">
                  <a:lumMod val="50000"/>
                </a:schemeClr>
              </a:solidFill>
              <a:latin typeface="Gabriola" pitchFamily="82" charset="0"/>
              <a:ea typeface="Times New Roman" panose="02020603050405020304" pitchFamily="18" charset="0"/>
            </a:endParaRPr>
          </a:p>
          <a:p>
            <a:pPr marL="379095" marR="36195" indent="-342900">
              <a:buFont typeface="Arial" panose="020B0604020202020204" pitchFamily="34" charset="0"/>
              <a:buChar char="•"/>
            </a:pPr>
            <a:r>
              <a:rPr lang="ru-RU" sz="2200" dirty="0" smtClean="0">
                <a:solidFill>
                  <a:schemeClr val="accent2">
                    <a:lumMod val="50000"/>
                  </a:schemeClr>
                </a:solidFill>
                <a:latin typeface="Gabriola" pitchFamily="82" charset="0"/>
                <a:ea typeface="Times New Roman" panose="02020603050405020304" pitchFamily="18" charset="0"/>
              </a:rPr>
              <a:t>Экскурсии в музей</a:t>
            </a:r>
            <a:endParaRPr lang="ru-RU" sz="2200" dirty="0">
              <a:solidFill>
                <a:schemeClr val="accent2">
                  <a:lumMod val="50000"/>
                </a:schemeClr>
              </a:solidFill>
              <a:latin typeface="Gabriola" pitchFamily="82" charset="0"/>
              <a:ea typeface="Times New Roman" panose="02020603050405020304" pitchFamily="18" charset="0"/>
            </a:endParaRPr>
          </a:p>
          <a:p>
            <a:pPr marL="379095" marR="36195" indent="-342900">
              <a:buFont typeface="Arial" panose="020B0604020202020204" pitchFamily="34" charset="0"/>
              <a:buChar char="•"/>
            </a:pPr>
            <a:r>
              <a:rPr lang="ru-RU" sz="2200" dirty="0">
                <a:solidFill>
                  <a:schemeClr val="accent2">
                    <a:lumMod val="50000"/>
                  </a:schemeClr>
                </a:solidFill>
                <a:latin typeface="Gabriola" pitchFamily="82" charset="0"/>
                <a:ea typeface="Times New Roman" panose="02020603050405020304" pitchFamily="18" charset="0"/>
              </a:rPr>
              <a:t>Тематическое рисование в изостудии, </a:t>
            </a:r>
            <a:r>
              <a:rPr lang="ru-RU" sz="2200" dirty="0" smtClean="0">
                <a:solidFill>
                  <a:schemeClr val="accent2">
                    <a:lumMod val="50000"/>
                  </a:schemeClr>
                </a:solidFill>
                <a:latin typeface="Gabriola" pitchFamily="82" charset="0"/>
                <a:ea typeface="Times New Roman" panose="02020603050405020304" pitchFamily="18" charset="0"/>
              </a:rPr>
              <a:t>посвященное празднику</a:t>
            </a:r>
          </a:p>
          <a:p>
            <a:pPr marL="379095" marR="36195" indent="-342900">
              <a:buFont typeface="Arial" panose="020B0604020202020204" pitchFamily="34" charset="0"/>
              <a:buChar char="•"/>
            </a:pPr>
            <a:r>
              <a:rPr lang="ru-RU" sz="2200" dirty="0" smtClean="0">
                <a:solidFill>
                  <a:schemeClr val="accent2">
                    <a:lumMod val="50000"/>
                  </a:schemeClr>
                </a:solidFill>
                <a:latin typeface="Gabriola" pitchFamily="82" charset="0"/>
                <a:ea typeface="Times New Roman" panose="02020603050405020304" pitchFamily="18" charset="0"/>
              </a:rPr>
              <a:t>Изготовление </a:t>
            </a:r>
            <a:r>
              <a:rPr lang="ru-RU" sz="2200" dirty="0">
                <a:solidFill>
                  <a:schemeClr val="accent2">
                    <a:lumMod val="50000"/>
                  </a:schemeClr>
                </a:solidFill>
                <a:latin typeface="Gabriola" pitchFamily="82" charset="0"/>
                <a:ea typeface="Times New Roman" panose="02020603050405020304" pitchFamily="18" charset="0"/>
              </a:rPr>
              <a:t>подарков </a:t>
            </a:r>
          </a:p>
          <a:p>
            <a:pPr marL="379095" marR="36195" indent="-342900">
              <a:buFont typeface="Arial" panose="020B0604020202020204" pitchFamily="34" charset="0"/>
              <a:buChar char="•"/>
            </a:pPr>
            <a:r>
              <a:rPr lang="ru-RU" sz="2200" dirty="0">
                <a:solidFill>
                  <a:schemeClr val="accent2">
                    <a:lumMod val="50000"/>
                  </a:schemeClr>
                </a:solidFill>
                <a:latin typeface="Gabriola" pitchFamily="82" charset="0"/>
                <a:ea typeface="Times New Roman" panose="02020603050405020304" pitchFamily="18" charset="0"/>
              </a:rPr>
              <a:t>Праздник, </a:t>
            </a:r>
            <a:r>
              <a:rPr lang="ru-RU" sz="2200" dirty="0" err="1">
                <a:solidFill>
                  <a:schemeClr val="accent2">
                    <a:lumMod val="50000"/>
                  </a:schemeClr>
                </a:solidFill>
                <a:latin typeface="Gabriola" pitchFamily="82" charset="0"/>
                <a:ea typeface="Times New Roman" panose="02020603050405020304" pitchFamily="18" charset="0"/>
              </a:rPr>
              <a:t>посвященныи</a:t>
            </a:r>
            <a:r>
              <a:rPr lang="ru-RU" sz="2200" dirty="0">
                <a:solidFill>
                  <a:schemeClr val="accent2">
                    <a:lumMod val="50000"/>
                  </a:schemeClr>
                </a:solidFill>
                <a:latin typeface="Gabriola" pitchFamily="82" charset="0"/>
                <a:ea typeface="Times New Roman" panose="02020603050405020304" pitchFamily="18" charset="0"/>
              </a:rPr>
              <a:t>̆ победе </a:t>
            </a:r>
            <a:r>
              <a:rPr lang="ru-RU" sz="2200" dirty="0" smtClean="0">
                <a:solidFill>
                  <a:schemeClr val="accent2">
                    <a:lumMod val="50000"/>
                  </a:schemeClr>
                </a:solidFill>
                <a:latin typeface="Gabriola" pitchFamily="82" charset="0"/>
                <a:ea typeface="Times New Roman" panose="02020603050405020304" pitchFamily="18" charset="0"/>
              </a:rPr>
              <a:t>.</a:t>
            </a:r>
            <a:r>
              <a:rPr lang="ru-RU" sz="2200" dirty="0">
                <a:solidFill>
                  <a:schemeClr val="accent2">
                    <a:lumMod val="50000"/>
                  </a:schemeClr>
                </a:solidFill>
                <a:latin typeface="Gabriola" pitchFamily="82" charset="0"/>
                <a:ea typeface="Times New Roman" panose="02020603050405020304" pitchFamily="18" charset="0"/>
              </a:rPr>
              <a:t/>
            </a:r>
            <a:br>
              <a:rPr lang="ru-RU" sz="2200" dirty="0">
                <a:solidFill>
                  <a:schemeClr val="accent2">
                    <a:lumMod val="50000"/>
                  </a:schemeClr>
                </a:solidFill>
                <a:latin typeface="Gabriola" pitchFamily="82" charset="0"/>
                <a:ea typeface="Times New Roman" panose="02020603050405020304" pitchFamily="18" charset="0"/>
              </a:rPr>
            </a:br>
            <a:r>
              <a:rPr lang="ru-RU" sz="2200" dirty="0">
                <a:solidFill>
                  <a:schemeClr val="accent2">
                    <a:lumMod val="50000"/>
                  </a:schemeClr>
                </a:solidFill>
                <a:latin typeface="Gabriola" pitchFamily="82" charset="0"/>
                <a:ea typeface="Times New Roman" panose="02020603050405020304" pitchFamily="18" charset="0"/>
              </a:rPr>
              <a:t>Оформление альбома «Мы не хотим </a:t>
            </a:r>
            <a:r>
              <a:rPr lang="ru-RU" sz="2200" dirty="0" err="1">
                <a:solidFill>
                  <a:schemeClr val="accent2">
                    <a:lumMod val="50000"/>
                  </a:schemeClr>
                </a:solidFill>
                <a:latin typeface="Gabriola" pitchFamily="82" charset="0"/>
                <a:ea typeface="Times New Roman" panose="02020603050405020304" pitchFamily="18" charset="0"/>
              </a:rPr>
              <a:t>войны</a:t>
            </a:r>
            <a:r>
              <a:rPr lang="ru-RU" sz="2200" dirty="0">
                <a:solidFill>
                  <a:schemeClr val="accent2">
                    <a:lumMod val="50000"/>
                  </a:schemeClr>
                </a:solidFill>
                <a:latin typeface="Gabriola" pitchFamily="82" charset="0"/>
                <a:ea typeface="Times New Roman" panose="02020603050405020304" pitchFamily="18" charset="0"/>
              </a:rPr>
              <a:t>» с рисунками и рассказами </a:t>
            </a:r>
            <a:r>
              <a:rPr lang="ru-RU" sz="2200" dirty="0" err="1">
                <a:solidFill>
                  <a:schemeClr val="accent2">
                    <a:lumMod val="50000"/>
                  </a:schemeClr>
                </a:solidFill>
                <a:latin typeface="Gabriola" pitchFamily="82" charset="0"/>
                <a:ea typeface="Times New Roman" panose="02020603050405020304" pitchFamily="18" charset="0"/>
              </a:rPr>
              <a:t>детеи</a:t>
            </a:r>
            <a:r>
              <a:rPr lang="ru-RU" sz="2200" dirty="0">
                <a:solidFill>
                  <a:schemeClr val="accent2">
                    <a:lumMod val="50000"/>
                  </a:schemeClr>
                </a:solidFill>
                <a:latin typeface="Gabriola" pitchFamily="82" charset="0"/>
                <a:ea typeface="Times New Roman" panose="02020603050405020304" pitchFamily="18" charset="0"/>
              </a:rPr>
              <a:t>̆.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36746BFA-8053-4945-924C-86C5F9A0BB02}"/>
              </a:ext>
            </a:extLst>
          </p:cNvPr>
          <p:cNvSpPr txBox="1"/>
          <p:nvPr/>
        </p:nvSpPr>
        <p:spPr>
          <a:xfrm>
            <a:off x="565444" y="689516"/>
            <a:ext cx="8028618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6195" marR="36195" algn="ctr"/>
            <a:r>
              <a:rPr lang="ru-RU" sz="3200" b="1" dirty="0">
                <a:solidFill>
                  <a:schemeClr val="accent2">
                    <a:lumMod val="50000"/>
                  </a:schemeClr>
                </a:solidFill>
                <a:latin typeface="Gabriola" pitchFamily="82" charset="0"/>
                <a:ea typeface="Times New Roman" panose="02020603050405020304" pitchFamily="18" charset="0"/>
              </a:rPr>
              <a:t>Пример проекта </a:t>
            </a:r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  <a:latin typeface="Gabriola" pitchFamily="82" charset="0"/>
                <a:ea typeface="Times New Roman" panose="02020603050405020304" pitchFamily="18" charset="0"/>
              </a:rPr>
              <a:t>«День победы»</a:t>
            </a:r>
            <a:endParaRPr lang="ru-RU" sz="3200" b="1" dirty="0">
              <a:solidFill>
                <a:schemeClr val="accent2">
                  <a:lumMod val="50000"/>
                </a:schemeClr>
              </a:solidFill>
              <a:latin typeface="Gabriola" pitchFamily="82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73590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Просмотр мультфильма</a:t>
            </a:r>
            <a:endParaRPr lang="ru-RU" dirty="0"/>
          </a:p>
        </p:txBody>
      </p:sp>
      <p:pic>
        <p:nvPicPr>
          <p:cNvPr id="3074" name="Picture 2" descr="https://tmcb.ru/wp-content/uploads/2020/12/5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1108" y="1825625"/>
            <a:ext cx="5801784" cy="4351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999009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Выставка детских работ.</a:t>
            </a:r>
            <a:endParaRPr lang="ru-RU" dirty="0"/>
          </a:p>
        </p:txBody>
      </p:sp>
      <p:pic>
        <p:nvPicPr>
          <p:cNvPr id="1028" name="Picture 4" descr="https://pbs.twimg.com/media/E0ECkl-XEAobTqu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1108" y="1825625"/>
            <a:ext cx="5801784" cy="4351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4043634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Отличительные особенности данного вида проекта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ребенку предоставляется уникальная возможность экспериментировать, синтезировать полученные знания. Так же, одним из положительных моментов проекта является совместная работа с родителями. Как показывает практика, родители очень активно участвуют в таких проектах, что попутно решает проблему достижения сотрудничества </a:t>
            </a:r>
            <a:r>
              <a:rPr lang="ru-RU" dirty="0" smtClean="0"/>
              <a:t>ДОУ </a:t>
            </a:r>
            <a:r>
              <a:rPr lang="ru-RU" dirty="0"/>
              <a:t>с семьями воспитанников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8502115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Беседа с дедушкой</a:t>
            </a:r>
            <a:endParaRPr lang="ru-RU" dirty="0"/>
          </a:p>
        </p:txBody>
      </p:sp>
      <p:pic>
        <p:nvPicPr>
          <p:cNvPr id="2050" name="Picture 2" descr="https://www.chebnovosti.ru/UserFiles/Orgs/OrgId_1018/Material/201705/16/foto_cvetok_veteranu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1108" y="1825625"/>
            <a:ext cx="5801784" cy="4351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146878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    Заключение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Использование возможностей информационного проекта в практике работы воспитателя дошкольной образовательной организации может проходить через все виды детской деятельности. Он побуждает педагогов повышать свой профессионально-творческий уровень, что, несомненно, сказывается на качестве образовательного процесса, подталкивает к активному взаимодействию всех специалистов ДОУ, родителей воспитанников и организации социума. </a:t>
            </a:r>
          </a:p>
        </p:txBody>
      </p:sp>
    </p:spTree>
    <p:extLst>
      <p:ext uri="{BB962C8B-B14F-4D97-AF65-F5344CB8AC3E}">
        <p14:creationId xmlns:p14="http://schemas.microsoft.com/office/powerpoint/2010/main" val="27264771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Список информационных ресурсов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ru-RU" dirty="0"/>
          </a:p>
          <a:p>
            <a:r>
              <a:rPr lang="ru-RU" dirty="0"/>
              <a:t>1. </a:t>
            </a:r>
            <a:r>
              <a:rPr lang="ru-RU" dirty="0" err="1"/>
              <a:t>Веракса</a:t>
            </a:r>
            <a:r>
              <a:rPr lang="ru-RU" dirty="0"/>
              <a:t> Н.Е., </a:t>
            </a:r>
            <a:r>
              <a:rPr lang="ru-RU" dirty="0" err="1"/>
              <a:t>Веракса</a:t>
            </a:r>
            <a:r>
              <a:rPr lang="ru-RU" dirty="0"/>
              <a:t> А.Н. Проектная деятельность дошкольников. Пособие для педагогов дошкольных учреждений.– М.: Мозаика – Синтез, 2014г</a:t>
            </a:r>
            <a:br>
              <a:rPr lang="ru-RU" dirty="0"/>
            </a:br>
            <a:r>
              <a:rPr lang="ru-RU" dirty="0"/>
              <a:t>2. Образовательные проекты в детском саду. Пособие для воспитателей / </a:t>
            </a:r>
            <a:r>
              <a:rPr lang="ru-RU" dirty="0" err="1"/>
              <a:t>Н.А.Виноградова</a:t>
            </a:r>
            <a:r>
              <a:rPr lang="ru-RU" dirty="0"/>
              <a:t>, </a:t>
            </a:r>
            <a:r>
              <a:rPr lang="ru-RU" dirty="0" err="1"/>
              <a:t>Е.П.Панкова</a:t>
            </a:r>
            <a:r>
              <a:rPr lang="ru-RU" dirty="0"/>
              <a:t>. – М.: Айрис-пресс, 2008. – 208 с. – (Дошкольное воспитание и развитие).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3829079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286</TotalTime>
  <Words>258</Words>
  <Application>Microsoft Office PowerPoint</Application>
  <PresentationFormat>Экран (4:3)</PresentationFormat>
  <Paragraphs>30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6" baseType="lpstr">
      <vt:lpstr>Arial</vt:lpstr>
      <vt:lpstr>Calibri</vt:lpstr>
      <vt:lpstr>Calibri Light</vt:lpstr>
      <vt:lpstr>Gabriola</vt:lpstr>
      <vt:lpstr>Times New Roman</vt:lpstr>
      <vt:lpstr>Тема Office</vt:lpstr>
      <vt:lpstr>Презентация PowerPoint</vt:lpstr>
      <vt:lpstr>Цели и структура:</vt:lpstr>
      <vt:lpstr>Презентация PowerPoint</vt:lpstr>
      <vt:lpstr>Просмотр мультфильма</vt:lpstr>
      <vt:lpstr>Выставка детских работ.</vt:lpstr>
      <vt:lpstr>Отличительные особенности данного вида проекта</vt:lpstr>
      <vt:lpstr>Беседа с дедушкой</vt:lpstr>
      <vt:lpstr>                 Заключение</vt:lpstr>
      <vt:lpstr>Список информационных ресурсов  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Microsoft Office User</dc:creator>
  <cp:lastModifiedBy>Вован</cp:lastModifiedBy>
  <cp:revision>21</cp:revision>
  <dcterms:created xsi:type="dcterms:W3CDTF">2021-05-20T06:43:42Z</dcterms:created>
  <dcterms:modified xsi:type="dcterms:W3CDTF">2022-03-26T09:35:20Z</dcterms:modified>
</cp:coreProperties>
</file>