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60" r:id="rId1"/>
  </p:sldMasterIdLst>
  <p:notesMasterIdLst>
    <p:notesMasterId r:id="rId2"/>
  </p:notesMasterIdLst>
  <p:sldIdLst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tableStyles" Target="tableStyle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66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6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6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87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algn="l" indent="0" marL="27432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algn="ctr" indent="0" marL="457200">
              <a:buNone/>
            </a:lvl2pPr>
            <a:lvl3pPr algn="ctr" indent="0" marL="914400">
              <a:buNone/>
            </a:lvl3pPr>
            <a:lvl4pPr algn="ctr" indent="0" marL="1371600">
              <a:buNone/>
            </a:lvl4pPr>
            <a:lvl5pPr algn="ctr" indent="0" marL="1828800">
              <a:buNone/>
            </a:lvl5pPr>
            <a:lvl6pPr algn="ctr" indent="0" marL="2286000">
              <a:buNone/>
            </a:lvl6pPr>
            <a:lvl7pPr algn="ctr" indent="0" marL="2743200">
              <a:buNone/>
            </a:lvl7pPr>
            <a:lvl8pPr algn="ctr" indent="0" marL="3200400">
              <a:buNone/>
            </a:lvl8pPr>
            <a:lvl9pPr algn="ctr" indent="0" marL="3657600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4858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589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  <p:sp>
        <p:nvSpPr>
          <p:cNvPr id="1048591" name="Овал 7"/>
          <p:cNvSpPr/>
          <p:nvPr/>
        </p:nvSpPr>
        <p:spPr>
          <a:xfrm>
            <a:off x="921433" y="1413802"/>
            <a:ext cx="210312" cy="210312"/>
          </a:xfrm>
          <a:prstGeom prst="ellipse"/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592" name="Овал 8"/>
          <p:cNvSpPr/>
          <p:nvPr/>
        </p:nvSpPr>
        <p:spPr>
          <a:xfrm>
            <a:off x="1157176" y="1345016"/>
            <a:ext cx="64008" cy="64008"/>
          </a:xfrm>
          <a:prstGeom prst="ellipse"/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31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3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63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17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1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61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96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59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59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secHead">
  <p:cSld name="Заголовок раздела"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/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36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b="1" cap="all" sz="40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37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indent="0" marL="18288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3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63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  <p:sp>
        <p:nvSpPr>
          <p:cNvPr id="1048641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/>
          <a:solidFill>
            <a:schemeClr val="bg1"/>
          </a:solidFill>
          <a:ln w="25400" cap="rnd" cmpd="sng" algn="ctr">
            <a:noFill/>
            <a:prstDash val="solid"/>
          </a:ln>
          <a:effectLst>
            <a:outerShdw algn="tl" blurRad="38550" dir="10800000" dist="3800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42" name="Овал 7"/>
          <p:cNvSpPr/>
          <p:nvPr/>
        </p:nvSpPr>
        <p:spPr>
          <a:xfrm>
            <a:off x="2172321" y="2814656"/>
            <a:ext cx="210312" cy="210312"/>
          </a:xfrm>
          <a:prstGeom prst="ellipse"/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43" name="Овал 8"/>
          <p:cNvSpPr/>
          <p:nvPr/>
        </p:nvSpPr>
        <p:spPr>
          <a:xfrm>
            <a:off x="2408064" y="2745870"/>
            <a:ext cx="64008" cy="64008"/>
          </a:xfrm>
          <a:prstGeom prst="ellipse"/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45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46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4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64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twoTxTwoObj">
  <p:cSld name="Сравнение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baseline="0" b="1" cap="none" sz="45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51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algn="l" indent="0" marL="64008">
              <a:lnSpc>
                <a:spcPct val="100000"/>
              </a:lnSpc>
              <a:spcBef>
                <a:spcPts val="100"/>
              </a:spcBef>
              <a:buNone/>
              <a:defRPr b="0" sz="1900">
                <a:solidFill>
                  <a:schemeClr val="tx1"/>
                </a:solidFill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52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algn="l" indent="0" marL="64008">
              <a:lnSpc>
                <a:spcPct val="100000"/>
              </a:lnSpc>
              <a:spcBef>
                <a:spcPts val="100"/>
              </a:spcBef>
              <a:buNone/>
              <a:defRPr b="0" sz="1900">
                <a:solidFill>
                  <a:schemeClr val="tx1"/>
                </a:solidFill>
              </a:defRPr>
            </a:lvl1pPr>
            <a:lvl2pPr>
              <a:buNone/>
              <a:defRPr b="1" sz="2000"/>
            </a:lvl2pPr>
            <a:lvl3pPr>
              <a:buNone/>
              <a:defRPr b="1" sz="1800"/>
            </a:lvl3pPr>
            <a:lvl4pPr>
              <a:buNone/>
              <a:defRPr b="1" sz="1600"/>
            </a:lvl4pPr>
            <a:lvl5pPr>
              <a:buNone/>
              <a:defRPr b="1" sz="16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53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indent="-274320" marL="393192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54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indent="-274320" marL="393192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5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65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6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blank">
  <p:cSld name="Пустой слайд"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Прямоугольник 4"/>
          <p:cNvSpPr/>
          <p:nvPr/>
        </p:nvSpPr>
        <p:spPr>
          <a:xfrm>
            <a:off x="1014984" y="0"/>
            <a:ext cx="8129016" cy="6858000"/>
          </a:xfrm>
          <a:prstGeom prst="rect"/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07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60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  <p:sp>
        <p:nvSpPr>
          <p:cNvPr id="1048610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/>
          <a:solidFill>
            <a:schemeClr val="bg1"/>
          </a:solidFill>
          <a:ln w="25400" cap="rnd" cmpd="sng" algn="ctr">
            <a:noFill/>
            <a:prstDash val="solid"/>
          </a:ln>
          <a:effectLst>
            <a:outerShdw algn="tl" blurRad="38550" dir="10800000" dist="3800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objTx">
  <p:cSld name="Объект с подписью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8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baseline="0" b="1" cap="all" sz="22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59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indent="0" marL="4572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  <p:sp>
        <p:nvSpPr>
          <p:cNvPr id="1048660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eaLnBrk="1" hangingPunct="1" latinLnBrk="0" lvl="0"/>
            <a:r>
              <a:rPr lang="ru-RU" smtClean="0"/>
              <a:t>Образец текста</a:t>
            </a:r>
          </a:p>
          <a:p>
            <a:pPr eaLnBrk="1" hangingPunct="1" latinLnBrk="0" lvl="1"/>
            <a:r>
              <a:rPr lang="ru-RU" smtClean="0"/>
              <a:t>Второй уровень</a:t>
            </a:r>
          </a:p>
          <a:p>
            <a:pPr eaLnBrk="1" hangingPunct="1" latinLnBrk="0" lvl="2"/>
            <a:r>
              <a:rPr lang="ru-RU" smtClean="0"/>
              <a:t>Третий уровень</a:t>
            </a:r>
          </a:p>
          <a:p>
            <a:pPr eaLnBrk="1" hangingPunct="1" latinLnBrk="0" lvl="3"/>
            <a:r>
              <a:rPr lang="ru-RU" smtClean="0"/>
              <a:t>Четвертый уровень</a:t>
            </a:r>
          </a:p>
          <a:p>
            <a:pPr eaLnBrk="1" hangingPunct="1" latinLnBrk="0" lvl="4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4866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66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type="picTx">
  <p:cSld name="Рисунок с подписью"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b="1" sz="2100"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62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62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  <p:sp>
        <p:nvSpPr>
          <p:cNvPr id="104862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/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algn="tl" blurRad="55500" dir="5400000" dist="18500" rotWithShape="0">
              <a:srgbClr val="000000">
                <a:alpha val="35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anchor="t" lIns="91440" rtlCol="0" tIns="274320">
            <a:normAutofit/>
          </a:bodyPr>
          <a:p>
            <a:pPr algn="l" eaLnBrk="1" hangingPunct="1" indent="-283464" latinLnBrk="0" marL="0" rtl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sz="3200" kern="1200"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626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anchor="t" lIns="91440" tIns="274320"/>
          <a:lstStyle>
            <a:lvl1pPr indent="0">
              <a:buNone/>
              <a:defRPr sz="3200"/>
            </a:lvl1pPr>
          </a:lstStyle>
          <a:p>
            <a:pPr algn="l" eaLnBrk="1" hangingPunct="1" latinLnBrk="0" marL="0"/>
            <a:r>
              <a:rPr kumimoji="0" lang="ru-RU" smtClean="0"/>
              <a:t>Вставка рисунка</a:t>
            </a:r>
            <a:endParaRPr dirty="0" kumimoji="0" lang="en-US"/>
          </a:p>
        </p:txBody>
      </p:sp>
      <p:sp>
        <p:nvSpPr>
          <p:cNvPr id="1048627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/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algn="tl" blurRad="25400" dir="3300000" dist="25400" rotWithShape="0" sx="96000" sy="9600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628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/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algn="tl" blurRad="25400" dir="3300000" dist="25400" rotWithShape="0" sx="96000" sy="9600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dirty="0" kumimoji="0" lang="en-US"/>
          </a:p>
        </p:txBody>
      </p:sp>
      <p:sp>
        <p:nvSpPr>
          <p:cNvPr id="1048629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algn="l" indent="0" marL="0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eaLnBrk="1" hangingPunct="1" latinLnBrk="0" lvl="0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577" name="Овал 7"/>
          <p:cNvSpPr/>
          <p:nvPr/>
        </p:nvSpPr>
        <p:spPr>
          <a:xfrm>
            <a:off x="168816" y="21102"/>
            <a:ext cx="1702191" cy="1702191"/>
          </a:xfrm>
          <a:prstGeom prst="ellipse"/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algn="tl" blurRad="25400" dir="5400000" dist="25400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578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algn="tl" blurRad="12700" dir="4500000" dist="15000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579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/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  <p:sp>
        <p:nvSpPr>
          <p:cNvPr id="1048580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/>
        </p:spPr>
        <p:txBody>
          <a:bodyPr anchor="ctr">
            <a:normAutofit/>
          </a:bodyPr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048581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/>
        </p:spPr>
        <p:txBody>
          <a:bodyPr>
            <a:normAutofit/>
          </a:bodyPr>
          <a:p>
            <a:pPr eaLnBrk="1" hangingPunct="1" latinLnBrk="0" lvl="0"/>
            <a:r>
              <a:rPr kumimoji="0" lang="ru-RU" smtClean="0"/>
              <a:t>Образец текста</a:t>
            </a:r>
          </a:p>
          <a:p>
            <a:pPr eaLnBrk="1" hangingPunct="1" latinLnBrk="0" lvl="1"/>
            <a:r>
              <a:rPr kumimoji="0" lang="ru-RU" smtClean="0"/>
              <a:t>Второй уровень</a:t>
            </a:r>
          </a:p>
          <a:p>
            <a:pPr eaLnBrk="1" hangingPunct="1" latinLnBrk="0" lvl="2"/>
            <a:r>
              <a:rPr kumimoji="0" lang="ru-RU" smtClean="0"/>
              <a:t>Третий уровень</a:t>
            </a:r>
          </a:p>
          <a:p>
            <a:pPr eaLnBrk="1" hangingPunct="1" latinLnBrk="0" lvl="3"/>
            <a:r>
              <a:rPr kumimoji="0" lang="ru-RU" smtClean="0"/>
              <a:t>Четвертый уровень</a:t>
            </a:r>
          </a:p>
          <a:p>
            <a:pPr eaLnBrk="1" hangingPunct="1" latinLnBrk="0" lvl="4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48582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/>
        </p:spPr>
        <p:txBody>
          <a:bodyPr anchor="b"/>
          <a:lstStyle>
            <a:lvl1pPr algn="r" eaLnBrk="1" hangingPunct="1" latinLnBrk="0">
              <a:defRPr sz="1200" kumimoji="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52D20882-7635-4AA9-B383-86E8BF5C3A95}" type="datetimeFigureOut">
              <a:rPr lang="ru-RU" smtClean="0"/>
              <a:t>23.12.2015</a:t>
            </a:fld>
            <a:endParaRPr lang="ru-RU"/>
          </a:p>
        </p:txBody>
      </p:sp>
      <p:sp>
        <p:nvSpPr>
          <p:cNvPr id="1048583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/>
        </p:spPr>
        <p:txBody>
          <a:bodyPr anchor="b"/>
          <a:lstStyle>
            <a:lvl1pPr eaLnBrk="1" hangingPunct="1" latinLnBrk="0">
              <a:defRPr sz="1200" kumimoji="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1048584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/>
        </p:spPr>
        <p:txBody>
          <a:bodyPr anchor="b"/>
          <a:lstStyle>
            <a:lvl1pPr algn="ctr" eaLnBrk="1" hangingPunct="1" latinLnBrk="0">
              <a:defRPr sz="1200" kumimoji="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03D98C4B-4092-41DA-93B0-AA5A9CC13209}" type="slidenum">
              <a:rPr lang="ru-RU" smtClean="0"/>
              <a:t>‹#›</a:t>
            </a:fld>
            <a:endParaRPr lang="ru-RU"/>
          </a:p>
        </p:txBody>
      </p:sp>
      <p:sp>
        <p:nvSpPr>
          <p:cNvPr id="104858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/>
          <a:solidFill>
            <a:schemeClr val="bg1"/>
          </a:solidFill>
          <a:ln w="25400" cap="rnd" cmpd="sng" algn="ctr">
            <a:noFill/>
            <a:prstDash val="solid"/>
          </a:ln>
          <a:effectLst>
            <a:outerShdw algn="tl" blurRad="38550" dir="10800000" dist="3800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 eaLnBrk="1" hangingPunct="1" latinLnBrk="0"/>
            <a:endParaRPr kumimoji="0"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eaLnBrk="1" hangingPunct="1" latinLnBrk="0" rtl="0">
        <a:spcBef>
          <a:spcPct val="0"/>
        </a:spcBef>
        <a:buNone/>
        <a:defRPr sz="4300" kern="1200" kumimoji="0">
          <a:solidFill>
            <a:schemeClr val="tx2">
              <a:satMod val="130000"/>
            </a:schemeClr>
          </a:solidFill>
          <a:effectLst>
            <a:outerShdw algn="tl" blurRad="50000" dir="5400000" dist="30000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algn="l" eaLnBrk="1" hangingPunct="1" indent="-283464" latinLnBrk="0" marL="365760" rtl="0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indent="-237744" latinLnBrk="0" marL="640080" rtl="0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indent="-228600" latinLnBrk="0" marL="886968" rtl="0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indent="-173736" latinLnBrk="0" marL="1097280" rtl="0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indent="-182880" latinLnBrk="0" marL="1298448" rtl="0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indent="-182880" latinLnBrk="0" marL="1508760" rtl="0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indent="-182880" latinLnBrk="0" marL="1719072" rtl="0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indent="-182880" latinLnBrk="0" marL="1920240" rtl="0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indent="-182880" latinLnBrk="0" marL="2130552" rtl="0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sz="2000" kern="1200" kumimoji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algn="l" eaLnBrk="1" hangingPunct="1" latinLnBrk="0" marL="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1pPr>
      <a:lvl2pPr algn="l" eaLnBrk="1" hangingPunct="1" latinLnBrk="0" marL="457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2pPr>
      <a:lvl3pPr algn="l" eaLnBrk="1" hangingPunct="1" latinLnBrk="0" marL="914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3pPr>
      <a:lvl4pPr algn="l" eaLnBrk="1" hangingPunct="1" latinLnBrk="0" marL="1371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4pPr>
      <a:lvl5pPr algn="l" eaLnBrk="1" hangingPunct="1" latinLnBrk="0" marL="18288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5pPr>
      <a:lvl6pPr algn="l" eaLnBrk="1" hangingPunct="1" latinLnBrk="0" marL="22860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6pPr>
      <a:lvl7pPr algn="l" eaLnBrk="1" hangingPunct="1" latinLnBrk="0" marL="27432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7pPr>
      <a:lvl8pPr algn="l" eaLnBrk="1" hangingPunct="1" latinLnBrk="0" marL="32004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8pPr>
      <a:lvl9pPr algn="l" eaLnBrk="1" hangingPunct="1" latinLnBrk="0" marL="3657600" rtl="0">
        <a:defRPr kern="1200" kumimoji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Заголовок 1"/>
          <p:cNvSpPr>
            <a:spLocks noGrp="1"/>
          </p:cNvSpPr>
          <p:nvPr>
            <p:ph type="ctrTitle"/>
          </p:nvPr>
        </p:nvSpPr>
        <p:spPr>
          <a:xfrm>
            <a:off x="1500166" y="1857364"/>
            <a:ext cx="7406640" cy="1472184"/>
          </a:xfrm>
        </p:spPr>
        <p:txBody>
          <a:bodyPr>
            <a:normAutofit/>
          </a:bodyPr>
          <a:p>
            <a:r>
              <a:rPr dirty="0" lang="ru-RU" smtClean="0"/>
              <a:t>Проблема </a:t>
            </a:r>
            <a:r>
              <a:rPr dirty="0" lang="ru-RU" smtClean="0"/>
              <a:t>синтеза белков</a:t>
            </a:r>
            <a:endParaRPr dirty="0"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Заголовок 1"/>
          <p:cNvSpPr>
            <a:spLocks noGrp="1"/>
          </p:cNvSpPr>
          <p:nvPr>
            <p:ph type="title"/>
          </p:nvPr>
        </p:nvSpPr>
        <p:spPr>
          <a:xfrm>
            <a:off x="1285852" y="2143116"/>
            <a:ext cx="7498080" cy="1143000"/>
          </a:xfrm>
        </p:spPr>
        <p:txBody>
          <a:bodyPr>
            <a:normAutofit fontScale="90000"/>
          </a:bodyPr>
          <a:p>
            <a:pPr algn="ctr"/>
            <a:r>
              <a:rPr dirty="0" lang="ru-RU" smtClean="0"/>
              <a:t>Причины невозможности получения белков </a:t>
            </a:r>
            <a:r>
              <a:rPr dirty="0" lang="ru-RU" smtClean="0"/>
              <a:t/>
            </a:r>
            <a:br>
              <a:rPr dirty="0" lang="ru-RU" smtClean="0"/>
            </a:br>
            <a:r>
              <a:rPr dirty="0" lang="ru-RU" smtClean="0"/>
              <a:t>синтетическим </a:t>
            </a:r>
            <a:r>
              <a:rPr dirty="0" lang="ru-RU" smtClean="0"/>
              <a:t>путем.</a:t>
            </a:r>
            <a:endParaRPr dirty="0"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Содержимое 2"/>
          <p:cNvSpPr>
            <a:spLocks noGrp="1"/>
          </p:cNvSpPr>
          <p:nvPr>
            <p:ph idx="1"/>
          </p:nvPr>
        </p:nvSpPr>
        <p:spPr>
          <a:xfrm>
            <a:off x="1285852" y="1142984"/>
            <a:ext cx="7498080" cy="4800600"/>
          </a:xfrm>
        </p:spPr>
        <p:txBody>
          <a:bodyPr>
            <a:normAutofit fontScale="93750" lnSpcReduction="10000"/>
          </a:bodyPr>
          <a:p>
            <a:r>
              <a:rPr dirty="0" lang="ru-RU" smtClean="0"/>
              <a:t>Причина – в чрезвычайной сложности белковых </a:t>
            </a:r>
            <a:r>
              <a:rPr dirty="0" lang="ru-RU" smtClean="0"/>
              <a:t>молекул.</a:t>
            </a:r>
          </a:p>
          <a:p>
            <a:pPr>
              <a:buNone/>
            </a:pPr>
            <a:endParaRPr dirty="0" lang="ru-RU" smtClean="0"/>
          </a:p>
          <a:p>
            <a:r>
              <a:rPr dirty="0" lang="ru-RU" smtClean="0"/>
              <a:t>Чтобы </a:t>
            </a:r>
            <a:r>
              <a:rPr dirty="0" lang="ru-RU" smtClean="0"/>
              <a:t>получить заданный белок, необходимо выяснить его аминокислотный состав, установить первичную структуру, т. е. порядок чередования аминокислот, определить пространственную конфигурацию белковой молекулы и искусственно воспроизвести все это.</a:t>
            </a:r>
            <a:endParaRPr dirty="0"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Содержимое 2"/>
          <p:cNvSpPr>
            <a:spLocks noGrp="1"/>
          </p:cNvSpPr>
          <p:nvPr>
            <p:ph idx="1"/>
          </p:nvPr>
        </p:nvSpPr>
        <p:spPr>
          <a:xfrm>
            <a:off x="1357290" y="571480"/>
            <a:ext cx="7498080" cy="5857916"/>
          </a:xfrm>
        </p:spPr>
        <p:txBody>
          <a:bodyPr>
            <a:normAutofit fontScale="96875" lnSpcReduction="10000"/>
          </a:bodyPr>
          <a:p>
            <a:pPr fontAlgn="t"/>
            <a:r>
              <a:rPr dirty="0" lang="ru-RU" smtClean="0"/>
              <a:t>Установление аминокислотного состава белков путем их гидролиза – наиболее легкая задача</a:t>
            </a:r>
            <a:r>
              <a:rPr dirty="0" lang="ru-RU" smtClean="0"/>
              <a:t>.</a:t>
            </a:r>
          </a:p>
          <a:p>
            <a:pPr fontAlgn="t"/>
            <a:endParaRPr dirty="0" lang="ru-RU" smtClean="0"/>
          </a:p>
          <a:p>
            <a:pPr fontAlgn="t"/>
            <a:r>
              <a:rPr dirty="0" lang="ru-RU" smtClean="0"/>
              <a:t>Первый </a:t>
            </a:r>
            <a:r>
              <a:rPr dirty="0" lang="ru-RU" smtClean="0"/>
              <a:t>белок, у которого удалось расшифровать первичную структуру, был инсулин (1954 г.), регулирующий содержание сахара в </a:t>
            </a:r>
            <a:r>
              <a:rPr dirty="0" lang="ru-RU" smtClean="0"/>
              <a:t>крови</a:t>
            </a:r>
          </a:p>
          <a:p>
            <a:pPr fontAlgn="t"/>
            <a:endParaRPr dirty="0" lang="ru-RU" smtClean="0"/>
          </a:p>
          <a:p>
            <a:pPr fontAlgn="t"/>
            <a:r>
              <a:rPr dirty="0" lang="ru-RU" smtClean="0"/>
              <a:t>На установление порядка чередования аминокислот в инсулине было затрачено почти десять лет.</a:t>
            </a:r>
          </a:p>
          <a:p>
            <a:endParaRPr dirty="0"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Заголовок 1"/>
          <p:cNvSpPr>
            <a:spLocks noGrp="1"/>
          </p:cNvSpPr>
          <p:nvPr>
            <p:ph type="title"/>
          </p:nvPr>
        </p:nvSpPr>
        <p:spPr>
          <a:xfrm>
            <a:off x="1357290" y="1785926"/>
            <a:ext cx="7498080" cy="2500330"/>
          </a:xfrm>
        </p:spPr>
        <p:txBody>
          <a:bodyPr>
            <a:normAutofit fontScale="90000"/>
          </a:bodyPr>
          <a:p>
            <a:pPr algn="ctr"/>
            <a:r>
              <a:rPr dirty="0" lang="ru-RU" smtClean="0"/>
              <a:t>В настоящее время искусственное получение белков осуществляется посредством микробиологического синтеза:</a:t>
            </a:r>
            <a:endParaRPr dirty="0"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Содержимое 2"/>
          <p:cNvSpPr>
            <a:spLocks noGrp="1"/>
          </p:cNvSpPr>
          <p:nvPr>
            <p:ph idx="1"/>
          </p:nvPr>
        </p:nvSpPr>
        <p:spPr>
          <a:xfrm>
            <a:off x="1435608" y="142852"/>
            <a:ext cx="7498080" cy="6500858"/>
          </a:xfrm>
        </p:spPr>
        <p:txBody>
          <a:bodyPr>
            <a:normAutofit fontScale="96875" lnSpcReduction="20000"/>
          </a:bodyPr>
          <a:p>
            <a:r>
              <a:rPr dirty="0" lang="ru-RU" smtClean="0"/>
              <a:t>размножаясь в соответствующей питательной среде, некоторые микроорганизмы могут создавать обильную белковую </a:t>
            </a:r>
            <a:r>
              <a:rPr dirty="0" lang="ru-RU" smtClean="0"/>
              <a:t>массу.</a:t>
            </a:r>
          </a:p>
          <a:p>
            <a:endParaRPr dirty="0" lang="ru-RU" smtClean="0"/>
          </a:p>
          <a:p>
            <a:r>
              <a:rPr dirty="0" lang="ru-RU" smtClean="0"/>
              <a:t> быстро развивается микробиологический синтез белков на основе использования парафинов </a:t>
            </a:r>
            <a:r>
              <a:rPr dirty="0" lang="ru-RU" smtClean="0"/>
              <a:t>нефти.</a:t>
            </a:r>
          </a:p>
          <a:p>
            <a:endParaRPr dirty="0" lang="ru-RU" smtClean="0"/>
          </a:p>
          <a:p>
            <a:r>
              <a:rPr dirty="0" lang="ru-RU" smtClean="0"/>
              <a:t>при </a:t>
            </a:r>
            <a:r>
              <a:rPr dirty="0" lang="ru-RU" smtClean="0"/>
              <a:t>помощи микроорганизмов производятся и другие вещества, например некоторые аминокислоты, </a:t>
            </a:r>
            <a:r>
              <a:rPr dirty="0" lang="ru-RU" smtClean="0"/>
              <a:t>витамины.</a:t>
            </a:r>
            <a:endParaRPr dirty="0"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Содержимое 2"/>
          <p:cNvSpPr>
            <a:spLocks noGrp="1"/>
          </p:cNvSpPr>
          <p:nvPr>
            <p:ph idx="1"/>
          </p:nvPr>
        </p:nvSpPr>
        <p:spPr>
          <a:xfrm>
            <a:off x="1435608" y="500042"/>
            <a:ext cx="7498080" cy="5748358"/>
          </a:xfrm>
        </p:spPr>
        <p:txBody>
          <a:bodyPr>
            <a:normAutofit/>
          </a:bodyPr>
          <a:p>
            <a:r>
              <a:rPr dirty="0" lang="ru-RU" smtClean="0"/>
              <a:t> на отходах гидролизного производства спирта из древесины, например, выращивают кормовые дрожжи для </a:t>
            </a:r>
            <a:r>
              <a:rPr dirty="0" lang="ru-RU" smtClean="0"/>
              <a:t>животноводства.</a:t>
            </a:r>
          </a:p>
          <a:p>
            <a:pPr>
              <a:buNone/>
            </a:pPr>
            <a:endParaRPr dirty="0" lang="ru-RU" smtClean="0"/>
          </a:p>
          <a:p>
            <a:r>
              <a:rPr dirty="0" lang="ru-RU" smtClean="0"/>
              <a:t>использование </a:t>
            </a:r>
            <a:r>
              <a:rPr dirty="0" lang="ru-RU" smtClean="0"/>
              <a:t>продуктов микробиологического синтеза в животноводстве позволяет значительно повышать его продуктивность.</a:t>
            </a:r>
            <a:endParaRPr dirty="0"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2" descr="http://www.xumuk.ru/biologhim/bio/img1166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4357686" y="928670"/>
            <a:ext cx="4210055" cy="5621056"/>
          </a:xfrm>
          <a:prstGeom prst="rect"/>
          <a:noFill/>
        </p:spPr>
      </p:pic>
    </p:spTree>
  </p:cSld>
  <p:clrMapOvr>
    <a:masterClrMapping/>
  </p:clrMapOvr>
</p:sld>
</file>

<file path=ppt/theme/_rels/them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lastClr="000000" val="windowText"/>
      </a:dk1>
      <a:lt1>
        <a:sysClr lastClr="FFFFFF" val="window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r="5400000" dist="254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r="5400000" dist="254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dir="tl" rig="brightRoom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r="5400000" dist="254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dir="tl" rig="brightRoom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algn="tl" flip="xy" sx="90000" sy="90000" tx="0" ty="0"/>
        </a:blip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Company>MICROSOFT</Company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Проблема синтеза белков</dc:title>
  <dc:creator>User</dc:creator>
  <cp:lastModifiedBy>User</cp:lastModifiedBy>
  <dcterms:created xsi:type="dcterms:W3CDTF">2015-12-23T00:53:05Z</dcterms:created>
  <dcterms:modified xsi:type="dcterms:W3CDTF">2022-03-30T08:26:17Z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5adf0e7916984d80b3bda098e35b7b60</vt:lpwstr>
  </property>
</Properties>
</file>