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4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6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18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  <p:sldMasterId id="2147483661" r:id="rId2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theme" Target="theme/theme1.xml"/><Relationship Id="rId4" Type="http://schemas.openxmlformats.org/officeDocument/2006/relationships/theme" Target="theme/theme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presProps" Target="presProps.xml" /><Relationship Id="rId21" Type="http://schemas.openxmlformats.org/officeDocument/2006/relationships/tableStyles" Target="tableStyles.xml" /><Relationship Id="rId22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1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2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8278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63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4173120"/>
            <a:ext cx="8278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6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710240" y="19159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6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41731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68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710240" y="41731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9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70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266544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71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267000" y="1915920"/>
            <a:ext cx="266544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72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66360" y="1915920"/>
            <a:ext cx="266544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73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4173120"/>
            <a:ext cx="266544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74" name="PlaceHolder 6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267000" y="4173120"/>
            <a:ext cx="266544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75" name="PlaceHolder 7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66360" y="4173120"/>
            <a:ext cx="266544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3" name="PlaceHolder 2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468000" y="1915920"/>
            <a:ext cx="8278920" cy="432108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spcBef>
                <a:spcPts val="799"/>
              </a:spcBef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8278920" cy="43210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7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4039920" cy="43210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8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710240" y="1915920"/>
            <a:ext cx="4039920" cy="43210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PlaceHolder 1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468000" y="620280"/>
            <a:ext cx="8278920" cy="417492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spcBef>
                <a:spcPts val="799"/>
              </a:spcBef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12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13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710240" y="1915920"/>
            <a:ext cx="4039920" cy="43210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14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41731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41" name="PlaceHolder 2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468000" y="1915920"/>
            <a:ext cx="8278920" cy="432108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spcBef>
                <a:spcPts val="799"/>
              </a:spcBef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16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4039920" cy="43210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17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710240" y="19159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18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710240" y="41731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20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21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710240" y="19159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22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4173120"/>
            <a:ext cx="8278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24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8278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25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4173120"/>
            <a:ext cx="8278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27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28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710240" y="19159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29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41731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30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710240" y="41731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1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32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266544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33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267000" y="1915920"/>
            <a:ext cx="266544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34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66360" y="1915920"/>
            <a:ext cx="266544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35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4173120"/>
            <a:ext cx="266544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36" name="PlaceHolder 6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267000" y="4173120"/>
            <a:ext cx="266544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37" name="PlaceHolder 7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66360" y="4173120"/>
            <a:ext cx="266544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43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8278920" cy="43210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4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4039920" cy="43210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4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710240" y="1915920"/>
            <a:ext cx="4039920" cy="43210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" name="PlaceHolder 1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468000" y="620280"/>
            <a:ext cx="8278920" cy="417492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spcBef>
                <a:spcPts val="799"/>
              </a:spcBef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9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50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51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710240" y="1915920"/>
            <a:ext cx="4039920" cy="43210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52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41731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3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54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4039920" cy="43210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55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710240" y="19159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56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710240" y="41731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p>
            <a:pPr algn="ctr">
              <a:defRPr/>
            </a:pP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58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59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710240" y="1915920"/>
            <a:ext cx="4039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60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4173120"/>
            <a:ext cx="8278920" cy="20610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4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p>
            <a:pPr algn="ctr">
              <a:defRPr/>
            </a:pPr>
            <a:r>
              <a:rPr lang="en-US" sz="4000" b="1" strike="noStrike" spc="-1">
                <a:solidFill>
                  <a:srgbClr val="C00000"/>
                </a:solidFill>
                <a:latin typeface="Calibri"/>
              </a:rPr>
              <a:t>Click to edit the title text format</a:t>
            </a: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39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8278920" cy="43210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D0D0D"/>
              </a:buClr>
              <a:buSzPct val="60000"/>
              <a:buFont typeface="Wingdings"/>
              <a:buChar char=""/>
              <a:defRPr/>
            </a:pPr>
            <a:r>
              <a:rPr lang="en-US" sz="3200" b="0" strike="noStrike" spc="-1">
                <a:solidFill>
                  <a:srgbClr val="0D0D0D"/>
                </a:solidFill>
                <a:latin typeface="Calibri"/>
              </a:rPr>
              <a:t>Click to edit the outline text format</a:t>
            </a: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  <a:p>
            <a:pPr marL="742680" lvl="1" indent="-285480">
              <a:spcBef>
                <a:spcPts val="799"/>
              </a:spcBef>
              <a:buClr>
                <a:srgbClr val="0D0D0D"/>
              </a:buClr>
              <a:buFont typeface="Arial"/>
              <a:buChar char="•"/>
              <a:defRPr/>
            </a:pPr>
            <a:r>
              <a:rPr lang="en-US" sz="3200" b="0" strike="noStrike" spc="-1">
                <a:solidFill>
                  <a:srgbClr val="0D0D0D"/>
                </a:solidFill>
                <a:latin typeface="Calibri"/>
              </a:rPr>
              <a:t>Second Outline Level</a:t>
            </a: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  <a:p>
            <a:pPr marL="1143000" lvl="2" indent="-228600">
              <a:spcBef>
                <a:spcPts val="799"/>
              </a:spcBef>
              <a:buClr>
                <a:srgbClr val="0D0D0D"/>
              </a:buClr>
              <a:buFont typeface="Arial"/>
              <a:buChar char="•"/>
              <a:defRPr/>
            </a:pPr>
            <a:r>
              <a:rPr lang="en-US" sz="3200" b="0" strike="noStrike" spc="-1">
                <a:solidFill>
                  <a:srgbClr val="0D0D0D"/>
                </a:solidFill>
                <a:latin typeface="Calibri"/>
              </a:rPr>
              <a:t>Third Outline Level</a:t>
            </a: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  <a:p>
            <a:pPr marL="1600200" lvl="3" indent="-228600">
              <a:spcBef>
                <a:spcPts val="799"/>
              </a:spcBef>
              <a:buClr>
                <a:srgbClr val="17375E"/>
              </a:buClr>
              <a:buFont typeface="Arial"/>
              <a:buChar char="–"/>
              <a:defRPr/>
            </a:pPr>
            <a:r>
              <a:rPr lang="en-US" sz="3200" b="0" strike="noStrike" spc="-1">
                <a:solidFill>
                  <a:srgbClr val="0D0D0D"/>
                </a:solidFill>
                <a:latin typeface="Calibri"/>
              </a:rPr>
              <a:t>Fourth Outline Level</a:t>
            </a: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  <a:p>
            <a:pPr marL="2057400" lvl="4" indent="-228600">
              <a:spcBef>
                <a:spcPts val="799"/>
              </a:spcBef>
              <a:buClr>
                <a:srgbClr val="17375E"/>
              </a:buClr>
              <a:buFont typeface="Arial"/>
              <a:buChar char="»"/>
              <a:defRPr/>
            </a:pPr>
            <a:r>
              <a:rPr lang="en-US" sz="3200" b="0" strike="noStrike" spc="-1">
                <a:solidFill>
                  <a:srgbClr val="0D0D0D"/>
                </a:solidFill>
                <a:latin typeface="Calibri"/>
              </a:rPr>
              <a:t>Fifth Outline Level</a:t>
            </a: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  <a:p>
            <a:pPr marL="2057400" lvl="5" indent="-228600">
              <a:spcBef>
                <a:spcPts val="799"/>
              </a:spcBef>
              <a:buClr>
                <a:srgbClr val="17375E"/>
              </a:buClr>
              <a:buFont typeface="Arial"/>
              <a:buChar char="»"/>
              <a:defRPr/>
            </a:pPr>
            <a:r>
              <a:rPr lang="en-US" sz="3200" b="0" strike="noStrike" spc="-1">
                <a:solidFill>
                  <a:srgbClr val="0D0D0D"/>
                </a:solidFill>
                <a:latin typeface="Calibri"/>
              </a:rPr>
              <a:t>Sixth Outline Level</a:t>
            </a: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  <a:p>
            <a:pPr marL="2057400" lvl="6" indent="-228600">
              <a:spcBef>
                <a:spcPts val="799"/>
              </a:spcBef>
              <a:buClr>
                <a:srgbClr val="17375E"/>
              </a:buClr>
              <a:buFont typeface="Arial"/>
              <a:buChar char="»"/>
              <a:defRPr/>
            </a:pPr>
            <a:r>
              <a:rPr lang="en-US" sz="3200" b="0" strike="noStrike" spc="-1">
                <a:solidFill>
                  <a:srgbClr val="0D0D0D"/>
                </a:solidFill>
                <a:latin typeface="Calibri"/>
              </a:rPr>
              <a:t>Seventh Outline Level</a:t>
            </a: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4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8000" y="620280"/>
            <a:ext cx="8278920" cy="900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p>
            <a:pPr algn="ctr">
              <a:defRPr/>
            </a:pPr>
            <a:r>
              <a:rPr lang="en-US" sz="4000" b="1" strike="noStrike" spc="-1">
                <a:solidFill>
                  <a:srgbClr val="C00000"/>
                </a:solidFill>
                <a:latin typeface="Calibri"/>
              </a:rPr>
              <a:t>Click to edit the title text format</a:t>
            </a:r>
            <a:endParaRPr lang="en-US" sz="40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1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8000" y="1915920"/>
            <a:ext cx="8278920" cy="43210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D0D0D"/>
              </a:buClr>
              <a:buSzPct val="60000"/>
              <a:buFont typeface="Wingdings"/>
              <a:buChar char=""/>
              <a:defRPr/>
            </a:pPr>
            <a:r>
              <a:rPr lang="en-US" sz="3200" b="0" strike="noStrike" spc="-1">
                <a:solidFill>
                  <a:srgbClr val="0D0D0D"/>
                </a:solidFill>
                <a:latin typeface="Calibri"/>
              </a:rPr>
              <a:t>Click to edit the outline text format</a:t>
            </a: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  <a:p>
            <a:pPr marL="742680" lvl="1" indent="-285480">
              <a:spcBef>
                <a:spcPts val="799"/>
              </a:spcBef>
              <a:buClr>
                <a:srgbClr val="0D0D0D"/>
              </a:buClr>
              <a:buFont typeface="Arial"/>
              <a:buChar char="•"/>
              <a:defRPr/>
            </a:pPr>
            <a:r>
              <a:rPr lang="en-US" sz="3200" b="0" strike="noStrike" spc="-1">
                <a:solidFill>
                  <a:srgbClr val="0D0D0D"/>
                </a:solidFill>
                <a:latin typeface="Calibri"/>
              </a:rPr>
              <a:t>Second Outline Level</a:t>
            </a: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  <a:p>
            <a:pPr marL="1143000" lvl="2" indent="-228600">
              <a:spcBef>
                <a:spcPts val="799"/>
              </a:spcBef>
              <a:buClr>
                <a:srgbClr val="0D0D0D"/>
              </a:buClr>
              <a:buFont typeface="Arial"/>
              <a:buChar char="•"/>
              <a:defRPr/>
            </a:pPr>
            <a:r>
              <a:rPr lang="en-US" sz="3200" b="0" strike="noStrike" spc="-1">
                <a:solidFill>
                  <a:srgbClr val="0D0D0D"/>
                </a:solidFill>
                <a:latin typeface="Calibri"/>
              </a:rPr>
              <a:t>Third Outline Level</a:t>
            </a: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  <a:p>
            <a:pPr marL="1600200" lvl="3" indent="-228600">
              <a:spcBef>
                <a:spcPts val="799"/>
              </a:spcBef>
              <a:buClr>
                <a:srgbClr val="17375E"/>
              </a:buClr>
              <a:buFont typeface="Arial"/>
              <a:buChar char="–"/>
              <a:defRPr/>
            </a:pPr>
            <a:r>
              <a:rPr lang="en-US" sz="3200" b="0" strike="noStrike" spc="-1">
                <a:solidFill>
                  <a:srgbClr val="0D0D0D"/>
                </a:solidFill>
                <a:latin typeface="Calibri"/>
              </a:rPr>
              <a:t>Fourth Outline Level</a:t>
            </a: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  <a:p>
            <a:pPr marL="2057400" lvl="4" indent="-228600">
              <a:spcBef>
                <a:spcPts val="799"/>
              </a:spcBef>
              <a:buClr>
                <a:srgbClr val="17375E"/>
              </a:buClr>
              <a:buFont typeface="Arial"/>
              <a:buChar char="»"/>
              <a:defRPr/>
            </a:pPr>
            <a:r>
              <a:rPr lang="en-US" sz="3200" b="0" strike="noStrike" spc="-1">
                <a:solidFill>
                  <a:srgbClr val="0D0D0D"/>
                </a:solidFill>
                <a:latin typeface="Calibri"/>
              </a:rPr>
              <a:t>Fifth Outline Level</a:t>
            </a: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  <a:p>
            <a:pPr marL="2057400" lvl="5" indent="-228600">
              <a:spcBef>
                <a:spcPts val="799"/>
              </a:spcBef>
              <a:buClr>
                <a:srgbClr val="17375E"/>
              </a:buClr>
              <a:buFont typeface="Arial"/>
              <a:buChar char="»"/>
              <a:defRPr/>
            </a:pPr>
            <a:r>
              <a:rPr lang="en-US" sz="3200" b="0" strike="noStrike" spc="-1">
                <a:solidFill>
                  <a:srgbClr val="0D0D0D"/>
                </a:solidFill>
                <a:latin typeface="Calibri"/>
              </a:rPr>
              <a:t>Sixth Outline Level</a:t>
            </a: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  <a:p>
            <a:pPr marL="2057400" lvl="6" indent="-228600">
              <a:spcBef>
                <a:spcPts val="799"/>
              </a:spcBef>
              <a:buClr>
                <a:srgbClr val="17375E"/>
              </a:buClr>
              <a:buFont typeface="Arial"/>
              <a:buChar char="»"/>
              <a:defRPr/>
            </a:pPr>
            <a:r>
              <a:rPr lang="en-US" sz="3200" b="0" strike="noStrike" spc="-1">
                <a:solidFill>
                  <a:srgbClr val="0D0D0D"/>
                </a:solidFill>
                <a:latin typeface="Calibri"/>
              </a:rPr>
              <a:t>Seventh Outline Level</a:t>
            </a: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jp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6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12760" y="762120"/>
            <a:ext cx="8682120" cy="2073240"/>
          </a:xfrm>
          <a:prstGeom prst="rect">
            <a:avLst/>
          </a:prstGeom>
          <a:ln>
            <a:noFill/>
          </a:ln>
        </p:spPr>
      </p:pic>
      <p:pic>
        <p:nvPicPr>
          <p:cNvPr id="77" name="Рисунок 3" descr="" hidden="0"/>
          <p:cNvPicPr/>
          <p:nvPr isPhoto="0" userDrawn="0"/>
        </p:nvPicPr>
        <p:blipFill>
          <a:blip r:embed="rId3"/>
          <a:stretch/>
        </p:blipFill>
        <p:spPr bwMode="auto">
          <a:xfrm>
            <a:off x="2014559" y="2202603"/>
            <a:ext cx="5078520" cy="3103560"/>
          </a:xfrm>
          <a:prstGeom prst="rect">
            <a:avLst/>
          </a:prstGeom>
          <a:ln>
            <a:noFill/>
          </a:ln>
        </p:spPr>
      </p:pic>
      <p:sp>
        <p:nvSpPr>
          <p:cNvPr id="78" name="CustomShape 1" hidden="0"/>
          <p:cNvSpPr/>
          <p:nvPr isPhoto="0" userDrawn="0"/>
        </p:nvSpPr>
        <p:spPr bwMode="auto">
          <a:xfrm>
            <a:off x="5435640" y="3824280"/>
            <a:ext cx="3708396" cy="782153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 marL="3330360" indent="-3330360">
              <a:lnSpc>
                <a:spcPct val="107000"/>
              </a:lnSpc>
              <a:spcAft>
                <a:spcPts val="799"/>
              </a:spcAft>
              <a:defRPr/>
            </a:pPr>
            <a:r>
              <a:rPr lang="ru-RU" sz="1800" b="1" strike="noStrike" spc="-1">
                <a:solidFill>
                  <a:srgbClr val="CC0000"/>
                </a:solidFill>
                <a:latin typeface="Calibri"/>
                <a:ea typeface="Calibri"/>
              </a:rPr>
              <a:t>         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marL="3330360" indent="-3330360" algn="r">
              <a:lnSpc>
                <a:spcPct val="107000"/>
              </a:lnSpc>
              <a:spcAft>
                <a:spcPts val="799"/>
              </a:spcAft>
              <a:defRPr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1" name="TextShape 1" hidden="0"/>
          <p:cNvSpPr txBox="1"/>
          <p:nvPr isPhoto="0" userDrawn="0"/>
        </p:nvSpPr>
        <p:spPr bwMode="auto">
          <a:xfrm>
            <a:off x="431640" y="620280"/>
            <a:ext cx="8280720" cy="9003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defRPr/>
            </a:pPr>
            <a:br>
              <a:rPr/>
            </a:br>
            <a:r>
              <a:rPr lang="ru-RU" sz="32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Познавательное развитие</a:t>
            </a:r>
            <a:br>
              <a:rPr/>
            </a:br>
            <a:endParaRPr lang="en-US" sz="32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102" name="TextShape 2" hidden="0"/>
          <p:cNvSpPr txBox="1"/>
          <p:nvPr isPhoto="0" userDrawn="0"/>
        </p:nvSpPr>
        <p:spPr bwMode="auto">
          <a:xfrm>
            <a:off x="250560" y="1267920"/>
            <a:ext cx="8677080" cy="52023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ctr">
              <a:lnSpc>
                <a:spcPct val="100000"/>
              </a:lnSpc>
              <a:spcBef>
                <a:spcPts val="499"/>
              </a:spcBef>
              <a:defRPr/>
            </a:pPr>
            <a:r>
              <a:rPr lang="ru-RU" sz="2400" b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  </a:t>
            </a:r>
            <a:r>
              <a:rPr lang="en-US" sz="2400" b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   </a:t>
            </a:r>
            <a:r>
              <a:rPr lang="ru-RU" sz="2400" b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r>
              <a:rPr lang="ru-RU" sz="2000" b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Беседа «История возникновения русской матрёшки»,                                    НОД «Весёлые матрешки», Рассматривание матрёшек,</a:t>
            </a:r>
            <a:r>
              <a:rPr lang="en-US" sz="2000" b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r>
              <a:rPr lang="ru-RU" sz="2000" b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альбомов.</a:t>
            </a:r>
            <a:endParaRPr lang="en-US" sz="2000" b="0" strike="noStrike" spc="-1">
              <a:solidFill>
                <a:srgbClr val="0D0D0D"/>
              </a:solidFill>
              <a:latin typeface="Calibri"/>
            </a:endParaRPr>
          </a:p>
        </p:txBody>
      </p:sp>
      <p:pic>
        <p:nvPicPr>
          <p:cNvPr id="105" name="Рисунок 9" descr="" hidden="0"/>
          <p:cNvPicPr/>
          <p:nvPr isPhoto="0" userDrawn="0"/>
        </p:nvPicPr>
        <p:blipFill>
          <a:blip r:embed="rId2"/>
          <a:stretch/>
        </p:blipFill>
        <p:spPr bwMode="auto">
          <a:xfrm flipH="0" flipV="0">
            <a:off x="1156124" y="2206649"/>
            <a:ext cx="7062352" cy="380600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6" name="TextShape 1" hidden="0"/>
          <p:cNvSpPr txBox="1"/>
          <p:nvPr isPhoto="0" userDrawn="0"/>
        </p:nvSpPr>
        <p:spPr bwMode="auto">
          <a:xfrm>
            <a:off x="539280" y="603360"/>
            <a:ext cx="8280360" cy="900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defRPr/>
            </a:pPr>
            <a:br>
              <a:rPr/>
            </a:br>
            <a:r>
              <a:rPr lang="ru-RU" sz="3200" b="1" i="1" strike="noStrike" spc="-1">
                <a:solidFill>
                  <a:srgbClr val="C00000"/>
                </a:solidFill>
                <a:latin typeface="Times New Roman"/>
                <a:ea typeface="Calibri"/>
              </a:rPr>
              <a:t>Речевое развитие.</a:t>
            </a:r>
            <a:br>
              <a:rPr/>
            </a:br>
            <a:endParaRPr lang="en-US" sz="32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107" name="TextShape 2" hidden="0"/>
          <p:cNvSpPr txBox="1"/>
          <p:nvPr isPhoto="0" userDrawn="0"/>
        </p:nvSpPr>
        <p:spPr bwMode="auto">
          <a:xfrm>
            <a:off x="1186920" y="1521000"/>
            <a:ext cx="6791400" cy="39384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pic>
        <p:nvPicPr>
          <p:cNvPr id="108" name="Рисунок 3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1187280" y="1527120"/>
            <a:ext cx="2975040" cy="3924360"/>
          </a:xfrm>
          <a:prstGeom prst="rect">
            <a:avLst/>
          </a:prstGeom>
          <a:ln>
            <a:noFill/>
          </a:ln>
        </p:spPr>
      </p:pic>
      <p:pic>
        <p:nvPicPr>
          <p:cNvPr id="109" name="Рисунок 5" descr="" hidden="0"/>
          <p:cNvPicPr/>
          <p:nvPr isPhoto="0" userDrawn="0"/>
        </p:nvPicPr>
        <p:blipFill>
          <a:blip r:embed="rId3"/>
          <a:stretch/>
        </p:blipFill>
        <p:spPr bwMode="auto">
          <a:xfrm>
            <a:off x="5003640" y="1519200"/>
            <a:ext cx="2975040" cy="3924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0" name="TextShape 1" hidden="0"/>
          <p:cNvSpPr txBox="1"/>
          <p:nvPr isPhoto="0" userDrawn="0"/>
        </p:nvSpPr>
        <p:spPr bwMode="auto">
          <a:xfrm>
            <a:off x="431640" y="728640"/>
            <a:ext cx="8280720" cy="324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defRPr/>
            </a:pPr>
            <a:br>
              <a:rPr/>
            </a:br>
            <a:r>
              <a:rPr lang="ru-RU" sz="32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Художественно - эстетическое развитие.</a:t>
            </a:r>
            <a:br>
              <a:rPr/>
            </a:br>
            <a:endParaRPr lang="en-US" sz="32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111" name="TextShape 2" hidden="0"/>
          <p:cNvSpPr txBox="1"/>
          <p:nvPr isPhoto="0" userDrawn="0"/>
        </p:nvSpPr>
        <p:spPr bwMode="auto">
          <a:xfrm>
            <a:off x="422280" y="1052280"/>
            <a:ext cx="8361360" cy="53118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ctr">
              <a:lnSpc>
                <a:spcPct val="100000"/>
              </a:lnSpc>
              <a:spcBef>
                <a:spcPts val="598"/>
              </a:spcBef>
              <a:defRPr/>
            </a:pPr>
            <a:r>
              <a:rPr lang="ru-RU" sz="2400" b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НОД «Самая красивая матрёшка»                             (обрывание бумаги)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</p:txBody>
      </p:sp>
      <p:pic>
        <p:nvPicPr>
          <p:cNvPr id="114" name="Рисунок 6" descr="" hidden="0"/>
          <p:cNvPicPr/>
          <p:nvPr isPhoto="0" userDrawn="0"/>
        </p:nvPicPr>
        <p:blipFill>
          <a:blip r:embed="rId2"/>
          <a:stretch/>
        </p:blipFill>
        <p:spPr bwMode="auto">
          <a:xfrm flipH="0" flipV="0">
            <a:off x="2064547" y="2165310"/>
            <a:ext cx="5318546" cy="352587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8" name="TextShape 1" hidden="0"/>
          <p:cNvSpPr txBox="1"/>
          <p:nvPr isPhoto="0" userDrawn="0"/>
        </p:nvSpPr>
        <p:spPr bwMode="auto">
          <a:xfrm>
            <a:off x="431640" y="601200"/>
            <a:ext cx="8280720" cy="9003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defRPr/>
            </a:pPr>
            <a:r>
              <a:rPr lang="ru-RU" sz="32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Физическое развитие</a:t>
            </a:r>
            <a:endParaRPr lang="en-US" sz="32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119" name="TextShape 2" hidden="0"/>
          <p:cNvSpPr txBox="1"/>
          <p:nvPr isPhoto="0" userDrawn="0"/>
        </p:nvSpPr>
        <p:spPr bwMode="auto">
          <a:xfrm>
            <a:off x="431640" y="1375920"/>
            <a:ext cx="8280720" cy="38530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ctr">
              <a:lnSpc>
                <a:spcPct val="100000"/>
              </a:lnSpc>
              <a:spcBef>
                <a:spcPts val="598"/>
              </a:spcBef>
              <a:defRPr/>
            </a:pPr>
            <a:r>
              <a:rPr lang="ru-RU" sz="2400" b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Подвижные игры                                                                                   «Беги к матрёшке», «Шли матрёшки по дорожке»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</p:txBody>
      </p:sp>
      <p:pic>
        <p:nvPicPr>
          <p:cNvPr id="120" name="Рисун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431640" y="2529000"/>
            <a:ext cx="3942000" cy="2700360"/>
          </a:xfrm>
          <a:prstGeom prst="rect">
            <a:avLst/>
          </a:prstGeom>
          <a:ln>
            <a:noFill/>
          </a:ln>
        </p:spPr>
      </p:pic>
      <p:pic>
        <p:nvPicPr>
          <p:cNvPr id="121" name="Рисунок 5" descr="" hidden="0"/>
          <p:cNvPicPr/>
          <p:nvPr isPhoto="0" userDrawn="0"/>
        </p:nvPicPr>
        <p:blipFill>
          <a:blip r:embed="rId3"/>
          <a:stretch/>
        </p:blipFill>
        <p:spPr bwMode="auto">
          <a:xfrm>
            <a:off x="4770360" y="2529000"/>
            <a:ext cx="3942000" cy="270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2" name="TextShape 1" hidden="0"/>
          <p:cNvSpPr txBox="1"/>
          <p:nvPr isPhoto="0" userDrawn="0"/>
        </p:nvSpPr>
        <p:spPr bwMode="auto">
          <a:xfrm>
            <a:off x="431640" y="620640"/>
            <a:ext cx="8280720" cy="8287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defRPr/>
            </a:pPr>
            <a:r>
              <a:rPr lang="ru-RU" sz="32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Работа с родителями</a:t>
            </a:r>
            <a:endParaRPr lang="en-US" sz="32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123" name="TextShape 2" hidden="0"/>
          <p:cNvSpPr txBox="1"/>
          <p:nvPr isPhoto="0" userDrawn="0"/>
        </p:nvSpPr>
        <p:spPr bwMode="auto">
          <a:xfrm>
            <a:off x="215640" y="1305000"/>
            <a:ext cx="8677080" cy="3633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>
              <a:lnSpc>
                <a:spcPct val="100000"/>
              </a:lnSpc>
              <a:spcBef>
                <a:spcPts val="598"/>
              </a:spcBef>
              <a:defRPr/>
            </a:pPr>
            <a:r>
              <a:rPr lang="ru-RU" sz="2400" b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Консультации для родителей             Папка-передвижка     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</p:txBody>
      </p:sp>
      <p:pic>
        <p:nvPicPr>
          <p:cNvPr id="124" name="Рисун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417600" y="2133720"/>
            <a:ext cx="3794040" cy="2805120"/>
          </a:xfrm>
          <a:prstGeom prst="rect">
            <a:avLst/>
          </a:prstGeom>
          <a:ln>
            <a:noFill/>
          </a:ln>
        </p:spPr>
      </p:pic>
      <p:pic>
        <p:nvPicPr>
          <p:cNvPr id="125" name="Рисунок 3" descr="" hidden="0"/>
          <p:cNvPicPr/>
          <p:nvPr isPhoto="0" userDrawn="0"/>
        </p:nvPicPr>
        <p:blipFill>
          <a:blip r:embed="rId3"/>
          <a:stretch/>
        </p:blipFill>
        <p:spPr bwMode="auto">
          <a:xfrm>
            <a:off x="4826160" y="2133720"/>
            <a:ext cx="3886200" cy="2805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6" name="TextShape 1" hidden="0"/>
          <p:cNvSpPr txBox="1"/>
          <p:nvPr isPhoto="0" userDrawn="0"/>
        </p:nvSpPr>
        <p:spPr bwMode="auto">
          <a:xfrm>
            <a:off x="431640" y="620280"/>
            <a:ext cx="8280720" cy="971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defRPr/>
            </a:pPr>
            <a:r>
              <a:rPr lang="ru-RU" sz="32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Результат проекта</a:t>
            </a:r>
            <a:endParaRPr lang="en-US" sz="32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127" name="TextShape 2" hidden="0"/>
          <p:cNvSpPr txBox="1"/>
          <p:nvPr isPhoto="0" userDrawn="0"/>
        </p:nvSpPr>
        <p:spPr bwMode="auto">
          <a:xfrm>
            <a:off x="431280" y="1592280"/>
            <a:ext cx="8496360" cy="45734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7000"/>
          </a:bodyPr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7030A0"/>
              </a:buClr>
              <a:buSzPct val="60000"/>
              <a:buFont typeface="Arial"/>
              <a:buChar char="•"/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Дети ознакомлены с историей происхождения матрешки, появлении её на Руси.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7030A0"/>
              </a:buClr>
              <a:buSzPct val="60000"/>
              <a:buFont typeface="Arial"/>
              <a:buChar char="•"/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Ознакомлены с особенностями русской народной игрушки матрёшки (материал, форма, цвет, узор);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7030A0"/>
              </a:buClr>
              <a:buSzPct val="60000"/>
              <a:buFont typeface="Arial"/>
              <a:buChar char="•"/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Изучены различия разных видов матрёшек;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7030A0"/>
              </a:buClr>
              <a:buSzPct val="60000"/>
              <a:buFont typeface="Arial"/>
              <a:buChar char="•"/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Передают элементы росписи различных видов матрёшек в технике обрывание бумаги.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7030A0"/>
              </a:buClr>
              <a:buSzPct val="60000"/>
              <a:buFont typeface="Arial"/>
              <a:buChar char="•"/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Расширен и активизирован словарный запас;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7030A0"/>
              </a:buClr>
              <a:buSzPct val="60000"/>
              <a:buFont typeface="Arial"/>
              <a:buChar char="•"/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Развит интерес к проявлению творческих способностей..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7030A0"/>
              </a:buClr>
              <a:buSzPct val="60000"/>
              <a:buFont typeface="Arial"/>
              <a:buChar char="•"/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Повышен интерес к изучению народной культуры России.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 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defRPr/>
            </a:pP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9" name="TextShape 1" hidden="0"/>
          <p:cNvSpPr txBox="1"/>
          <p:nvPr isPhoto="0" userDrawn="0"/>
        </p:nvSpPr>
        <p:spPr bwMode="auto">
          <a:xfrm>
            <a:off x="431640" y="944640"/>
            <a:ext cx="8280720" cy="52560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>
              <a:lnSpc>
                <a:spcPct val="100000"/>
              </a:lnSpc>
              <a:spcBef>
                <a:spcPts val="697"/>
              </a:spcBef>
              <a:defRPr/>
            </a:pPr>
            <a:r>
              <a:rPr lang="ru-RU" sz="2800" b="1" i="1" strike="noStrike" spc="-1">
                <a:solidFill>
                  <a:srgbClr val="984807"/>
                </a:solidFill>
                <a:latin typeface="Times New Roman"/>
                <a:ea typeface="Times New Roman"/>
              </a:rPr>
              <a:t>Тип проекта:</a:t>
            </a:r>
            <a:r>
              <a:rPr lang="ru-RU" sz="2800" b="0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 краткосрочный,</a:t>
            </a:r>
            <a:r>
              <a:rPr lang="ru-RU" sz="2800" b="1" i="1" strike="noStrike" spc="-1">
                <a:solidFill>
                  <a:srgbClr val="984807"/>
                </a:solidFill>
                <a:latin typeface="Times New Roman"/>
                <a:ea typeface="Times New Roman"/>
              </a:rPr>
              <a:t> </a:t>
            </a:r>
            <a:r>
              <a:rPr lang="ru-RU" sz="2800" b="0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групповой,</a:t>
            </a:r>
            <a:endParaRPr lang="en-US" sz="2800" b="0" strike="noStrike" spc="-1">
              <a:solidFill>
                <a:srgbClr val="0D0D0D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97"/>
              </a:spcBef>
              <a:defRPr/>
            </a:pPr>
            <a:r>
              <a:rPr lang="ru-RU" sz="2800" b="0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познавательно-творческий.</a:t>
            </a:r>
            <a:endParaRPr lang="en-US" sz="2800" b="0" strike="noStrike" spc="-1">
              <a:solidFill>
                <a:srgbClr val="0D0D0D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97"/>
              </a:spcBef>
              <a:defRPr/>
            </a:pPr>
            <a:r>
              <a:rPr lang="ru-RU" sz="2800" b="1" i="1" strike="noStrike" spc="-1">
                <a:solidFill>
                  <a:srgbClr val="984807"/>
                </a:solidFill>
                <a:latin typeface="Times New Roman"/>
                <a:ea typeface="Times New Roman"/>
              </a:rPr>
              <a:t>Участники: </a:t>
            </a:r>
            <a:r>
              <a:rPr lang="ru-RU" sz="2800" b="0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воспитатель, дети 6 лет, родители воспитанников.</a:t>
            </a:r>
            <a:endParaRPr lang="en-US" sz="2800" b="0" strike="noStrike" spc="-1">
              <a:solidFill>
                <a:srgbClr val="0D0D0D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97"/>
              </a:spcBef>
              <a:defRPr/>
            </a:pPr>
            <a:r>
              <a:rPr lang="ru-RU" sz="2800" b="1" i="1" strike="noStrike" spc="-1">
                <a:solidFill>
                  <a:srgbClr val="984807"/>
                </a:solidFill>
                <a:latin typeface="Times New Roman"/>
                <a:ea typeface="Times New Roman"/>
              </a:rPr>
              <a:t>Интеграция образовательных областей: </a:t>
            </a:r>
            <a:r>
              <a:rPr lang="ru-RU" sz="2800" b="0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Социально-коммуникативное, познавательное, речевое, художественно-эстетическое, физическое развитие.</a:t>
            </a:r>
            <a:endParaRPr lang="en-US" sz="2800" b="0" strike="noStrike" spc="-1">
              <a:solidFill>
                <a:srgbClr val="0D0D0D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97"/>
              </a:spcBef>
              <a:defRPr/>
            </a:pPr>
            <a:endParaRPr lang="en-US" sz="28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" name="TextShape 1" hidden="0"/>
          <p:cNvSpPr txBox="1"/>
          <p:nvPr isPhoto="0" userDrawn="0"/>
        </p:nvSpPr>
        <p:spPr bwMode="auto">
          <a:xfrm flipH="0" flipV="0">
            <a:off x="431640" y="1571624"/>
            <a:ext cx="8280720" cy="4298156"/>
          </a:xfrm>
          <a:prstGeom prst="rect">
            <a:avLst/>
          </a:prstGeom>
          <a:noFill/>
          <a:ln>
            <a:noFill/>
          </a:ln>
        </p:spPr>
        <p:txBody>
          <a:bodyPr vertOverflow="overflow" horzOverflow="clip" vert="horz" wrap="square" lIns="91440" tIns="45720" rIns="91440" bIns="45720" numCol="1" spcCol="0" rtlCol="0" fromWordArt="0" anchor="ctr" anchorCtr="0" forceAA="0" upright="0" compatLnSpc="0">
            <a:normAutofit fontScale="95000" lnSpcReduction="1000"/>
          </a:bodyPr>
          <a:p>
            <a:pPr algn="just">
              <a:lnSpc>
                <a:spcPct val="100000"/>
              </a:lnSpc>
              <a:spcBef>
                <a:spcPts val="697"/>
              </a:spcBef>
              <a:defRPr/>
            </a:pPr>
            <a:r>
              <a:rPr lang="ru-RU" sz="28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         </a:t>
            </a:r>
            <a:r>
              <a:rPr lang="ru-RU" sz="28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В наше время достаточно всяких игрушек и наших детей трудно чем-то удивить. Работая над этим проектом мы хотим расширить круг представления у детей о разнообразии этой игрушки, дать исторические сведения, приобщить к красоте народно-прикладного искусства.  Целенаправленное ознакомление с русской народной игрушкой матрёшкой – это одна из частей формирования у детей патриотизма</a:t>
            </a:r>
            <a:r>
              <a:rPr lang="ru-RU" sz="28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.</a:t>
            </a:r>
            <a:r>
              <a:rPr lang="ru-RU" sz="28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endParaRPr lang="en-US" sz="2800" b="0" strike="noStrike" spc="-1">
              <a:solidFill>
                <a:srgbClr val="0D0D0D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97"/>
              </a:spcBef>
              <a:defRPr/>
            </a:pPr>
            <a:endParaRPr lang="en-US" sz="28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81" name="TextShape 2" hidden="0"/>
          <p:cNvSpPr txBox="1"/>
          <p:nvPr isPhoto="0" userDrawn="0"/>
        </p:nvSpPr>
        <p:spPr bwMode="auto">
          <a:xfrm>
            <a:off x="610920" y="620280"/>
            <a:ext cx="8101080" cy="9003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defRPr/>
            </a:pPr>
            <a:r>
              <a:rPr lang="ru-RU" sz="32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Актуальность</a:t>
            </a:r>
            <a:endParaRPr lang="en-US" sz="3200" b="1" strike="noStrike" spc="-1">
              <a:solidFill>
                <a:srgbClr val="C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" name="TextShape 1" hidden="0"/>
          <p:cNvSpPr txBox="1"/>
          <p:nvPr isPhoto="0" userDrawn="0"/>
        </p:nvSpPr>
        <p:spPr bwMode="auto">
          <a:xfrm>
            <a:off x="431640" y="3715920"/>
            <a:ext cx="8280720" cy="21258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just">
              <a:lnSpc>
                <a:spcPct val="100000"/>
              </a:lnSpc>
              <a:spcBef>
                <a:spcPts val="697"/>
              </a:spcBef>
              <a:defRPr/>
            </a:pPr>
            <a:r>
              <a:rPr lang="ru-RU" sz="28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Цель: </a:t>
            </a:r>
            <a:r>
              <a:rPr lang="ru-RU" sz="28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Приобщение детей дошкольного возраста к русскому народному творчеству на примере русской национальной игрушки – матрёшки, с помощью нетрадиционной техники – обрывание бумаги . </a:t>
            </a:r>
            <a:endParaRPr lang="en-US" sz="2800" b="0" strike="noStrike" spc="-1">
              <a:solidFill>
                <a:srgbClr val="0D0D0D"/>
              </a:solidFill>
              <a:latin typeface="Calibri"/>
            </a:endParaRPr>
          </a:p>
        </p:txBody>
      </p:sp>
      <p:sp>
        <p:nvSpPr>
          <p:cNvPr id="83" name="TextShape 2" hidden="0"/>
          <p:cNvSpPr txBox="1"/>
          <p:nvPr isPhoto="0" userDrawn="0"/>
        </p:nvSpPr>
        <p:spPr bwMode="auto">
          <a:xfrm>
            <a:off x="431640" y="765000"/>
            <a:ext cx="8461440" cy="24847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just">
              <a:lnSpc>
                <a:spcPct val="100000"/>
              </a:lnSpc>
              <a:defRPr/>
            </a:pPr>
            <a:r>
              <a:rPr lang="ru-RU" sz="28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Обоснование проблемы:  </a:t>
            </a:r>
            <a:r>
              <a:rPr lang="ru-RU" sz="28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Недостаток знаний о русской народной игрушке матрёшке был выявлен при опросе детей в форме беседы. Значимая для детей проблема, на которую направлен проект: как появилась матрёшка? какие бывают матрёшки?  </a:t>
            </a:r>
            <a:endParaRPr lang="en-US" sz="2800" b="1" strike="noStrike" spc="-1">
              <a:solidFill>
                <a:srgbClr val="C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4" name="TextShape 1" hidden="0"/>
          <p:cNvSpPr txBox="1"/>
          <p:nvPr isPhoto="0" userDrawn="0"/>
        </p:nvSpPr>
        <p:spPr bwMode="auto">
          <a:xfrm>
            <a:off x="250560" y="549000"/>
            <a:ext cx="8605800" cy="57243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ctr">
              <a:lnSpc>
                <a:spcPct val="100000"/>
              </a:lnSpc>
              <a:spcBef>
                <a:spcPts val="697"/>
              </a:spcBef>
              <a:defRPr/>
            </a:pPr>
            <a:r>
              <a:rPr lang="ru-RU" sz="2800" b="1" i="1" strike="noStrike" spc="-1">
                <a:solidFill>
                  <a:srgbClr val="CC0000"/>
                </a:solidFill>
                <a:latin typeface="Times New Roman"/>
                <a:ea typeface="Times New Roman"/>
              </a:rPr>
              <a:t>Задачи проекта:</a:t>
            </a:r>
            <a:endParaRPr lang="en-US" sz="2800" b="0" strike="noStrike" spc="-1">
              <a:solidFill>
                <a:srgbClr val="0D0D0D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499"/>
              </a:spcBef>
              <a:defRPr/>
            </a:pPr>
            <a:r>
              <a:rPr lang="ru-RU" sz="2000" b="0" strike="noStrike" spc="-1">
                <a:solidFill>
                  <a:srgbClr val="0D0D0D"/>
                </a:solidFill>
                <a:latin typeface="Times New Roman"/>
                <a:ea typeface="Times New Roman"/>
              </a:rPr>
              <a:t>•   </a:t>
            </a: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Познакомить детей с историей возникновения матрёшки.</a:t>
            </a:r>
            <a:endParaRPr lang="en-US" sz="2000" b="0" strike="noStrike" spc="-1">
              <a:solidFill>
                <a:srgbClr val="0D0D0D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499"/>
              </a:spcBef>
              <a:defRPr/>
            </a:pP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•  </a:t>
            </a: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Дать детям элементарные представления об игрушке – русская матрёшка, её многообразии;</a:t>
            </a:r>
            <a:endParaRPr lang="en-US" sz="2000" b="0" strike="noStrike" spc="-1">
              <a:solidFill>
                <a:srgbClr val="0D0D0D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499"/>
              </a:spcBef>
              <a:defRPr/>
            </a:pP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•   </a:t>
            </a: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Расширить кругозор детей об игрушке как образе материнства, семьи.</a:t>
            </a:r>
            <a:endParaRPr lang="en-US" sz="2000" b="0" strike="noStrike" spc="-1">
              <a:solidFill>
                <a:srgbClr val="0D0D0D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499"/>
              </a:spcBef>
              <a:defRPr/>
            </a:pP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• </a:t>
            </a: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Развивать словарный запас детей за счёт загадок, потешек, частушек, специализированных терминов по теме проекта;</a:t>
            </a:r>
            <a:endParaRPr lang="en-US" sz="2000" b="0" strike="noStrike" spc="-1">
              <a:solidFill>
                <a:srgbClr val="0D0D0D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499"/>
              </a:spcBef>
              <a:defRPr/>
            </a:pP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•   </a:t>
            </a: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Развивать игровую деятельность детей дошкольного возраста;</a:t>
            </a:r>
            <a:endParaRPr lang="en-US" sz="2000" b="0" strike="noStrike" spc="-1">
              <a:solidFill>
                <a:srgbClr val="0D0D0D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499"/>
              </a:spcBef>
              <a:defRPr/>
            </a:pP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•  </a:t>
            </a: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Развивать творческо-исполнительские навыки детей при пении частушек, чтении стихотворений;</a:t>
            </a:r>
            <a:endParaRPr lang="en-US" sz="2000" b="0" strike="noStrike" spc="-1">
              <a:solidFill>
                <a:srgbClr val="0D0D0D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499"/>
              </a:spcBef>
              <a:defRPr/>
            </a:pP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•   </a:t>
            </a: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Развивать эмоциональную отзывчивость детей на произведения народного декоративного искусства.</a:t>
            </a:r>
            <a:endParaRPr lang="en-US" sz="2000" b="0" strike="noStrike" spc="-1">
              <a:solidFill>
                <a:srgbClr val="0D0D0D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499"/>
              </a:spcBef>
              <a:defRPr/>
            </a:pP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•   </a:t>
            </a: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Воспитывать любовь к русской народной культуре;</a:t>
            </a:r>
            <a:endParaRPr lang="en-US" sz="2000" b="0" strike="noStrike" spc="-1">
              <a:solidFill>
                <a:srgbClr val="0D0D0D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499"/>
              </a:spcBef>
              <a:defRPr/>
            </a:pP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•   </a:t>
            </a: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Воспитывать интерес к историческому прошлому русского народа;</a:t>
            </a:r>
            <a:endParaRPr lang="en-US" sz="2000" b="0" strike="noStrike" spc="-1">
              <a:solidFill>
                <a:srgbClr val="0D0D0D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499"/>
              </a:spcBef>
              <a:defRPr/>
            </a:pP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•   </a:t>
            </a: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Воспитывать дружеские взаимоотношения между детьми.</a:t>
            </a:r>
            <a:endParaRPr lang="en-US" sz="20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5" name="TextShape 1" hidden="0"/>
          <p:cNvSpPr txBox="1"/>
          <p:nvPr isPhoto="0" userDrawn="0"/>
        </p:nvSpPr>
        <p:spPr bwMode="auto">
          <a:xfrm>
            <a:off x="431640" y="549000"/>
            <a:ext cx="8280720" cy="755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defRPr/>
            </a:pPr>
            <a:r>
              <a:rPr lang="ru-RU" sz="28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Этапы реализации проекта:</a:t>
            </a:r>
            <a:endParaRPr lang="en-US" sz="28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86" name="TextShape 2" hidden="0"/>
          <p:cNvSpPr txBox="1"/>
          <p:nvPr isPhoto="0" userDrawn="0"/>
        </p:nvSpPr>
        <p:spPr bwMode="auto">
          <a:xfrm>
            <a:off x="216000" y="1125360"/>
            <a:ext cx="8928000" cy="57326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>
              <a:lnSpc>
                <a:spcPct val="100000"/>
              </a:lnSpc>
              <a:spcBef>
                <a:spcPts val="598"/>
              </a:spcBef>
              <a:defRPr/>
            </a:pPr>
            <a:r>
              <a:rPr lang="ru-RU" sz="2400" b="1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   </a:t>
            </a:r>
            <a:r>
              <a:rPr lang="ru-RU" sz="2400" b="1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1 этап </a:t>
            </a:r>
            <a:r>
              <a:rPr lang="ru-RU" sz="2400" b="0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- </a:t>
            </a:r>
            <a:r>
              <a:rPr lang="ru-RU" sz="2400" b="1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Подготовительный.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• </a:t>
            </a: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Обдумывание идеи проекта, сбор информации, материала для реализации идеи.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• </a:t>
            </a: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Подбор методической и художественной литературы по теме.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• </a:t>
            </a: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Разработка мероприятий по теме проекта.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• </a:t>
            </a: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Ознакомление детей и родителей с целями и задачами проекта.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defRPr/>
            </a:pPr>
            <a:r>
              <a:rPr lang="ru-RU" sz="2400" b="1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   </a:t>
            </a:r>
            <a:r>
              <a:rPr lang="ru-RU" sz="2400" b="1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2 этап </a:t>
            </a:r>
            <a:r>
              <a:rPr lang="ru-RU" sz="2400" b="0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– </a:t>
            </a:r>
            <a:r>
              <a:rPr lang="ru-RU" sz="2400" b="1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Основной.  </a:t>
            </a:r>
            <a:r>
              <a:rPr lang="ru-RU" sz="2400" b="0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Реализация проекта.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defRPr/>
            </a:pPr>
            <a:r>
              <a:rPr lang="ru-RU" sz="2400" b="1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   </a:t>
            </a:r>
            <a:r>
              <a:rPr lang="ru-RU" sz="2400" b="1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3 этап </a:t>
            </a:r>
            <a:r>
              <a:rPr lang="ru-RU" sz="2400" b="0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– </a:t>
            </a:r>
            <a:r>
              <a:rPr lang="ru-RU" sz="2400" b="1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Заключительный.  </a:t>
            </a:r>
            <a:r>
              <a:rPr lang="ru-RU" sz="2400" b="0" i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Подведение итогов.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• </a:t>
            </a: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Выставка «Русская матрёшка».                                                                                                    • Презентация творческого отчёта по проекту «Русская матрешка».                                                                     • изготовление дидактических игр                                                                                      • оформление картотеки игр с матрешками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defRPr/>
            </a:pP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7" name="TextShape 1" hidden="0"/>
          <p:cNvSpPr txBox="1"/>
          <p:nvPr isPhoto="0" userDrawn="0"/>
        </p:nvSpPr>
        <p:spPr bwMode="auto">
          <a:xfrm>
            <a:off x="431640" y="620280"/>
            <a:ext cx="8280720" cy="863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defRPr/>
            </a:pPr>
            <a:r>
              <a:rPr lang="ru-RU" sz="32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Ожидаемый результат:</a:t>
            </a:r>
            <a:endParaRPr lang="en-US" sz="3200" b="1" strike="noStrike" spc="-1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88" name="TextShape 2" hidden="0"/>
          <p:cNvSpPr txBox="1"/>
          <p:nvPr isPhoto="0" userDrawn="0"/>
        </p:nvSpPr>
        <p:spPr bwMode="auto">
          <a:xfrm>
            <a:off x="431640" y="1341360"/>
            <a:ext cx="8280720" cy="48592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7000"/>
          </a:bodyPr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7030A0"/>
              </a:buClr>
              <a:buSzPct val="60000"/>
              <a:buFont typeface="Arial"/>
              <a:buChar char="•"/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Знания истории происхождения матрешки, появлении ее на Руси; о народных умельцах изготовления матрешки.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7030A0"/>
              </a:buClr>
              <a:buSzPct val="60000"/>
              <a:buFont typeface="Arial"/>
              <a:buChar char="•"/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Знания особенностей русской народной игрушки (материал, форма, цвета, узоры).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7030A0"/>
              </a:buClr>
              <a:buSzPct val="60000"/>
              <a:buFont typeface="Arial"/>
              <a:buChar char="•"/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Умение различать различные виды матрешек.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7030A0"/>
              </a:buClr>
              <a:buSzPct val="60000"/>
              <a:buFont typeface="Arial"/>
              <a:buChar char="•"/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Умение передавать элементы росписи различных видов матрёшек в технике обрывание бумаги.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7030A0"/>
              </a:buClr>
              <a:buSzPct val="60000"/>
              <a:buFont typeface="Arial"/>
              <a:buChar char="•"/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У детей повысится интерес к изучению народной культуры России.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7030A0"/>
              </a:buClr>
              <a:buSzPct val="60000"/>
              <a:buFont typeface="Arial"/>
              <a:buChar char="•"/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Вовлечение каждого ребёнка в творческую деятельность;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7030A0"/>
              </a:buClr>
              <a:buSzPct val="60000"/>
              <a:buFont typeface="Arial"/>
              <a:buChar char="•"/>
              <a:defRPr/>
            </a:pPr>
            <a:r>
              <a:rPr lang="ru-RU" sz="24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В речи активно употребляются тексты стихов, частушек.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499"/>
              </a:spcBef>
              <a:defRPr/>
            </a:pPr>
            <a:r>
              <a:rPr lang="ru-RU" sz="2000" b="0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 </a:t>
            </a:r>
            <a:endParaRPr lang="en-US" sz="2000" b="0" strike="noStrike" spc="-1">
              <a:solidFill>
                <a:srgbClr val="0D0D0D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499"/>
              </a:spcBef>
              <a:defRPr/>
            </a:pPr>
            <a:endParaRPr lang="en-US" sz="2000" b="0" strike="noStrike" spc="-1">
              <a:solidFill>
                <a:srgbClr val="0D0D0D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3" name="TextShape 1" hidden="0"/>
          <p:cNvSpPr txBox="1"/>
          <p:nvPr isPhoto="0" userDrawn="0"/>
        </p:nvSpPr>
        <p:spPr bwMode="auto">
          <a:xfrm>
            <a:off x="272880" y="728640"/>
            <a:ext cx="8598240" cy="41385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ctr">
              <a:lnSpc>
                <a:spcPct val="100000"/>
              </a:lnSpc>
              <a:spcBef>
                <a:spcPts val="598"/>
              </a:spcBef>
              <a:defRPr/>
            </a:pPr>
            <a:r>
              <a:rPr lang="ru-RU" sz="3200" b="1" strike="noStrike" spc="-1">
                <a:solidFill>
                  <a:srgbClr val="0D0D0D"/>
                </a:solidFill>
                <a:latin typeface="Times New Roman"/>
                <a:ea typeface="Times New Roman"/>
              </a:rPr>
              <a:t> </a:t>
            </a:r>
            <a:r>
              <a:rPr lang="ru-RU" sz="2400" b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Дидактические игры</a:t>
            </a:r>
            <a:endParaRPr lang="en-US" sz="2400" b="0" strike="noStrike" spc="-1">
              <a:solidFill>
                <a:srgbClr val="0D0D0D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99"/>
              </a:spcBef>
              <a:defRPr/>
            </a:pPr>
            <a:r>
              <a:rPr lang="ru-RU" sz="2000" b="1" strike="noStrike" spc="-1">
                <a:solidFill>
                  <a:srgbClr val="0D0D0D"/>
                </a:solidFill>
                <a:latin typeface="Times New Roman"/>
                <a:ea typeface="Times New Roman"/>
              </a:rPr>
              <a:t>        </a:t>
            </a:r>
            <a:r>
              <a:rPr lang="en-US" sz="2000" b="1" strike="noStrike" spc="-1">
                <a:solidFill>
                  <a:srgbClr val="0D0D0D"/>
                </a:solidFill>
                <a:latin typeface="Times New Roman"/>
                <a:ea typeface="Times New Roman"/>
              </a:rPr>
              <a:t>     </a:t>
            </a:r>
            <a:r>
              <a:rPr lang="ru-RU" sz="2000" b="1" strike="noStrike" spc="-1">
                <a:solidFill>
                  <a:srgbClr val="0D0D0D"/>
                </a:solidFill>
                <a:latin typeface="Times New Roman"/>
                <a:ea typeface="Times New Roman"/>
              </a:rPr>
              <a:t> </a:t>
            </a:r>
            <a:r>
              <a:rPr lang="ru-RU" sz="2000" b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«Собери по цвету»                                 «Собери по матрёшку»                                                    </a:t>
            </a:r>
            <a:endParaRPr lang="en-US" sz="2000" b="0" strike="noStrike" spc="-1">
              <a:solidFill>
                <a:srgbClr val="0D0D0D"/>
              </a:solidFill>
              <a:latin typeface="Calibri"/>
            </a:endParaRPr>
          </a:p>
        </p:txBody>
      </p:sp>
      <p:pic>
        <p:nvPicPr>
          <p:cNvPr id="94" name="Рисун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72880" y="2058840"/>
            <a:ext cx="4069080" cy="2808360"/>
          </a:xfrm>
          <a:prstGeom prst="rect">
            <a:avLst/>
          </a:prstGeom>
          <a:ln>
            <a:noFill/>
          </a:ln>
        </p:spPr>
      </p:pic>
      <p:pic>
        <p:nvPicPr>
          <p:cNvPr id="95" name="Рисунок 3" descr="" hidden="0"/>
          <p:cNvPicPr/>
          <p:nvPr isPhoto="0" userDrawn="0"/>
        </p:nvPicPr>
        <p:blipFill>
          <a:blip r:embed="rId3"/>
          <a:stretch/>
        </p:blipFill>
        <p:spPr bwMode="auto">
          <a:xfrm>
            <a:off x="4788000" y="2058840"/>
            <a:ext cx="4083120" cy="2808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" name="TextShape 1" hidden="0"/>
          <p:cNvSpPr txBox="1"/>
          <p:nvPr isPhoto="0" userDrawn="0"/>
        </p:nvSpPr>
        <p:spPr bwMode="auto">
          <a:xfrm>
            <a:off x="431640" y="799920"/>
            <a:ext cx="8280720" cy="54003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ctr">
              <a:lnSpc>
                <a:spcPct val="100000"/>
              </a:lnSpc>
              <a:spcBef>
                <a:spcPts val="799"/>
              </a:spcBef>
              <a:defRPr/>
            </a:pPr>
            <a:r>
              <a:rPr lang="ru-RU" sz="3200" b="1" strike="noStrike" spc="-1">
                <a:solidFill>
                  <a:srgbClr val="0D0D0D"/>
                </a:solidFill>
                <a:latin typeface="Times New Roman"/>
                <a:ea typeface="Times New Roman"/>
              </a:rPr>
              <a:t> </a:t>
            </a:r>
            <a:r>
              <a:rPr lang="ru-RU" sz="3200" b="1" strike="noStrike" spc="-1">
                <a:solidFill>
                  <a:srgbClr val="7030A0"/>
                </a:solidFill>
                <a:latin typeface="Times New Roman"/>
                <a:ea typeface="Times New Roman"/>
              </a:rPr>
              <a:t>Дидактические игры </a:t>
            </a:r>
            <a:endParaRPr lang="en-US" sz="3200" b="0" strike="noStrike" spc="-1">
              <a:solidFill>
                <a:srgbClr val="0D0D0D"/>
              </a:solidFill>
              <a:latin typeface="Calibri"/>
            </a:endParaRPr>
          </a:p>
        </p:txBody>
      </p:sp>
      <p:pic>
        <p:nvPicPr>
          <p:cNvPr id="97" name="Рисунок 3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934920" y="1665360"/>
            <a:ext cx="7129440" cy="406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R7-Office/7.0.1.62</Application>
  <DocSecurity>0</DocSecurity>
  <PresentationFormat/>
  <Paragraphs>0</Paragraphs>
  <Slides>15</Slides>
  <Notes>15</Notes>
  <HiddenSlides>0</HiddenSlides>
  <MMClips>2</MMClips>
  <ScaleCrop>0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Theme 1</vt:lpstr>
      <vt:lpstr>Theme 2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Home</dc:creator>
  <cp:keywords/>
  <dc:description/>
  <dc:identifier/>
  <dc:language>en-US</dc:language>
  <cp:lastModifiedBy>Алёна Высоцких</cp:lastModifiedBy>
  <cp:revision>48</cp:revision>
  <dcterms:created xsi:type="dcterms:W3CDTF">2011-07-06T10:21:00Z</dcterms:created>
  <dcterms:modified xsi:type="dcterms:W3CDTF">2022-04-03T10:56:06Z</dcterms:modified>
  <cp:category/>
  <cp:contentStatus/>
  <cp:version/>
</cp:coreProperties>
</file>