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83C79-4126-4968-891C-E881954E77A8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D853C-16F1-43F2-9E8C-C16B05034D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7"/>
            <a:ext cx="7886728" cy="2500329"/>
          </a:xfrm>
        </p:spPr>
        <p:txBody>
          <a:bodyPr>
            <a:normAutofit/>
          </a:bodyPr>
          <a:lstStyle/>
          <a:p>
            <a:r>
              <a:rPr lang="ru-RU" sz="1400" dirty="0"/>
              <a:t>УПРАВЛЕНИЕ ОБРАЗОВАНИЯ АДМИНИСТРАЦИИ</a:t>
            </a:r>
            <a:br>
              <a:rPr lang="ru-RU" sz="1400" dirty="0"/>
            </a:br>
            <a:r>
              <a:rPr lang="ru-RU" sz="1400" dirty="0"/>
              <a:t> ГОРОДСКОГО ОКРУГА ДОЛГОПРУДНЫЙ</a:t>
            </a:r>
            <a:br>
              <a:rPr lang="ru-RU" sz="1400" dirty="0"/>
            </a:br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/>
              <a:t>МУНИЦИПАЛЬНОЕ АВТОНОМНОЕ ОБЩЕОБРАЗОВАТЕЛЬНОЕ УЧРЕЖДЕНИЕ ГОРОДСКОГО ОКРУГА ДОЛГОПРУДНЫЙ СРЕДНЯЯ ОБЩЕОБРАЗОВАТЕЛЬНАЯ ШКОЛА № 11 </a:t>
            </a:r>
            <a:br>
              <a:rPr lang="ru-RU" sz="1400" dirty="0"/>
            </a:br>
            <a:r>
              <a:rPr lang="ru-RU" sz="1400" dirty="0"/>
              <a:t>(МАОУ СОШ № 11) </a:t>
            </a:r>
            <a:br>
              <a:rPr lang="ru-RU" sz="1400" dirty="0"/>
            </a:br>
            <a:r>
              <a:rPr lang="ru-RU" sz="1400" b="1" dirty="0"/>
              <a:t> 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428868"/>
            <a:ext cx="7929618" cy="3209932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«Процесс осмоса в клетках растений и крови человека»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b="1" dirty="0">
                <a:solidFill>
                  <a:schemeClr val="tx1"/>
                </a:solidFill>
              </a:rPr>
              <a:t> 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1400" b="1" i="1" dirty="0"/>
              <a:t> </a:t>
            </a:r>
            <a:endParaRPr lang="ru-RU" sz="1400" dirty="0"/>
          </a:p>
          <a:p>
            <a:r>
              <a:rPr lang="ru-RU" sz="1400" b="1" i="1" dirty="0"/>
              <a:t> </a:t>
            </a:r>
            <a:endParaRPr lang="ru-RU" sz="1400" dirty="0"/>
          </a:p>
          <a:p>
            <a:pPr algn="r"/>
            <a:r>
              <a:rPr lang="ru-RU" sz="1800" b="1" i="1" dirty="0">
                <a:solidFill>
                  <a:schemeClr val="tx1"/>
                </a:solidFill>
              </a:rPr>
              <a:t>Выполнила</a:t>
            </a:r>
            <a:r>
              <a:rPr lang="ru-RU" sz="1800" i="1" dirty="0">
                <a:solidFill>
                  <a:schemeClr val="tx1"/>
                </a:solidFill>
              </a:rPr>
              <a:t>: </a:t>
            </a:r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800" i="1" dirty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chemeClr val="tx1"/>
                </a:solidFill>
              </a:rPr>
              <a:t>Байцаева</a:t>
            </a:r>
            <a:r>
              <a:rPr lang="ru-RU" sz="1800" dirty="0">
                <a:solidFill>
                  <a:schemeClr val="tx1"/>
                </a:solidFill>
              </a:rPr>
              <a:t> София Эдуардовна</a:t>
            </a:r>
          </a:p>
          <a:p>
            <a:pPr algn="r"/>
            <a:r>
              <a:rPr lang="ru-RU" sz="1800" u="sng" dirty="0">
                <a:solidFill>
                  <a:schemeClr val="tx1"/>
                </a:solidFill>
              </a:rPr>
              <a:t>учащаяся</a:t>
            </a:r>
            <a:r>
              <a:rPr lang="ru-RU" sz="1800" dirty="0">
                <a:solidFill>
                  <a:schemeClr val="tx1"/>
                </a:solidFill>
              </a:rPr>
              <a:t> __7__ класса</a:t>
            </a:r>
          </a:p>
          <a:p>
            <a:pPr algn="r"/>
            <a:r>
              <a:rPr lang="ru-RU" sz="1800" i="1" dirty="0">
                <a:solidFill>
                  <a:schemeClr val="tx1"/>
                </a:solidFill>
              </a:rPr>
              <a:t>МАОУ СОШ 11</a:t>
            </a:r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800" b="1" i="1" dirty="0">
                <a:solidFill>
                  <a:schemeClr val="tx1"/>
                </a:solidFill>
              </a:rPr>
              <a:t>Руководитель</a:t>
            </a:r>
            <a:r>
              <a:rPr lang="ru-RU" sz="1800" i="1" dirty="0">
                <a:solidFill>
                  <a:schemeClr val="tx1"/>
                </a:solidFill>
              </a:rPr>
              <a:t>:</a:t>
            </a:r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800" i="1" dirty="0">
                <a:solidFill>
                  <a:schemeClr val="tx1"/>
                </a:solidFill>
              </a:rPr>
              <a:t>Иванова Лидия Александровна</a:t>
            </a:r>
            <a:endParaRPr lang="ru-RU" sz="1800" dirty="0">
              <a:solidFill>
                <a:schemeClr val="tx1"/>
              </a:solidFill>
            </a:endParaRP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Учитель биологии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МАОУ СОШ 11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 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Моделирование опытов по осмосу в растениях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Своенравный картофель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32238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Действует осмос проникновение молекул растворителя(воды)  через полупроницаемую мембрану в область  большей концентрации вещества (поваренной соли)</a:t>
            </a:r>
            <a:endParaRPr lang="ru-RU" dirty="0"/>
          </a:p>
        </p:txBody>
      </p:sp>
      <p:pic>
        <p:nvPicPr>
          <p:cNvPr id="10" name="Содержимое 9" descr="C:\Users\Наталья\Desktop\осмос\kb9vGi6w3z4.jpg"/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r="241" b="8208"/>
          <a:stretch/>
        </p:blipFill>
        <p:spPr bwMode="auto">
          <a:xfrm>
            <a:off x="642910" y="2214554"/>
            <a:ext cx="3500462" cy="2071702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1" name="Содержимое 10" descr="C:\Users\Наталья\Desktop\осмос\W0mNCBMljzc.jpg"/>
          <p:cNvPicPr>
            <a:picLocks noGrp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13820" r="146" b="6159"/>
          <a:stretch/>
        </p:blipFill>
        <p:spPr bwMode="auto">
          <a:xfrm>
            <a:off x="500034" y="4714884"/>
            <a:ext cx="3786214" cy="1785950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pic>
        <p:nvPicPr>
          <p:cNvPr id="12" name="Рисунок 11" descr="https://childdevelop.ru/doc/images/news/99/9984/1_osmos_03.png"/>
          <p:cNvPicPr/>
          <p:nvPr/>
        </p:nvPicPr>
        <p:blipFill>
          <a:blip r:embed="rId4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071810"/>
            <a:ext cx="3495675" cy="3143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Моделирование опытов по осмосу в растениях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Окрашивание ветка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822449"/>
          </a:xfrm>
        </p:spPr>
        <p:txBody>
          <a:bodyPr>
            <a:noAutofit/>
          </a:bodyPr>
          <a:lstStyle/>
          <a:p>
            <a:r>
              <a:rPr lang="ru-RU" b="0" dirty="0" smtClean="0"/>
              <a:t>Поставили цветок в окрашенную воду. Через сутки вода с растворенной краской поднялась по стеблю</a:t>
            </a:r>
            <a:endParaRPr lang="ru-RU" b="0" dirty="0"/>
          </a:p>
        </p:txBody>
      </p:sp>
      <p:pic>
        <p:nvPicPr>
          <p:cNvPr id="7" name="Содержимое 6" descr="C:\Users\Наталья\Desktop\осмос\i7xi3BG2XcM.jpg"/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2851" t="17062" r="17844" b="6431"/>
          <a:stretch/>
        </p:blipFill>
        <p:spPr bwMode="auto">
          <a:xfrm>
            <a:off x="571472" y="2357430"/>
            <a:ext cx="3429024" cy="3714776"/>
          </a:xfrm>
          <a:prstGeom prst="rect">
            <a:avLst/>
          </a:prstGeom>
          <a:noFill/>
          <a:ln>
            <a:solidFill>
              <a:srgbClr val="C00000"/>
            </a:solidFill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857752" y="3643313"/>
            <a:ext cx="3829048" cy="2482849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Осмос обуславливает поднятие воды по стеблю растения (минеральное питание</a:t>
            </a:r>
            <a:r>
              <a:rPr lang="ru-RU" b="1" dirty="0" smtClean="0"/>
              <a:t>)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Осмотическое давление в клетках крови человека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 организме человека присутствует ряд жидкостей, составляющих его внутреннюю среду: лимфа, кровь, тканевая жидкость </a:t>
            </a:r>
            <a:endParaRPr lang="ru-RU" dirty="0" smtClean="0"/>
          </a:p>
          <a:p>
            <a:r>
              <a:rPr lang="ru-RU" dirty="0" smtClean="0"/>
              <a:t>Эритроциты </a:t>
            </a:r>
            <a:r>
              <a:rPr lang="ru-RU" dirty="0"/>
              <a:t>– это красные </a:t>
            </a:r>
            <a:r>
              <a:rPr lang="ru-RU" dirty="0" smtClean="0"/>
              <a:t>клетки, </a:t>
            </a:r>
            <a:r>
              <a:rPr lang="ru-RU" dirty="0"/>
              <a:t>которые в большинстве своем поддерживают изотонию (это относительное постоянство осмотического давления в жидких средах и тканях организма</a:t>
            </a:r>
            <a:r>
              <a:rPr lang="ru-RU" dirty="0" smtClean="0"/>
              <a:t>).</a:t>
            </a:r>
            <a:r>
              <a:rPr lang="ru-RU" dirty="0" err="1" smtClean="0"/>
              <a:t>Осматическое</a:t>
            </a:r>
            <a:r>
              <a:rPr lang="ru-RU" dirty="0" smtClean="0"/>
              <a:t> давление  плазмы зависит от содержания в ней минеральных солей Около 60%, обусловлена солями натрия. Данная величина составляет в среднем 7,4 – 7,8 атмосфер.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Содержимое 7" descr="https://i.ytimg.com/vi/4aeLEGyRNbE/maxresdefault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571612"/>
            <a:ext cx="4038600" cy="4286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Влияние тонических растворов на эритроцит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257544" cy="469106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Если поместить клетку в гипертонический раствор с высокой концентрацией солей, то вода из клетки станет поступать в межклеточное пространство. Клетка сморщится произойдет плазмолиз.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дистиллированной воде (гипотонический раствор) вода начнет поступать в клетку и за счет возрастающего давления сможет привести к разрыву плазмолеммы.</a:t>
            </a:r>
          </a:p>
          <a:p>
            <a:r>
              <a:rPr lang="ru-RU" dirty="0"/>
              <a:t>     Таким образом, и в том и другом случае действует явление осмос.</a:t>
            </a:r>
          </a:p>
          <a:p>
            <a:r>
              <a:rPr lang="ru-RU" dirty="0"/>
              <a:t>В организме человека огромное множество компенсаторно-приспособительных механизмов. Если </a:t>
            </a:r>
            <a:r>
              <a:rPr lang="ru-RU" u="sng" dirty="0"/>
              <a:t>осмотическое давление крови</a:t>
            </a:r>
            <a:r>
              <a:rPr lang="ru-RU" dirty="0"/>
              <a:t> снижается, то организм старается его воссоздать, удаляя из крови избыток растворенных частиц. Если же давление повышается, то число кинетически активных частиц значительно возрастает. </a:t>
            </a:r>
          </a:p>
          <a:p>
            <a:r>
              <a:rPr lang="ru-RU" b="1" dirty="0"/>
              <a:t>Например, в крови происходит разрушение всех оболочек, если осмотическое давление снижается до 260-300 кПа.</a:t>
            </a:r>
            <a:endParaRPr lang="ru-RU" dirty="0"/>
          </a:p>
        </p:txBody>
      </p:sp>
      <p:pic>
        <p:nvPicPr>
          <p:cNvPr id="5" name="Содержимое 4" descr="https://studfile.net/html/7633/155/html_9fl1J3z0f_.YUjh/htmlconvd-4zs8FI22x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86182" y="2341668"/>
            <a:ext cx="4900618" cy="3444785"/>
          </a:xfrm>
          <a:prstGeom prst="rect">
            <a:avLst/>
          </a:prstGeom>
          <a:noFill/>
          <a:ln>
            <a:noFill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857752" y="357166"/>
            <a:ext cx="3786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оддержание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осмотического давления в клетках крови человека достаточно сложный процесс, который обеспечивает постоянство внутренних сред и тем самым слаженную работу всех систем и организма в целом.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71472" y="1214422"/>
            <a:ext cx="821537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Осмос – это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явление, необходимое для нормального течения различных процессов жизнедеятельности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организма.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Осмос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позволяет мембране клетки контролировать процесс поступления различных веществ в собственное внутреннее пространство.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Осмотическое давление зависит от концентрации растворённого вещества.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Водный потенциал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позволяет определить направление движения воды между любыми двумя системами, а не только из одной клетки в другую. Вектор его направленности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большей величины к меньшей.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Осмос является самопроизвольным переходом растворителя в раствор, отделённым от него полупроницаемой перепонку, через которую проходит растворитель (например, вода), но не проходит растворённое вещество (например, молекулы сахара). При осмосе происходит выравнивание концентрации растворов через клеточную мембрану.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Внутренняя среда организма человека представлена рядом жидкостей: лимфа, кровь, тканевая жидкость.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Они (жидкости) обладают различным осмотическим давлением, поддерживают его на постоянном уровне независимо от множества различных факторов, что способствует физиологической работе организма.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Библиографический список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М Аксёнова. Энциклопедия для детей. Том 2. Биология. – М.: «</a:t>
            </a:r>
            <a:r>
              <a:rPr lang="ru-RU" dirty="0" err="1"/>
              <a:t>Аванта+</a:t>
            </a:r>
            <a:r>
              <a:rPr lang="ru-RU" dirty="0"/>
              <a:t>», 1997.</a:t>
            </a:r>
            <a:br>
              <a:rPr lang="ru-RU" dirty="0"/>
            </a:br>
            <a:r>
              <a:rPr lang="ru-RU" b="1" dirty="0"/>
              <a:t>2</a:t>
            </a:r>
            <a:r>
              <a:rPr lang="ru-RU" dirty="0"/>
              <a:t>. В. В. Пасечник, С. В., Г. С. Калинова. Биология. </a:t>
            </a:r>
            <a:r>
              <a:rPr lang="ru-RU" dirty="0" err="1"/>
              <a:t>Уч</a:t>
            </a:r>
            <a:r>
              <a:rPr lang="ru-RU" dirty="0"/>
              <a:t>. 7 класс. </a:t>
            </a:r>
            <a:br>
              <a:rPr lang="ru-RU" dirty="0"/>
            </a:br>
            <a:r>
              <a:rPr lang="ru-RU" dirty="0"/>
              <a:t>3. И. П. </a:t>
            </a:r>
            <a:r>
              <a:rPr lang="ru-RU" dirty="0" err="1"/>
              <a:t>Палеев</a:t>
            </a:r>
            <a:r>
              <a:rPr lang="ru-RU" dirty="0"/>
              <a:t>, Н. П. Бочков, А. И. Воробьев, В. А. Насонова. Справочник врача общей практики. «Нарушения метаболизма воды». Стр. 371. Издательство  «</a:t>
            </a:r>
            <a:r>
              <a:rPr lang="ru-RU" dirty="0" err="1"/>
              <a:t>Эксмо</a:t>
            </a:r>
            <a:r>
              <a:rPr lang="ru-RU" dirty="0"/>
              <a:t>». 2002 г.</a:t>
            </a:r>
            <a:br>
              <a:rPr lang="ru-RU" dirty="0"/>
            </a:br>
            <a:r>
              <a:rPr lang="ru-RU" dirty="0"/>
              <a:t>4. Н. Ярошенко, Г. Филатова, З. Кожанова.  Иммунитет. «Сила воды».  «ЗАО Издательский Дом </a:t>
            </a:r>
            <a:r>
              <a:rPr lang="ru-RU" dirty="0" err="1"/>
              <a:t>Ридерз</a:t>
            </a:r>
            <a:r>
              <a:rPr lang="ru-RU" dirty="0"/>
              <a:t>  Дайджест». 2006 г</a:t>
            </a:r>
            <a:r>
              <a:rPr lang="ru-RU" dirty="0" smtClean="0"/>
              <a:t>.</a:t>
            </a:r>
          </a:p>
          <a:p>
            <a:r>
              <a:rPr lang="ru-RU" dirty="0"/>
              <a:t>Учебное издание Кудряшов Анатолий Петрович </a:t>
            </a:r>
            <a:r>
              <a:rPr lang="ru-RU" dirty="0" err="1"/>
              <a:t>Дитченко</a:t>
            </a:r>
            <a:r>
              <a:rPr lang="ru-RU" dirty="0"/>
              <a:t> Татьяна </a:t>
            </a:r>
            <a:r>
              <a:rPr lang="ru-RU" dirty="0" err="1"/>
              <a:t>ИвановнаФилипцова</a:t>
            </a:r>
            <a:r>
              <a:rPr lang="ru-RU" dirty="0"/>
              <a:t> Галина Григорьевна и др.ВОДНЫЙ РЕЖИМ И ДЫХАНИЕ РАСТЕНИЙ Методические рекомендации к лабораторным занятиям по курсу«Физиология растений» для студентов биологического факультета, Минск 2013 </a:t>
            </a:r>
            <a:r>
              <a:rPr lang="ru-RU"/>
              <a:t>г</a:t>
            </a:r>
            <a:r>
              <a:rPr lang="ru-RU" smtClean="0"/>
              <a:t>.</a:t>
            </a:r>
            <a:r>
              <a:rPr lang="ru-RU" b="1"/>
              <a:t> </a:t>
            </a:r>
            <a:endParaRPr lang="ru-RU"/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Интернет ресурсы по </a:t>
            </a:r>
            <a:r>
              <a:rPr lang="ru-RU" dirty="0" smtClean="0"/>
              <a:t>теме-</a:t>
            </a:r>
            <a:r>
              <a:rPr lang="en-US" dirty="0"/>
              <a:t>http</a:t>
            </a:r>
            <a:r>
              <a:rPr lang="ru-RU" dirty="0"/>
              <a:t>://</a:t>
            </a:r>
            <a:r>
              <a:rPr lang="en-US" dirty="0" err="1"/>
              <a:t>sprvochnik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/</a:t>
            </a:r>
            <a:r>
              <a:rPr lang="en-US" dirty="0" err="1"/>
              <a:t>biologia</a:t>
            </a:r>
            <a:r>
              <a:rPr lang="ru-RU" dirty="0"/>
              <a:t>/</a:t>
            </a:r>
            <a:r>
              <a:rPr lang="en-US" dirty="0"/>
              <a:t>process</a:t>
            </a:r>
            <a:r>
              <a:rPr lang="ru-RU" dirty="0"/>
              <a:t>_</a:t>
            </a:r>
            <a:r>
              <a:rPr lang="en-US" dirty="0" err="1"/>
              <a:t>osmosa</a:t>
            </a:r>
            <a:r>
              <a:rPr lang="ru-RU" dirty="0"/>
              <a:t>_</a:t>
            </a:r>
            <a:r>
              <a:rPr lang="en-US" dirty="0"/>
              <a:t>v</a:t>
            </a:r>
            <a:r>
              <a:rPr lang="ru-RU" dirty="0"/>
              <a:t>_</a:t>
            </a:r>
            <a:r>
              <a:rPr lang="en-US" dirty="0" err="1"/>
              <a:t>biologii</a:t>
            </a:r>
            <a:r>
              <a:rPr lang="ru-RU" dirty="0"/>
              <a:t>_-</a:t>
            </a:r>
          </a:p>
          <a:p>
            <a:r>
              <a:rPr lang="ru-RU" b="1" dirty="0"/>
              <a:t>https://nsportal.ru/ap/library/drugoe/2019/04/17/izuchenie-i-modelirovanie-yavleniya-osmosa-v-rasteniyah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1"/>
            <a:ext cx="857256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Гипотеза: </a:t>
            </a:r>
            <a:r>
              <a:rPr lang="ru-RU" dirty="0"/>
              <a:t>Осмос поддерживает жизнь в растительном и животном организме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Цель исследования:</a:t>
            </a:r>
            <a:r>
              <a:rPr lang="ru-RU" dirty="0"/>
              <a:t> изучить процесс осмоса в клетках растений и крови </a:t>
            </a:r>
            <a:r>
              <a:rPr lang="ru-RU" dirty="0" smtClean="0"/>
              <a:t>человека.</a:t>
            </a:r>
          </a:p>
          <a:p>
            <a:r>
              <a:rPr lang="ru-RU" b="1" dirty="0"/>
              <a:t>Задачи исследования:</a:t>
            </a:r>
            <a:endParaRPr lang="ru-RU" dirty="0"/>
          </a:p>
          <a:p>
            <a:r>
              <a:rPr lang="ru-RU" dirty="0"/>
              <a:t>1. Изучить справочную литературу и интернет ресурсы по избранной теме.</a:t>
            </a:r>
          </a:p>
          <a:p>
            <a:r>
              <a:rPr lang="ru-RU" dirty="0"/>
              <a:t>2.Выяснить значение осмотических явлений в природе.  </a:t>
            </a:r>
            <a:br>
              <a:rPr lang="ru-RU" dirty="0"/>
            </a:br>
            <a:r>
              <a:rPr lang="ru-RU" dirty="0"/>
              <a:t>3. Смоделировать схему явления осмоса; провести эксперименты по самопроизвольному переходу растворителя в раствор и подтвердить наличие явления осмоса.</a:t>
            </a:r>
            <a:br>
              <a:rPr lang="ru-RU" dirty="0"/>
            </a:br>
            <a:r>
              <a:rPr lang="ru-RU" dirty="0"/>
              <a:t>4. Сформулировать выводы по процессу – осмос в живой природе.</a:t>
            </a:r>
          </a:p>
          <a:p>
            <a:r>
              <a:rPr lang="ru-RU" b="1" dirty="0"/>
              <a:t>Объект исследования: </a:t>
            </a:r>
            <a:r>
              <a:rPr lang="ru-RU" dirty="0"/>
              <a:t>явление осмоса</a:t>
            </a:r>
          </a:p>
          <a:p>
            <a:r>
              <a:rPr lang="ru-RU" b="1" dirty="0"/>
              <a:t>Предмет исследования: </a:t>
            </a:r>
            <a:r>
              <a:rPr lang="ru-RU" dirty="0"/>
              <a:t>явление осмоса в растительной и животной </a:t>
            </a:r>
            <a:r>
              <a:rPr lang="ru-RU" dirty="0" smtClean="0"/>
              <a:t>клетке.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smtClean="0"/>
              <a:t>Методы </a:t>
            </a:r>
            <a:r>
              <a:rPr lang="ru-RU" b="1" dirty="0"/>
              <a:t>исследования: </a:t>
            </a:r>
            <a:endParaRPr lang="ru-RU" dirty="0"/>
          </a:p>
          <a:p>
            <a:r>
              <a:rPr lang="ru-RU" b="1" dirty="0"/>
              <a:t>1.</a:t>
            </a:r>
            <a:r>
              <a:rPr lang="ru-RU" dirty="0"/>
              <a:t>Сбор и изучение источников информации (статей в журнальном и электронном видах) по проблеме.</a:t>
            </a:r>
          </a:p>
          <a:p>
            <a:r>
              <a:rPr lang="ru-RU" dirty="0"/>
              <a:t>2. Описательный метод, который связан</a:t>
            </a:r>
            <a:r>
              <a:rPr lang="ru-RU" b="1" dirty="0"/>
              <a:t> </a:t>
            </a:r>
            <a:r>
              <a:rPr lang="ru-RU" dirty="0"/>
              <a:t>с наблюдением и описанием объектов или явлений, определением их свойств.</a:t>
            </a:r>
          </a:p>
          <a:p>
            <a:r>
              <a:rPr lang="ru-RU" dirty="0"/>
              <a:t>3.</a:t>
            </a:r>
            <a:r>
              <a:rPr lang="ru-RU" b="1" dirty="0"/>
              <a:t>Сравнительно-биологический метод. </a:t>
            </a:r>
            <a:r>
              <a:rPr lang="ru-RU" dirty="0"/>
              <a:t>Определение сходств и различий разных систематических групп, сообществ организмов.</a:t>
            </a:r>
          </a:p>
          <a:p>
            <a:r>
              <a:rPr lang="ru-RU" dirty="0"/>
              <a:t>4. </a:t>
            </a:r>
            <a:r>
              <a:rPr lang="ru-RU" b="1" dirty="0"/>
              <a:t>Экспериментальный метод</a:t>
            </a:r>
            <a:r>
              <a:rPr lang="ru-RU" dirty="0"/>
              <a:t> (опыт) состоит в изменении исследователем условий существования объекта опыта, его строения и наблюдение по результатам изменений. Мы в работе использовали лабораторный эксперимент. Этот метод позволяет гораздо глубже исследовать сущность поведения, строение и особенности организмов.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42910" y="214291"/>
            <a:ext cx="8001056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 темы: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смос является важнейшим биологическим процессом. Он способствует достаточному снабжению клеток и межклеточных структур водой, необходимыми веществами, и противостоит вирусным и бактериальным инфекциям.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Выполняет защитную функцию, укрепляет иммунитет. </a:t>
            </a: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 самым понимание и контроль осмотических процессов формируют умение оказывать целенаправленное влияние на их протекание. Эти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знания имеют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большое значение в биологии и медицине, химии и физике. Сегодня учёные биологи, врачи, экспериментаторы, занимаясь острой проблемой проникновения вредных бактерий, вирусов и грибов в клетку, выводят безопасные вакцины, укрепляющие иммунитет и, антигены, которые защищают от болезней.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/>
              <a:t>Значимость </a:t>
            </a:r>
            <a:r>
              <a:rPr lang="ru-RU" sz="2000" b="1" dirty="0"/>
              <a:t>работы: </a:t>
            </a:r>
            <a:endParaRPr lang="ru-RU" sz="2000" dirty="0"/>
          </a:p>
          <a:p>
            <a:r>
              <a:rPr lang="ru-RU" sz="2000" dirty="0"/>
              <a:t>Материалы могут быть использованы обучающимися 7 – 9 классов в своих докладах, в лабораторных на уроках биологии (в школе), в различных проектах 7 – 11 классы, а также при подготовке к ЕГЭ по биологии или к занятиям в ВУЗе (</a:t>
            </a:r>
            <a:r>
              <a:rPr lang="ru-RU" sz="2000" dirty="0" err="1" smtClean="0"/>
              <a:t>спец-факультеты</a:t>
            </a:r>
            <a:r>
              <a:rPr lang="ru-RU" sz="2000" dirty="0" smtClean="0"/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Понятие осмос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Осмос- это способность воды поступать из окружающей среды в клеточные растворы;</a:t>
            </a:r>
          </a:p>
          <a:p>
            <a:r>
              <a:rPr lang="ru-RU" dirty="0" smtClean="0"/>
              <a:t>Осмос – основа водного обмена в живых существах;</a:t>
            </a:r>
          </a:p>
          <a:p>
            <a:r>
              <a:rPr lang="ru-RU" dirty="0" smtClean="0"/>
              <a:t>Осмос- лежит в основе жизни;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 </a:t>
            </a:r>
            <a:r>
              <a:rPr lang="ru-RU" sz="2800" dirty="0"/>
              <a:t>Слово «ОСМОС» имеет греческое происхождение и означает «</a:t>
            </a:r>
            <a:r>
              <a:rPr lang="ru-RU" sz="2800" dirty="0" smtClean="0"/>
              <a:t>толчок</a:t>
            </a:r>
          </a:p>
          <a:p>
            <a:r>
              <a:rPr lang="ru-RU" sz="2800" dirty="0" smtClean="0"/>
              <a:t>В растениях содержания воды составляет 80-95%</a:t>
            </a:r>
          </a:p>
          <a:p>
            <a:r>
              <a:rPr lang="ru-RU" sz="2800" dirty="0"/>
              <a:t>Общее </a:t>
            </a:r>
            <a:r>
              <a:rPr lang="ru-RU" sz="2800" b="1" dirty="0"/>
              <a:t>содержание воды</a:t>
            </a:r>
            <a:r>
              <a:rPr lang="ru-RU" sz="2800" dirty="0"/>
              <a:t> в </a:t>
            </a:r>
            <a:r>
              <a:rPr lang="ru-RU" sz="2800" b="1" dirty="0"/>
              <a:t>организме</a:t>
            </a:r>
            <a:r>
              <a:rPr lang="ru-RU" sz="2800" dirty="0"/>
              <a:t> взрослых животных (52% массы тела)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114668" cy="7207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Процесс осмоса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686172" cy="4691063"/>
          </a:xfrm>
        </p:spPr>
        <p:txBody>
          <a:bodyPr/>
          <a:lstStyle/>
          <a:p>
            <a:r>
              <a:rPr lang="ru-RU" sz="1600" dirty="0" smtClean="0"/>
              <a:t>В лаборатории для наблюдения за осмосом используют осмометр </a:t>
            </a:r>
            <a:r>
              <a:rPr lang="ru-RU" sz="1600" dirty="0" err="1"/>
              <a:t>Дютроше</a:t>
            </a:r>
            <a:r>
              <a:rPr lang="ru-RU" sz="1600" dirty="0"/>
              <a:t> — представляет собой мешочек из полупроницаемой пленки (коллодия или целлофана), наполненный раствором сахара или соли и погруженный в сосуд с </a:t>
            </a:r>
            <a:r>
              <a:rPr lang="ru-RU" sz="1600" dirty="0" smtClean="0"/>
              <a:t>водой.</a:t>
            </a:r>
          </a:p>
          <a:p>
            <a:r>
              <a:rPr lang="ru-RU" sz="1600" dirty="0"/>
              <a:t>Мешочек» свободно пропускает воду, но не пропускает растворённый сахар. </a:t>
            </a:r>
            <a:r>
              <a:rPr lang="ru-RU" sz="1600" dirty="0" smtClean="0"/>
              <a:t> Сахар </a:t>
            </a:r>
            <a:r>
              <a:rPr lang="ru-RU" sz="1600" dirty="0"/>
              <a:t>не может выйти из границ «мешочка», очевидно, что вода из сосуда, «желая растворить сахар», устремиться в пакетик. Он моментально расправится, наполнится водой, увеличится в объёме. </a:t>
            </a:r>
          </a:p>
          <a:p>
            <a:r>
              <a:rPr lang="ru-RU" sz="1600" dirty="0"/>
              <a:t>И наоборот, если мы опустим пакетик с пресной водой в солёную воду, он быстро опустеет. </a:t>
            </a:r>
          </a:p>
          <a:p>
            <a:endParaRPr lang="ru-RU" dirty="0"/>
          </a:p>
        </p:txBody>
      </p:sp>
      <p:pic>
        <p:nvPicPr>
          <p:cNvPr id="5" name="Содержимое 4" descr="http://www.purepro.lv/ru/n-osm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429124" y="928670"/>
            <a:ext cx="4071966" cy="5286412"/>
          </a:xfrm>
          <a:prstGeom prst="rect">
            <a:avLst/>
          </a:prstGeom>
          <a:noFill/>
          <a:ln>
            <a:solidFill>
              <a:srgbClr val="0070C0"/>
            </a:solidFill>
          </a:ln>
          <a:ex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Величина осмотического давления</a:t>
            </a:r>
            <a:br>
              <a:rPr lang="ru-RU" sz="3600" dirty="0" smtClean="0"/>
            </a:br>
            <a:r>
              <a:rPr lang="ru-RU" sz="3600" dirty="0" smtClean="0"/>
              <a:t> Роль осмоса в тканях и клетках растений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400" dirty="0"/>
              <a:t>Осмотическое давление — это минимальное давление, которое необходимо приложить к раствору, чтобы предотвратить попадание чистого растворителя внутрь через полупроницаемую мембрану. Это важная величина, при которой процесс осмоса завершается. </a:t>
            </a:r>
          </a:p>
          <a:p>
            <a:pPr>
              <a:buNone/>
            </a:pPr>
            <a:r>
              <a:rPr lang="ru-RU" sz="3400" dirty="0"/>
              <a:t>Величина осмотического давления обусловлена концентрацией раствора. Измеряется в </a:t>
            </a:r>
            <a:r>
              <a:rPr lang="ru-RU" sz="3400" b="1" dirty="0"/>
              <a:t>единицах давления</a:t>
            </a:r>
            <a:r>
              <a:rPr lang="ru-RU" sz="3400" dirty="0"/>
              <a:t> – чаще всего в паскалях (символ Па) или барах. Около 60% осмотического давления создается солями натрия (</a:t>
            </a:r>
            <a:r>
              <a:rPr lang="ru-RU" sz="3400" dirty="0" err="1"/>
              <a:t>NаСl</a:t>
            </a:r>
            <a:r>
              <a:rPr lang="ru-RU" sz="3400" dirty="0"/>
              <a:t>).</a:t>
            </a:r>
          </a:p>
          <a:p>
            <a:pPr>
              <a:buNone/>
            </a:pPr>
            <a:r>
              <a:rPr lang="ru-RU" sz="3400" dirty="0"/>
              <a:t>Благодаря осмотическому давлению </a:t>
            </a:r>
            <a:r>
              <a:rPr lang="ru-RU" sz="3400" dirty="0" smtClean="0"/>
              <a:t>происходит минеральное </a:t>
            </a:r>
            <a:r>
              <a:rPr lang="ru-RU" sz="3400" dirty="0"/>
              <a:t>питание </a:t>
            </a:r>
            <a:r>
              <a:rPr lang="ru-RU" sz="3400" dirty="0" smtClean="0"/>
              <a:t>растений обеспечивающее  восходящий </a:t>
            </a:r>
            <a:r>
              <a:rPr lang="ru-RU" sz="3400" dirty="0"/>
              <a:t>ток воды от корня к листу и нисходящий ток жидкости для возвращения минеральных веществ опять в круговорот веществ.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>
            <a:noAutofit/>
          </a:bodyPr>
          <a:lstStyle/>
          <a:p>
            <a:r>
              <a:rPr lang="ru-RU" sz="1400" dirty="0" smtClean="0"/>
              <a:t> </a:t>
            </a:r>
            <a:r>
              <a:rPr lang="ru-RU" sz="1400" dirty="0"/>
              <a:t>Растительная клетка </a:t>
            </a:r>
            <a:r>
              <a:rPr lang="ru-RU" sz="1400" dirty="0" smtClean="0"/>
              <a:t>осмотическая система;</a:t>
            </a:r>
          </a:p>
          <a:p>
            <a:r>
              <a:rPr lang="ru-RU" sz="1400" dirty="0" smtClean="0"/>
              <a:t>цитоплазматические мембраны –полупроницаемые перегородки; Достигнув определенной степени растяжения, мембрана далее не растягивается, что не позволяет клетке лопнуть</a:t>
            </a:r>
          </a:p>
          <a:p>
            <a:r>
              <a:rPr lang="ru-RU" sz="1400" dirty="0" smtClean="0"/>
              <a:t>Клеточный сок-</a:t>
            </a:r>
            <a:r>
              <a:rPr lang="ru-RU" sz="1400" dirty="0" smtClean="0"/>
              <a:t>  раствор </a:t>
            </a:r>
            <a:r>
              <a:rPr lang="ru-RU" sz="1400" dirty="0" err="1" smtClean="0"/>
              <a:t>осмотически</a:t>
            </a:r>
            <a:r>
              <a:rPr lang="ru-RU" sz="1400" dirty="0" smtClean="0"/>
              <a:t> активных веществ </a:t>
            </a:r>
            <a:endParaRPr lang="ru-RU" sz="1400" dirty="0" smtClean="0"/>
          </a:p>
          <a:p>
            <a:r>
              <a:rPr lang="ru-RU" sz="1400" dirty="0" smtClean="0"/>
              <a:t>Осмос </a:t>
            </a:r>
            <a:r>
              <a:rPr lang="ru-RU" sz="1400" dirty="0"/>
              <a:t>обеспечивает необходимое потребление влаги и питательных веществ растениями, благодаря чему возможен фотосинтез; способствует выделению избытка солей из клетки, чтобы поддержать ее жизнеспособность.</a:t>
            </a:r>
          </a:p>
          <a:p>
            <a:r>
              <a:rPr lang="ru-RU" sz="1400" dirty="0"/>
              <a:t>Осмотическое давление зависит от концентрации растворённого вещества. </a:t>
            </a:r>
            <a:r>
              <a:rPr lang="ru-RU" sz="1400" dirty="0" smtClean="0"/>
              <a:t>поддерживает </a:t>
            </a:r>
            <a:r>
              <a:rPr lang="ru-RU" sz="1400" dirty="0"/>
              <a:t>растение в </a:t>
            </a:r>
            <a:r>
              <a:rPr lang="ru-RU" sz="1400" dirty="0" smtClean="0"/>
              <a:t>упругость, В </a:t>
            </a:r>
            <a:r>
              <a:rPr lang="ru-RU" sz="1400" dirty="0"/>
              <a:t>жаркие дни, когда воды не хватает, это давление падает – растение вянет. </a:t>
            </a:r>
            <a:endParaRPr lang="ru-RU" sz="1400" dirty="0" smtClean="0"/>
          </a:p>
          <a:p>
            <a:r>
              <a:rPr lang="ru-RU" sz="1400" dirty="0" smtClean="0"/>
              <a:t>Движение растений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Водный потенциал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Водный </a:t>
            </a:r>
            <a:r>
              <a:rPr lang="ru-RU" dirty="0"/>
              <a:t>потенциал отражает тенденцию молекул воды двигаться в определённом направлении. Вода всегда движется по градиенту: оттуда, где водный потенциал выше, туда, где он </a:t>
            </a:r>
            <a:r>
              <a:rPr lang="ru-RU" dirty="0" smtClean="0"/>
              <a:t>ниже. Водный потенциал максимален у чистой воды, при 25 градусах по Цельсию. Осмос-  это движение молекул воды через по градиенту водного потенциала.</a:t>
            </a:r>
            <a:endParaRPr lang="ru-RU" dirty="0"/>
          </a:p>
        </p:txBody>
      </p:sp>
      <p:pic>
        <p:nvPicPr>
          <p:cNvPr id="5" name="Содержимое 4" descr="C:\Documents and Settings\Учитель\Мои документы\рис 1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43050"/>
            <a:ext cx="4038600" cy="372037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Водообмен</a:t>
            </a:r>
            <a:r>
              <a:rPr lang="ru-RU" dirty="0" smtClean="0"/>
              <a:t>  растений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Вода движется через растение по градиенту водного потенциала от корней в листья , почки и цветы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Транспирация- регулируемый физиологический процесс движения воды, завершающийся испарением</a:t>
            </a:r>
            <a:endParaRPr lang="ru-RU" dirty="0"/>
          </a:p>
        </p:txBody>
      </p:sp>
      <p:pic>
        <p:nvPicPr>
          <p:cNvPr id="9" name="Содержимое 4" descr="https://orchidea-shop.ru/base/data/4874mid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1="http://schemas.microsoft.com/office/drawing/2015/9/8/chartex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765892" y="2174875"/>
            <a:ext cx="3422803" cy="3951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Содержимое 9" descr="C:\Documents and Settings\Учитель\Мои документы\80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428868"/>
            <a:ext cx="4041775" cy="3643337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86766" cy="1162050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Моделирование опытов по осмосу в растениях</a:t>
            </a:r>
            <a:endParaRPr lang="ru-RU" sz="2800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92829" y="1571612"/>
            <a:ext cx="4194013" cy="4357718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900486" cy="4691063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«Плачущий лимон»</a:t>
            </a:r>
          </a:p>
          <a:p>
            <a:r>
              <a:rPr lang="ru-RU" sz="2800" dirty="0" smtClean="0"/>
              <a:t>Сок вытекает из дольки лимона, стремясь разбавить образовавшийся на его поверхности концентрированный раствор сахара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1077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УПРАВЛЕНИЕ ОБРАЗОВАНИЯ АДМИНИСТРАЦИИ  ГОРОДСКОГО ОКРУГА ДОЛГОПРУДНЫЙ   МУНИЦИПАЛЬНОЕ АВТОНОМНОЕ ОБЩЕОБРАЗОВАТЕЛЬНОЕ УЧРЕЖДЕНИЕ ГОРОДСКОГО ОКРУГА ДОЛГОПРУДНЫЙ СРЕДНЯЯ ОБЩЕОБРАЗОВАТЕЛЬНАЯ ШКОЛА № 11  (МАОУ СОШ № 11)    </vt:lpstr>
      <vt:lpstr>Слайд 2</vt:lpstr>
      <vt:lpstr>Слайд 3</vt:lpstr>
      <vt:lpstr>Понятие осмос</vt:lpstr>
      <vt:lpstr>Процесс осмоса</vt:lpstr>
      <vt:lpstr>Величина осмотического давления  Роль осмоса в тканях и клетках растений</vt:lpstr>
      <vt:lpstr>Водный потенциал</vt:lpstr>
      <vt:lpstr>Водообмен  растений</vt:lpstr>
      <vt:lpstr>Моделирование опытов по осмосу в растениях</vt:lpstr>
      <vt:lpstr>Моделирование опытов по осмосу в растениях</vt:lpstr>
      <vt:lpstr>Моделирование опытов по осмосу в растениях</vt:lpstr>
      <vt:lpstr>Осмотическое давление в клетках крови человека </vt:lpstr>
      <vt:lpstr>Влияние тонических растворов на эритроцит </vt:lpstr>
      <vt:lpstr>Заключение </vt:lpstr>
      <vt:lpstr>Библиографический список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АДМИНИСТРАЦИИ  ГОРОДСКОГО ОКРУГА ДОЛГОПРУДНЫЙ   МУНИЦИПАЛЬНОЕ АВТОНОМНОЕ ОБЩЕОБРАЗОВАТЕЛЬНОЕ УЧРЕЖДЕНИЕ ГОРОДСКОГО ОКРУГА ДОЛГОПРУДНЫЙ СРЕДНЯЯ ОБЩЕОБРАЗОВАТЕЛЬНАЯ ШКОЛА № 11  (МАОУ СОШ № 11)    </dc:title>
  <dc:creator>Ольга Петухова</dc:creator>
  <cp:lastModifiedBy>Ольга Петухова</cp:lastModifiedBy>
  <cp:revision>4</cp:revision>
  <dcterms:created xsi:type="dcterms:W3CDTF">2022-03-02T14:24:35Z</dcterms:created>
  <dcterms:modified xsi:type="dcterms:W3CDTF">2022-03-02T17:21:10Z</dcterms:modified>
</cp:coreProperties>
</file>