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  <p:sldId id="258" r:id="rId8"/>
    <p:sldId id="260" r:id="rId9"/>
    <p:sldId id="261" r:id="rId10"/>
    <p:sldId id="262" r:id="rId11"/>
    <p:sldId id="266" r:id="rId12"/>
    <p:sldId id="267" r:id="rId13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Calibri" pitchFamily="2" charset="-52"/>
        <a:ea typeface="Calibri" pitchFamily="2" charset="-52"/>
        <a:cs typeface="Calibri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8981453" val="931" revOS="4"/>
      <pr:smFileRevision xmlns:pr="smNativeData" dt="1648981453" val="0"/>
      <pr:guideOptions xmlns:pr="smNativeData" dt="1648981453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65" d="100"/>
          <a:sy n="65" d="100"/>
        </p:scale>
        <p:origin x="1079" y="212"/>
      </p:cViewPr>
      <p:guideLst x="0" y="0"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17" d="100"/>
        <a:sy n="17" d="100"/>
      </p:scale>
      <p:origin x="0" y="0"/>
    </p:cViewPr>
  </p:sorterViewPr>
  <p:notesViewPr>
    <p:cSldViewPr>
      <p:cViewPr>
        <p:scale>
          <a:sx n="65" d="100"/>
          <a:sy n="65" d="100"/>
        </p:scale>
        <p:origin x="1079" y="212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BsNAAAINAAAJhYAABAAAAAmAAAACAAAAAEAAAAAAAAA"/>
              </a:ext>
            </a:extLst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Y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AgAAOgXAADQLwAAsCIAABAAAAAmAAAACAAAAAGAAAAAAAAA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lang="ru-ru">
                <a:solidFill>
                  <a:srgbClr val="8C8C8C"/>
                </a:solidFill>
              </a:defRPr>
            </a:lvl1pPr>
            <a:lvl2pPr marL="457200" indent="0" algn="ctr">
              <a:buNone/>
              <a:defRPr lang="ru-ru">
                <a:solidFill>
                  <a:srgbClr val="8C8C8C"/>
                </a:solidFill>
              </a:defRPr>
            </a:lvl2pPr>
            <a:lvl3pPr marL="914400" indent="0" algn="ctr">
              <a:buNone/>
              <a:defRPr lang="ru-ru">
                <a:solidFill>
                  <a:srgbClr val="8C8C8C"/>
                </a:solidFill>
              </a:defRPr>
            </a:lvl3pPr>
            <a:lvl4pPr marL="1371600" indent="0" algn="ctr">
              <a:buNone/>
              <a:defRPr lang="ru-ru">
                <a:solidFill>
                  <a:srgbClr val="8C8C8C"/>
                </a:solidFill>
              </a:defRPr>
            </a:lvl4pPr>
            <a:lvl5pPr marL="1828800" indent="0" algn="ctr">
              <a:buNone/>
              <a:defRPr lang="ru-ru">
                <a:solidFill>
                  <a:srgbClr val="8C8C8C"/>
                </a:solidFill>
              </a:defRPr>
            </a:lvl5pPr>
            <a:lvl6pPr marL="2286000" indent="0" algn="ctr">
              <a:buNone/>
              <a:defRPr lang="ru-ru">
                <a:solidFill>
                  <a:srgbClr val="8C8C8C"/>
                </a:solidFill>
              </a:defRPr>
            </a:lvl6pPr>
            <a:lvl7pPr marL="2743200" indent="0" algn="ctr">
              <a:buNone/>
              <a:defRPr lang="ru-ru">
                <a:solidFill>
                  <a:srgbClr val="8C8C8C"/>
                </a:solidFill>
              </a:defRPr>
            </a:lvl7pPr>
            <a:lvl8pPr marL="3200400" indent="0" algn="ctr">
              <a:buNone/>
              <a:defRPr lang="ru-ru">
                <a:solidFill>
                  <a:srgbClr val="8C8C8C"/>
                </a:solidFill>
              </a:defRPr>
            </a:lvl8pPr>
            <a:lvl9pPr marL="3657600" indent="0" algn="ctr">
              <a:buNone/>
              <a:defRPr lang="ru-ru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A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DB1C-52D6-C12D-982C-A47895626EF1}" type="datetime1">
              <a:t>29.01.2022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B4C4-8AD6-C142-982C-7C17FA626E29}" type="slidenum"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Zto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ApdA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BwNQAAsCUAABAAAAAmAAAACAAAAAIAAAAAAAAA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wGE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A57D-33D6-C153-982C-C506EB626E90}" type="datetime1">
              <a:t>29.01.2022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F87D-33D6-C10E-982C-C55BB6626E90}" type="slidenum"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CgAALEBAABwNQAAsCUAABAAAAAmAAAACAAAAAMAAAAAAAAA"/>
              </a:ext>
            </a:extLst>
          </p:cNvSpPr>
          <p:nvPr>
            <p:ph type="title"/>
          </p:nvPr>
        </p:nvSpPr>
        <p:spPr>
          <a:xfrm>
            <a:off x="6629400" y="274955"/>
            <a:ext cx="2057400" cy="5851525"/>
          </a:xfrm>
        </p:spPr>
        <p:txBody>
          <a:bodyPr vert="vert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DYJwAAsCUAABAAAAAmAAAACAAAAAMAAAAAAAAA"/>
              </a:ext>
            </a:extLst>
          </p:cNvSpPr>
          <p:nvPr>
            <p:ph idx="1"/>
          </p:nvPr>
        </p:nvSpPr>
        <p:spPr>
          <a:xfrm>
            <a:off x="457200" y="274955"/>
            <a:ext cx="6019800" cy="5851525"/>
          </a:xfrm>
        </p:spPr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B29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E39E-D0D6-C115-982C-2640AD626E73}" type="datetime1">
              <a:t>29.01.2022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B422-6CD6-C142-982C-9A17FA626ECF}" type="slidenum"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BwNQ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8C31-7FD6-C17A-982C-892FC2626EDC}" type="datetime1">
              <a:t>29.01.2022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UAan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B069-27D6-C146-982C-D113FE626E84}" type="slidenum"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gQAABwbAABCNAAAfSMAABAAAAAmAAAACAAAAIGAAAAAAAAA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l">
              <a:defRPr lang="ru-ru" sz="4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gQAAOIRAABCNAAAHBsAABAAAAAmAAAACAAAAIGAAAAAAAAA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000">
                <a:solidFill>
                  <a:srgbClr val="8C8C8C"/>
                </a:solidFill>
              </a:defRPr>
            </a:lvl1pPr>
            <a:lvl2pPr marL="457200" indent="0">
              <a:buNone/>
              <a:defRPr lang="ru-ru" sz="1800">
                <a:solidFill>
                  <a:srgbClr val="8C8C8C"/>
                </a:solidFill>
              </a:defRPr>
            </a:lvl2pPr>
            <a:lvl3pPr marL="914400" indent="0">
              <a:buNone/>
              <a:defRPr lang="ru-ru" sz="1600">
                <a:solidFill>
                  <a:srgbClr val="8C8C8C"/>
                </a:solidFill>
              </a:defRPr>
            </a:lvl3pPr>
            <a:lvl4pPr marL="1371600" indent="0">
              <a:buNone/>
              <a:defRPr lang="ru-ru" sz="1400">
                <a:solidFill>
                  <a:srgbClr val="8C8C8C"/>
                </a:solidFill>
              </a:defRPr>
            </a:lvl4pPr>
            <a:lvl5pPr marL="1828800" indent="0">
              <a:buNone/>
              <a:defRPr lang="ru-ru" sz="1400">
                <a:solidFill>
                  <a:srgbClr val="8C8C8C"/>
                </a:solidFill>
              </a:defRPr>
            </a:lvl5pPr>
            <a:lvl6pPr marL="2286000" indent="0">
              <a:buNone/>
              <a:defRPr lang="ru-ru" sz="1400">
                <a:solidFill>
                  <a:srgbClr val="8C8C8C"/>
                </a:solidFill>
              </a:defRPr>
            </a:lvl6pPr>
            <a:lvl7pPr marL="2743200" indent="0">
              <a:buNone/>
              <a:defRPr lang="ru-ru" sz="1400">
                <a:solidFill>
                  <a:srgbClr val="8C8C8C"/>
                </a:solidFill>
              </a:defRPr>
            </a:lvl7pPr>
            <a:lvl8pPr marL="3200400" indent="0">
              <a:buNone/>
              <a:defRPr lang="ru-ru" sz="1400">
                <a:solidFill>
                  <a:srgbClr val="8C8C8C"/>
                </a:solidFill>
              </a:defRPr>
            </a:lvl8pPr>
            <a:lvl9pPr marL="3657600" indent="0">
              <a:buNone/>
              <a:defRPr lang="ru-ru" sz="1400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Uuan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CD3A-74D6-C13B-982C-826E83626ED7}" type="datetime1">
              <a:t>29.01.2022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A820-6ED6-C15E-982C-980BE6626ECD}" type="slidenum"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9uaWM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gJAACoGwAAsCUAABAAAAAmAAAACAAAAAGAAAAAAAAA"/>
              </a:ext>
            </a:extLst>
          </p:cNvSpPr>
          <p:nvPr>
            <p:ph idx="1"/>
          </p:nvPr>
        </p:nvSpPr>
        <p:spPr>
          <a:xfrm>
            <a:off x="457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9uaWM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mBwAANgJAABwNQAAsCUAABAAAAAmAAAACAAAAAGAAAAAAAAA"/>
              </a:ext>
            </a:extLst>
          </p:cNvSpPr>
          <p:nvPr>
            <p:ph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BFE7-A9D6-C149-982C-5F1CF1626E0A}" type="datetime1">
              <a:t>29.01.2022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gAY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AAY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89CE-80D6-C17F-982C-762AC7626E23}" type="slidenum"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HIJAACrGwAAYQ0AABAAAAAmAAAACAAAAIGAAAAAAAAA"/>
              </a:ext>
            </a:extLst>
          </p:cNvSpPr>
          <p:nvPr>
            <p:ph idx="1"/>
          </p:nvPr>
        </p:nvSpPr>
        <p:spPr>
          <a:xfrm>
            <a:off x="457200" y="1535430"/>
            <a:ext cx="4040505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GENAACrGwAAsCUAABAAAAAmAAAACAAAAAGAAAAAAAAA"/>
              </a:ext>
            </a:extLst>
          </p:cNvSpPr>
          <p:nvPr>
            <p:ph idx="2"/>
          </p:nvPr>
        </p:nvSpPr>
        <p:spPr>
          <a:xfrm>
            <a:off x="457200" y="2174875"/>
            <a:ext cx="404050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Текст 4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HIJAABwNQAAYQ0AABAAAAAmAAAACAAAAIGAAAAAAAAA"/>
              </a:ext>
            </a:extLst>
          </p:cNvSpPr>
          <p:nvPr>
            <p:ph idx="3"/>
          </p:nvPr>
        </p:nvSpPr>
        <p:spPr>
          <a:xfrm>
            <a:off x="4645025" y="1535430"/>
            <a:ext cx="4041775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6" name="Содержимое 5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xwAAGENAABwNQAAsCUAABAAAAAmAAAACAAAAAGAAAAAAAAA"/>
              </a:ext>
            </a:extLst>
          </p:cNvSpPr>
          <p:nvPr>
            <p:ph idx="4"/>
          </p:nvPr>
        </p:nvSpPr>
        <p:spPr>
          <a:xfrm>
            <a:off x="4645025" y="2174875"/>
            <a:ext cx="404177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80F1-BFD6-C176-982C-4923CE626E1C}" type="datetime1">
              <a:t>29.01.2022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AfGAk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x8T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979B-D5D6-C161-982C-2334D9626E76}" type="slidenum"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EA4E-00D6-C11C-982C-F649A4626EA3}" type="datetime1">
              <a:t>29.01.2022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x5T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9F71-3FD6-C169-982C-C93CD1626E9C}" type="slidenum"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4AL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912C-62D6-C167-982C-9432DF626EC1}" type="datetime1">
              <a:t>29.01.2022</a:t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QAM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E098-D6D6-C116-982C-2043AE626E75}" type="slidenum"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K4BAABSFQAA1AgAABAAAAAmAAAACAAAAIGAAAAAAAAA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r8Y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/hUAAK4BAABwNQAAsCUAABAAAAAmAAAACAAAAAGAAAAAAAAA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AP+g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NQIAABSFQAAsCUAABAAAAAmAAAACAAAAAGAAAAAAAAA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B7EE-A0D6-C141-982C-5614F9626E03}" type="datetime1">
              <a:t>29.01.2022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DQ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FCE3-ADD6-C10A-982C-5B5FB2626E0E}" type="slidenum"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IgdAADHLAAABSEAABAAAAAmAAAACAAAAIGAAAAAAAAA"/>
              </a:ext>
            </a:extLst>
          </p:cNvSpPr>
          <p:nvPr>
            <p:ph type="title"/>
          </p:nvPr>
        </p:nvSpPr>
        <p:spPr>
          <a:xfrm>
            <a:off x="1792605" y="4800600"/>
            <a:ext cx="5486400" cy="56705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Рисунок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MUDAADHLAAAFR0AABAAAAAmAAAACAAAAAGAAAAAAAAA"/>
              </a:ext>
            </a:extLst>
          </p:cNvSpPr>
          <p:nvPr>
            <p:ph type="pic" idx="1"/>
          </p:nvPr>
        </p:nvSpPr>
        <p:spPr>
          <a:xfrm>
            <a:off x="1792605" y="612775"/>
            <a:ext cx="5486400" cy="4114800"/>
          </a:xfrm>
        </p:spPr>
        <p:txBody>
          <a:bodyPr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 lang="ru-ru"/>
            </a:pP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wsAAAUhAADHLAAA+CUAABAAAAAmAAAACAAAAAGAAAAAAAAA"/>
              </a:ext>
            </a:extLst>
          </p:cNvSpPr>
          <p:nvPr>
            <p:ph idx="2"/>
          </p:nvPr>
        </p:nvSpPr>
        <p:spPr>
          <a:xfrm>
            <a:off x="1792605" y="5367655"/>
            <a:ext cx="5486400" cy="804545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94F936-78D6-C10F-982C-8E5AB7626EDB}" type="datetime1">
              <a:t>29.01.2022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BM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Cg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94D35B-15D6-C125-982C-E3709D626EB6}" type="slidenum"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LEBAABwNQAAuQgAABAAAAAmAAAACAAAAL8vAAAAAAAA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NgJAABwNQAAsCUAABAAAAAmAAAACAAAAD8vAAAAAAAA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L+PAAAAAAAA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l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B94A123-6DD6-C157-982C-9B02EF626ECE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0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BonAAAIJQAAWSkAABAAAAAmAAAACAAAAL+PAAAAAAAA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ct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Uuan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UCgAABonAABwNQAAWSkAABAAAAAmAAAACAAAAL+PAAAAAAAA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B948282-CCD6-C174-982C-3A21CC626E6F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titleStyle>
    <p:bodyStyle>
      <a:lvl1pPr marL="342900" marR="0" indent="-342900" algn="l" defTabSz="914400">
        <a:lnSpc>
          <a:spcPct val="100000"/>
        </a:lnSpc>
        <a:spcBef>
          <a:spcPts val="765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32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Tx/>
        <a:buSzTx/>
        <a:buFont typeface="Arial" pitchFamily="2" charset="-52"/>
        <a:buChar char="–"/>
        <a:tabLst/>
        <a:defRPr lang="ru-ru" sz="2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4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-52"/>
        <a:buChar char="–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-52"/>
        <a:buChar char="»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jpe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NAQAAAgGAAAENAAAEw8AABAAAAAmAAAACAAAAAEgAAAAAAAA"/>
              </a:ext>
            </a:extLst>
          </p:cNvSpPr>
          <p:nvPr>
            <p:ph type="ctrTitle"/>
          </p:nvPr>
        </p:nvSpPr>
        <p:spPr>
          <a:xfrm>
            <a:off x="683260" y="980440"/>
            <a:ext cx="7772400" cy="1470025"/>
          </a:xfr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rPr lang="ru-ru" sz="3200" i="1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Изготовление и применение тренажёров для  проведения дыхательной гимнастики  с детьми младшего возраста</a:t>
            </a:r>
            <a:endParaRPr lang="ru-ru" sz="3200" i="1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3" name="Подзаголовок 4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Rw8AADUUAACnNgAAARsAAAAAAAAmAAAACAAAAAEgAAAAAAAA"/>
              </a:ext>
            </a:extLst>
          </p:cNvSpPr>
          <p:nvPr>
            <p:ph type="subTitle" idx="1"/>
          </p:nvPr>
        </p:nvSpPr>
        <p:spPr>
          <a:xfrm>
            <a:off x="2483485" y="3284855"/>
            <a:ext cx="6400800" cy="110490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ru-ru">
                <a:solidFill>
                  <a:srgbClr val="FF0000"/>
                </a:solidFill>
              </a:defRPr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Подготовили воспитатели МБДОУ Центр развития ребенка детский сад №189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 algn="r">
              <a:defRPr lang="ru-ru">
                <a:solidFill>
                  <a:srgbClr val="FF0000"/>
                </a:solidFill>
              </a:defRPr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Пузакова Е.Б. ВКК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 algn="r">
              <a:defRPr lang="ru-ru">
                <a:solidFill>
                  <a:srgbClr val="FF0000"/>
                </a:solidFill>
              </a:defRPr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Аверичева А.В.ПСЗД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LEBAABwNQAAuQ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Актуальность работы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M4HAABwNQAAsCUAAAAAAAAmAAAACAAAAAEgAAAAAAAA"/>
              </a:ext>
            </a:extLst>
          </p:cNvSpPr>
          <p:nvPr>
            <p:ph type="body" idx="1"/>
          </p:nvPr>
        </p:nvSpPr>
        <p:spPr>
          <a:xfrm>
            <a:off x="457200" y="1268730"/>
            <a:ext cx="8229600" cy="485775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2000">
                <a:latin typeface="Times New Roman" pitchFamily="1" charset="-52"/>
                <a:ea typeface="Calibri" pitchFamily="2" charset="-52"/>
                <a:cs typeface="Times New Roman" pitchFamily="1" charset="-52"/>
              </a:defRPr>
            </a:pPr>
            <a:r>
              <a:t>В последнее время состояние здоровья детей в регионе прогрессивно ухудшается. По статистическим данным более 20% детей старшего дошкольного возраста уже имеют 3 группу здоровья. Причин  роста заболеваний множество. </a:t>
            </a:r>
          </a:p>
          <a:p>
            <a:pPr>
              <a:buNone/>
              <a:defRPr lang="ru-ru" sz="2000">
                <a:latin typeface="Times New Roman" pitchFamily="1" charset="-52"/>
                <a:ea typeface="Calibri" pitchFamily="2" charset="-52"/>
                <a:cs typeface="Times New Roman" pitchFamily="1" charset="-52"/>
              </a:defRPr>
            </a:pPr>
            <a:r>
              <a:t>К примеру плохая экология, несбалансированное питание, снижение двигательной активности, информационные и нейропсихические перегрузки. </a:t>
            </a:r>
          </a:p>
          <a:p>
            <a:pPr>
              <a:buNone/>
              <a:defRPr lang="ru-ru" sz="2000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Развитие детей и улучшение их здоровья в процессе обучения в дошкольных учреждениях - одна из актуальных задач современной педагогики.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buNone/>
              <a:defRPr lang="ru-ru" sz="2000">
                <a:latin typeface="Times New Roman" pitchFamily="1" charset="-52"/>
                <a:ea typeface="Calibri" pitchFamily="2" charset="-52"/>
                <a:cs typeface="Times New Roman" pitchFamily="1" charset="-52"/>
              </a:defRPr>
            </a:pPr>
            <a:r>
              <a:t>Абсолютно все в жизнеобеспечении человеческого организма зависит от процессов газообмена, от дыхания. Чтобы газообмен происходил в оптимальном режиме, необходимо, чтобы органы дыхания были чистыми и способными эффективно работать.</a:t>
            </a:r>
          </a:p>
          <a:p>
            <a:pPr>
              <a:buNone/>
              <a:defRPr lang="ru-ru" sz="2000"/>
            </a:pPr>
            <a:r>
              <a:t> </a:t>
            </a:r>
          </a:p>
          <a:p>
            <a:pPr>
              <a:buNone/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FwMAAOoAAABpNQAALgYAABAAAAAmAAAACAAAAAEAAAAAAAAA"/>
              </a:ext>
            </a:extLst>
          </p:cNvSpPr>
          <p:nvPr>
            <p:ph type="title"/>
          </p:nvPr>
        </p:nvSpPr>
        <p:spPr>
          <a:xfrm>
            <a:off x="502285" y="148590"/>
            <a:ext cx="8180070" cy="855980"/>
          </a:xfrm>
        </p:spPr>
        <p:txBody>
          <a:bodyPr/>
          <a:lstStyle/>
          <a:p>
            <a:pPr>
              <a:defRPr lang="ru-ru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Дыхательная гимнастика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xmLj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FgMAAJ8GAABwNQAAsCUAAAAAAAAmAAAACAAAAAEgAAAAAAAA"/>
              </a:ext>
            </a:extLst>
          </p:cNvSpPr>
          <p:nvPr>
            <p:ph type="body" idx="1"/>
          </p:nvPr>
        </p:nvSpPr>
        <p:spPr>
          <a:xfrm>
            <a:off x="501650" y="1076325"/>
            <a:ext cx="8185150" cy="5050155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Дыхательную гимнастику необходимо проводить каждый день в хорошо проветренном помещении, в любое удобное время дня, исключая 20—30 минут до еды и сна и 1 час после приема пищи. </a:t>
            </a:r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Перед гимнастикой необходимо очистить нос.</a:t>
            </a:r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Продолжительность занятия — от 10 до 20 минут..</a:t>
            </a:r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Необходимо учитывать состояние каждого ребенка: при необходимости делать паузы, менять темп выполнения на более медленный, уменьшать дозировку в упражнении.</a:t>
            </a:r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Педагогу предварительно необходимо самому освоить технику выполнения дыхательных упражнений. </a:t>
            </a:r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b="1"/>
              <a:t>Цель: Сохранение и укрепление здоровья детей.</a:t>
            </a:r>
            <a:endParaRPr lang="ru-ru" b="1"/>
          </a:p>
          <a:p>
            <a:pPr>
              <a:buNone/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lang="ru-ru" i="1"/>
              <a:t>Задачи дыхательной гимнастики</a:t>
            </a:r>
            <a:r>
              <a:t>: </a:t>
            </a:r>
          </a:p>
          <a:p>
            <a:pPr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Учит детей прислушиваться к своему дыханию;</a:t>
            </a:r>
          </a:p>
          <a:p>
            <a:pPr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Улучшает обменные процессы и повышает иммунитет.</a:t>
            </a:r>
          </a:p>
          <a:p>
            <a:pPr>
              <a:defRPr lang="ru-ru" sz="1800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Развивает дыхательную мускулатуру, речевой аппарат, координацию движений, мышцы рук и позвоночника, способствует правильному ритмичному дыханию и произнесению звуков.</a:t>
            </a:r>
          </a:p>
          <a:p>
            <a:pPr>
              <a:buNone/>
              <a:defRPr lang="ru-ru"/>
            </a:pPr>
            <a:endParaRPr lang="ru-ru" sz="185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buNone/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 noChangeArrowheads="1"/>
            <a:extLst>
              <a:ext uri="smNativeData">
                <pr:smNativeData xmlns:pr="smNativeData" val="SMDATA_16_zXVJYh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4AIAALEBAABwNQAA6wYAABAAAAAmAAAACAAAAAEAAAAAAAAA"/>
              </a:ext>
            </a:extLst>
          </p:cNvSpPr>
          <p:nvPr>
            <p:ph type="title"/>
          </p:nvPr>
        </p:nvSpPr>
        <p:spPr>
          <a:xfrm>
            <a:off x="467360" y="274955"/>
            <a:ext cx="8219440" cy="849630"/>
          </a:xfrm>
        </p:spPr>
        <p:txBody>
          <a:bodyPr/>
          <a:lstStyle/>
          <a:p>
            <a:pPr>
              <a:defRPr lang="ru-ru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Игры с тренажёрами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3" name="Текст 4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HIJAACrGwAAYQ0AABAAAAAmAAAACAAAAIGAAAAAAAAA"/>
              </a:ext>
            </a:extLst>
          </p:cNvSpPr>
          <p:nvPr>
            <p:ph type="body" idx="1"/>
          </p:nvPr>
        </p:nvSpPr>
        <p:spPr>
          <a:xfrm>
            <a:off x="457200" y="1535430"/>
            <a:ext cx="4040505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algn="ctr">
              <a:defRPr lang="ru-ru"/>
            </a:pPr>
            <a:r>
              <a:rPr lang="ru-ru" i="1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Игра – «Что внутри»</a:t>
            </a:r>
            <a:endParaRPr lang="ru-ru" i="1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pic>
        <p:nvPicPr>
          <p:cNvPr id="4" name="Содержимое 8" descr="IMG-20220125-WA0029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/Me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IwBAAD7FQAAgwwAAJkkAAAQAAAAJgAAAAgAAAABgwAAAAAAAA=="/>
              </a:ext>
            </a:extLst>
          </p:cNvPicPr>
          <p:nvPr>
            <p:ph type="pic" idx="2"/>
          </p:nvPr>
        </p:nvPicPr>
        <p:blipFill>
          <a:blip r:embed="rId2"/>
          <a:stretch>
            <a:fillRect/>
          </a:stretch>
        </p:blipFill>
        <p:spPr>
          <a:xfrm rot="10800000">
            <a:off x="251460" y="3573145"/>
            <a:ext cx="1782445" cy="2376170"/>
          </a:xfrm>
          <a:prstGeom prst="rect">
            <a:avLst/>
          </a:prstGeom>
        </p:spPr>
      </p:pic>
      <p:sp>
        <p:nvSpPr>
          <p:cNvPr id="5" name="Текст 6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hI/1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kxwAAHIJAABwNQAAYQ0AABAAAAAmAAAACAAAAIGAAAAAAAAA"/>
              </a:ext>
            </a:extLst>
          </p:cNvSpPr>
          <p:nvPr>
            <p:ph type="body" idx="3"/>
          </p:nvPr>
        </p:nvSpPr>
        <p:spPr>
          <a:xfrm>
            <a:off x="4645025" y="1535430"/>
            <a:ext cx="4041775" cy="63944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algn="ctr">
              <a:defRPr lang="ru-ru"/>
            </a:pPr>
            <a:r>
              <a:rPr lang="ru-ru" i="1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Игра – «Лети лепесток»</a:t>
            </a:r>
            <a:endParaRPr lang="ru-ru" i="1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pic>
        <p:nvPicPr>
          <p:cNvPr id="6" name="Содержимое 11" descr="P11129-110621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/Me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MdAAACDgAAMCsAAOggAAAQAAAAJgAAAAgAAAABgQAAAAAAAA=="/>
              </a:ext>
            </a:extLst>
          </p:cNvPicPr>
          <p:nvPr>
            <p:ph type="pic" idx="4"/>
          </p:nvPr>
        </p:nvPicPr>
        <p:blipFill>
          <a:blip r:embed="rId3"/>
          <a:stretch>
            <a:fillRect/>
          </a:stretch>
        </p:blipFill>
        <p:spPr>
          <a:xfrm>
            <a:off x="4716145" y="2277110"/>
            <a:ext cx="2304415" cy="3072130"/>
          </a:xfrm>
          <a:prstGeom prst="rect">
            <a:avLst/>
          </a:prstGeom>
        </p:spPr>
      </p:pic>
      <p:pic>
        <p:nvPicPr>
          <p:cNvPr id="7" name="Рисунок 12" descr="IMG-20220125-WA0034.jpg"/>
          <p:cNvPicPr>
            <a:picLocks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/Me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IINAAACDgAAjhsAAL0g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2195830" y="2277110"/>
            <a:ext cx="2283460" cy="30448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Рисунок 13" descr="P11129-110653.jpg"/>
          <p:cNvPicPr>
            <a:picLocks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/Me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BIsAAD7FQAAJTcAAL8kAAAQAAAAJgAAAAgAAAD//////////w==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7164070" y="3573145"/>
            <a:ext cx="1800225" cy="2400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4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nBAAAO8CAAAwHAAATBsAABAAAAAmAAAACAAAAIGgAAAAAAAA"/>
              </a:ext>
            </a:extLst>
          </p:cNvSpPr>
          <p:nvPr>
            <p:ph type="body" idx="1"/>
          </p:nvPr>
        </p:nvSpPr>
        <p:spPr>
          <a:xfrm>
            <a:off x="2700020" y="476885"/>
            <a:ext cx="1882140" cy="396049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rPr lang="ru-ru" i="1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Игра: «Горячий чай»</a:t>
            </a:r>
            <a:endParaRPr lang="ru-ru" i="1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Детям предлагается подуть на чашки с чаем, в этой игре мы можем комбинировать занимательную наглядность и привлекательность для ребенка с дыханием по комплексу А.С. Стрельниковой, делать резкий вдох носом и плавный выдох.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endParaRPr lang="ru-ru" i="1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i="1" u="sng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Я люблю душистый чай</a:t>
            </a:r>
            <a:endParaRPr lang="ru-ru" u="sng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i="1" u="sng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Но не пью я сгоряча</a:t>
            </a:r>
            <a:endParaRPr lang="ru-ru" u="sng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i="1" u="sng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Я на чай слегка подую</a:t>
            </a:r>
            <a:endParaRPr lang="ru-ru" u="sng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i="1" u="sng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Так его и остужу я</a:t>
            </a:r>
            <a:endParaRPr lang="ru-ru" u="sng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</a:p>
        </p:txBody>
      </p:sp>
      <p:pic>
        <p:nvPicPr>
          <p:cNvPr id="3" name="Содержимое 8" descr="P20110-075451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Hy+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IwBAABDBAAA1xAAALsPAAAQAAAAJgAAAAgAAAABgwAAAAAAAA=="/>
              </a:ext>
            </a:extLst>
          </p:cNvPicPr>
          <p:nvPr>
            <p:ph type="pic" idx="2"/>
          </p:nvPr>
        </p:nvPicPr>
        <p:blipFill>
          <a:blip r:embed="rId2"/>
          <a:stretch>
            <a:fillRect/>
          </a:stretch>
        </p:blipFill>
        <p:spPr>
          <a:xfrm rot="5400000">
            <a:off x="561975" y="382270"/>
            <a:ext cx="1864360" cy="2486025"/>
          </a:xfrm>
          <a:prstGeom prst="rect">
            <a:avLst/>
          </a:prstGeom>
        </p:spPr>
      </p:pic>
      <p:sp>
        <p:nvSpPr>
          <p:cNvPr id="4" name="Текст 6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xmLj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wiYAAH0CAADuNAAAJgUAABAAAAAmAAAACAAAAIGgAAAAAAAA"/>
              </a:ext>
            </a:extLst>
          </p:cNvSpPr>
          <p:nvPr>
            <p:ph type="body" idx="3"/>
          </p:nvPr>
        </p:nvSpPr>
        <p:spPr>
          <a:xfrm>
            <a:off x="6300470" y="404495"/>
            <a:ext cx="2303780" cy="432435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algn="ctr">
              <a:defRPr lang="ru-ru"/>
            </a:pPr>
            <a:r>
              <a:rPr lang="ru-ru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Игра: «Ветерок»</a:t>
            </a:r>
            <a:endParaRPr lang="ru-ru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pic>
        <p:nvPicPr>
          <p:cNvPr id="5" name="Содержимое 9" descr="P20110-074914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DofAACjGAAAMigAAJkkAAAQAAAAJgAAAAgAAAABgQAAAAAAAA=="/>
              </a:ext>
            </a:extLst>
          </p:cNvPicPr>
          <p:nvPr>
            <p:ph type="pic" idx="4"/>
          </p:nvPr>
        </p:nvPicPr>
        <p:blipFill>
          <a:blip r:embed="rId3"/>
          <a:stretch>
            <a:fillRect/>
          </a:stretch>
        </p:blipFill>
        <p:spPr>
          <a:xfrm>
            <a:off x="5076190" y="4004945"/>
            <a:ext cx="1457960" cy="1944370"/>
          </a:xfrm>
          <a:prstGeom prst="rect">
            <a:avLst/>
          </a:prstGeom>
        </p:spPr>
      </p:pic>
      <p:pic>
        <p:nvPicPr>
          <p:cNvPr id="6" name="Рисунок 10" descr="P11213-115817.jpg"/>
          <p:cNvPicPr>
            <a:picLocks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P3O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B0gAABdBwAAYDUAAE8X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5220335" y="1196975"/>
            <a:ext cx="3456305" cy="25920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qQAAACkBAAA9GwAAnwYAAAAAAAAmAAAACAAAAIGgAAAAAAAA"/>
              </a:ext>
            </a:extLst>
          </p:cNvSpPr>
          <p:nvPr>
            <p:ph type="body" idx="1"/>
          </p:nvPr>
        </p:nvSpPr>
        <p:spPr>
          <a:xfrm>
            <a:off x="107315" y="188595"/>
            <a:ext cx="4320540" cy="88773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 sz="1400">
                <a:latin typeface="Times New Roman" pitchFamily="1" charset="-52"/>
                <a:ea typeface="Calibri" pitchFamily="2" charset="-52"/>
                <a:cs typeface="Times New Roman" pitchFamily="1" charset="-52"/>
              </a:defRPr>
            </a:pPr>
            <a:r>
              <a:t>Для активизации детского интереса можно использовать не только стихи, но и загадки, малые фольклорные формы.</a:t>
            </a:r>
          </a:p>
        </p:txBody>
      </p:sp>
      <p:pic>
        <p:nvPicPr>
          <p:cNvPr id="3" name="Содержимое 6" descr="P11213-120309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vl+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KEBAAC2CQAAfBoAAFocAAAQAAAAJgAAAAgAAAABgQAAAAAAAA=="/>
              </a:ext>
            </a:extLst>
          </p:cNvPicPr>
          <p:nvPr>
            <p:ph type="pic" idx="2"/>
          </p:nvPr>
        </p:nvPicPr>
        <p:blipFill>
          <a:blip r:embed="rId2"/>
          <a:stretch>
            <a:fillRect/>
          </a:stretch>
        </p:blipFill>
        <p:spPr>
          <a:xfrm>
            <a:off x="264795" y="1578610"/>
            <a:ext cx="4040505" cy="3030220"/>
          </a:xfrm>
          <a:prstGeom prst="rect">
            <a:avLst/>
          </a:prstGeom>
        </p:spPr>
      </p:pic>
      <p:sp>
        <p:nvSpPr>
          <p:cNvPr id="4" name="Текст 4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kRwAAAgGAABuNQAAXhEAABAAAAAmAAAACAAAAIGgAAAAAAAA"/>
              </a:ext>
            </a:extLst>
          </p:cNvSpPr>
          <p:nvPr>
            <p:ph type="body" idx="3"/>
          </p:nvPr>
        </p:nvSpPr>
        <p:spPr>
          <a:xfrm>
            <a:off x="4643755" y="980440"/>
            <a:ext cx="4041775" cy="184277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Загадка: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Он живет в народных сказках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 с прохожими не ласков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Огнем дышит как дракон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И лететь умеет он. (Змей Горыныч)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>
              <a:defRPr lang="ru-ru"/>
            </a:pPr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Прячется от нас с тобой</a:t>
            </a:r>
            <a:br/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Одна куколка в другой.</a:t>
            </a:r>
            <a:br/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На косыночках горошки.</a:t>
            </a:r>
            <a:br/>
            <a:r>
              <a:rPr lang="ru-ru" sz="1200"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Что за куколки?(Матрёшки)</a:t>
            </a:r>
            <a:endParaRPr lang="ru-ru" sz="1200"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pic>
        <p:nvPicPr>
          <p:cNvPr id="5" name="Содержимое 11" descr="IMG-20220125-WA0031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CEw+M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HQdAAD+EQAAwzUAADkkAAAQAAAAJgAAAAgAAAABgwAAAAAAAA=="/>
              </a:ext>
            </a:extLst>
          </p:cNvPicPr>
          <p:nvPr>
            <p:ph type="pic" idx="4"/>
          </p:nvPr>
        </p:nvPicPr>
        <p:blipFill>
          <a:blip r:embed="rId3"/>
          <a:stretch>
            <a:fillRect/>
          </a:stretch>
        </p:blipFill>
        <p:spPr>
          <a:xfrm rot="5400000">
            <a:off x="5281930" y="2430780"/>
            <a:ext cx="2963545" cy="3951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7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uyWZ8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0AIAAO8CAABwNQAAsCUAABAAAAAmAAAACAAAAAEAAAAAAAAA"/>
              </a:ext>
            </a:extLst>
          </p:cNvSpPr>
          <p:nvPr>
            <p:ph type="body" idx="1"/>
          </p:nvPr>
        </p:nvSpPr>
        <p:spPr>
          <a:xfrm>
            <a:off x="457200" y="476885"/>
            <a:ext cx="8229600" cy="5649595"/>
          </a:xfrm>
        </p:spPr>
        <p:txBody>
          <a:bodyPr/>
          <a:lstStyle/>
          <a:p>
            <a:pPr algn="ctr">
              <a:buNone/>
              <a:defRPr lang="ru-ru"/>
            </a:pPr>
            <a:r>
              <a:t>Работа по дыхательной гимнастике проводится систематически, игры сопровождают детей во всех режимных моментах. Отмечается улучшение физического тонуса и здоровья детей. Занятия всегда приносят детям заряд бодрости и хорошее настроение на весь день!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 noChangeArrowheads="1"/>
            <a:extLst>
              <a:ext uri="smNativeData">
                <pr:smNativeData xmlns:pr="smNativeData" val="SMDATA_16_zXVJYh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p6jY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BwsAAIgdAADHLAAABSE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 algn="ctr">
              <a:defRPr lang="ru-ru"/>
            </a:pPr>
            <a:r>
              <a:t>Спасибо за внимание!</a:t>
            </a:r>
          </a:p>
        </p:txBody>
      </p:sp>
      <p:sp>
        <p:nvSpPr>
          <p:cNvPr id="3" name="Текст 5"/>
          <p:cNvSpPr>
            <a:spLocks noGrp="1" noChangeArrowheads="1"/>
            <a:extLst>
              <a:ext uri="smNativeData">
                <pr:smNativeData xmlns:pr="smNativeData" val="SMDATA_16_zXVJYh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t3fs0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T4G9Bf///wEAAAAAAAAAAAAAAAAAAAAAAAAAAAAAAAAAAAAAAAAAAAAAAAJ/f38A7uzhA8zMzADAwP8Af39/AAAAAAAAAAAAAAAAAAAAAAAAAAAAIQAAABgAAAAUAAAABwsAAAUhAADHLAAA+CUAABAAAAAmAAAACAAAAAAAAAAAAAAA"/>
              </a:ext>
            </a:extLst>
          </p:cNvSpPr>
          <p:nvPr>
            <p:ph type="body" idx="2"/>
          </p:nvPr>
        </p:nvSpPr>
        <p:spPr/>
        <p:txBody>
          <a:bodyPr/>
          <a:lstStyle/>
          <a:p>
            <a:pPr algn="ctr">
              <a:defRPr lang="ru-ru"/>
            </a:pPr>
            <a:r>
              <a:t>Г. Воронеж 2022</a:t>
            </a:r>
          </a:p>
        </p:txBody>
      </p:sp>
      <p:pic>
        <p:nvPicPr>
          <p:cNvPr id="4" name="Рисунок 8" descr="P11213-120146.jpg"/>
          <p:cNvPicPr>
            <a:picLocks noGrp="1" noChangeArrowheads="1" noChangeAspect="1"/>
            <a:extLst>
              <a:ext uri="smNativeData">
                <pr:smNativeData xmlns:pr="smNativeData" val="SMDATA_18_zXVJYh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+BvQX///8BAAAAAAAAAAAAAAAAAAAAAAAAAAAAAAAAAAAAAAAAAAAAAAACf39/AO7s4QPMzMwAwMD/AH9/fwAAAAAAAAAAAAAAAAD///8AAAAAACEAAAAYAAAAFAAAAAcLAADFAwAAxywAABUdAAAQAAAAJgAAAAgAAAAAA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и применение тренажёров для  проведения дыхательной гимнастики по комплексу И.А. Стрельниковой с детьми младшего возраста</dc:title>
  <dc:subject/>
  <dc:creator>averi</dc:creator>
  <cp:keywords/>
  <dc:description/>
  <cp:lastModifiedBy>kolta</cp:lastModifiedBy>
  <cp:revision>0</cp:revision>
  <dcterms:created xsi:type="dcterms:W3CDTF">2022-01-25T16:35:56Z</dcterms:created>
  <dcterms:modified xsi:type="dcterms:W3CDTF">2022-04-03T10:24:13Z</dcterms:modified>
</cp:coreProperties>
</file>