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4" r:id="rId3"/>
    <p:sldId id="257" r:id="rId4"/>
    <p:sldId id="258" r:id="rId5"/>
    <p:sldId id="259" r:id="rId6"/>
    <p:sldId id="260" r:id="rId7"/>
    <p:sldId id="273" r:id="rId8"/>
    <p:sldId id="261" r:id="rId9"/>
    <p:sldId id="266" r:id="rId10"/>
    <p:sldId id="267" r:id="rId1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27A19F-89DE-48BF-BC04-65E4171B744E}" type="datetimeFigureOut">
              <a:rPr lang="ru-RU"/>
              <a:pPr>
                <a:defRPr/>
              </a:pPr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B005F6-B1B5-41E8-926A-F199961119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7B1665-9AAA-4B2F-A526-221133DC2E28}" type="datetimeFigureOut">
              <a:rPr lang="ru-RU"/>
              <a:pPr>
                <a:defRPr/>
              </a:pPr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A7050A-2E7B-4C60-840A-57267A87B7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9030CE-C193-4BA7-BB75-2C1156D8432F}" type="datetimeFigureOut">
              <a:rPr lang="ru-RU"/>
              <a:pPr>
                <a:defRPr/>
              </a:pPr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AF1D0E-CE86-4120-84E3-815274BA1E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8E4A6F-5F90-4B09-A784-AE7D96F326F7}" type="datetimeFigureOut">
              <a:rPr lang="ru-RU"/>
              <a:pPr>
                <a:defRPr/>
              </a:pPr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75D9D4-9453-454F-B11B-E6B75D00EF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172127-F0FC-4155-B66B-BC075B3290EA}" type="datetimeFigureOut">
              <a:rPr lang="ru-RU"/>
              <a:pPr>
                <a:defRPr/>
              </a:pPr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4504F3-3AF0-4AF2-96C3-EBF3EBB0CB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416C71-7D24-4FAD-877C-DEC06D308022}" type="datetimeFigureOut">
              <a:rPr lang="ru-RU"/>
              <a:pPr>
                <a:defRPr/>
              </a:pPr>
              <a:t>03.04.2022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69DAF4-9368-40BE-AA87-FB646BB379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5F19C2-8BF1-4262-9005-9F807102B5C7}" type="datetimeFigureOut">
              <a:rPr lang="ru-RU"/>
              <a:pPr>
                <a:defRPr/>
              </a:pPr>
              <a:t>03.04.2022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6D90B0-6427-4AB6-8842-11C827D453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9A71B2-EEDA-45A3-9A2C-14EEE8DC8782}" type="datetimeFigureOut">
              <a:rPr lang="ru-RU"/>
              <a:pPr>
                <a:defRPr/>
              </a:pPr>
              <a:t>03.04.2022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2C5B70-8111-4B06-A97E-A7A3610653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61D48F-048D-44E2-BDDE-6A40491ABC51}" type="datetimeFigureOut">
              <a:rPr lang="ru-RU"/>
              <a:pPr>
                <a:defRPr/>
              </a:pPr>
              <a:t>03.04.2022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250139-2747-4BD0-AC59-7938AA45F6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7A5C7D-F9D9-4CFE-ABE8-F3B9C54B6FDD}" type="datetimeFigureOut">
              <a:rPr lang="ru-RU"/>
              <a:pPr>
                <a:defRPr/>
              </a:pPr>
              <a:t>03.04.2022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F4A220-58F9-4A99-8687-FC82ABB2EE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45DA06-44D6-4605-8C0F-021DDFC993DD}" type="datetimeFigureOut">
              <a:rPr lang="ru-RU"/>
              <a:pPr>
                <a:defRPr/>
              </a:pPr>
              <a:t>03.04.2022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909B35-4E23-41B6-A494-078EE0C42D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>
    <p:wedg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88238EC-221B-4F1B-9E3E-C9D268DD88AE}" type="datetimeFigureOut">
              <a:rPr lang="ru-RU"/>
              <a:pPr>
                <a:defRPr/>
              </a:pPr>
              <a:t>03.04.2022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DF79D54-2521-4605-BE17-6C3058577F1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>
    <p:wedge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9525"/>
            <a:ext cx="9144000" cy="687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4" name="Заголовок 1"/>
          <p:cNvSpPr>
            <a:spLocks noGrp="1"/>
          </p:cNvSpPr>
          <p:nvPr>
            <p:ph type="ctrTitle"/>
          </p:nvPr>
        </p:nvSpPr>
        <p:spPr>
          <a:xfrm>
            <a:off x="2484438" y="3284538"/>
            <a:ext cx="6264275" cy="1152525"/>
          </a:xfrm>
        </p:spPr>
        <p:txBody>
          <a:bodyPr/>
          <a:lstStyle/>
          <a:p>
            <a:r>
              <a:rPr lang="ru-RU" sz="6600" smtClean="0">
                <a:latin typeface="Comic Sans MS" pitchFamily="66" charset="0"/>
              </a:rPr>
              <a:t>Местоимения</a:t>
            </a:r>
            <a:br>
              <a:rPr lang="ru-RU" sz="6600" smtClean="0">
                <a:latin typeface="Comic Sans MS" pitchFamily="66" charset="0"/>
              </a:rPr>
            </a:br>
            <a:r>
              <a:rPr lang="en-US" sz="6600" smtClean="0">
                <a:solidFill>
                  <a:srgbClr val="00B050"/>
                </a:solidFill>
                <a:latin typeface="Comic Sans MS" pitchFamily="66" charset="0"/>
              </a:rPr>
              <a:t>some</a:t>
            </a:r>
            <a:r>
              <a:rPr lang="ru-RU" sz="6600" smtClean="0">
                <a:solidFill>
                  <a:srgbClr val="00B050"/>
                </a:solidFill>
                <a:latin typeface="Comic Sans MS" pitchFamily="66" charset="0"/>
              </a:rPr>
              <a:t>  </a:t>
            </a:r>
            <a:r>
              <a:rPr lang="en-US" sz="6600" smtClean="0">
                <a:solidFill>
                  <a:srgbClr val="FF0000"/>
                </a:solidFill>
                <a:latin typeface="Comic Sans MS" pitchFamily="66" charset="0"/>
              </a:rPr>
              <a:t>any</a:t>
            </a:r>
            <a:r>
              <a:rPr lang="ru-RU" sz="6600" smtClean="0">
                <a:solidFill>
                  <a:srgbClr val="FF0000"/>
                </a:solidFill>
                <a:latin typeface="Comic Sans MS" pitchFamily="66" charset="0"/>
              </a:rPr>
              <a:t>  </a:t>
            </a:r>
            <a:r>
              <a:rPr lang="en-US" sz="6600" smtClean="0">
                <a:solidFill>
                  <a:srgbClr val="0070C0"/>
                </a:solidFill>
                <a:latin typeface="Comic Sans MS" pitchFamily="66" charset="0"/>
              </a:rPr>
              <a:t>no</a:t>
            </a:r>
            <a:r>
              <a:rPr lang="ru-RU" sz="6600" smtClean="0">
                <a:solidFill>
                  <a:srgbClr val="0070C0"/>
                </a:solidFill>
                <a:latin typeface="Comic Sans MS" pitchFamily="66" charset="0"/>
              </a:rPr>
              <a:t/>
            </a:r>
            <a:br>
              <a:rPr lang="ru-RU" sz="6600" smtClean="0">
                <a:solidFill>
                  <a:srgbClr val="0070C0"/>
                </a:solidFill>
                <a:latin typeface="Comic Sans MS" pitchFamily="66" charset="0"/>
              </a:rPr>
            </a:br>
            <a:r>
              <a:rPr lang="ru-RU" sz="6600" smtClean="0">
                <a:solidFill>
                  <a:srgbClr val="FF0000"/>
                </a:solidFill>
              </a:rPr>
              <a:t/>
            </a:r>
            <a:br>
              <a:rPr lang="ru-RU" sz="6600" smtClean="0">
                <a:solidFill>
                  <a:srgbClr val="FF0000"/>
                </a:solidFill>
              </a:rPr>
            </a:br>
            <a:r>
              <a:rPr lang="ru-RU" sz="6600" smtClean="0">
                <a:solidFill>
                  <a:srgbClr val="00B050"/>
                </a:solidFill>
              </a:rPr>
              <a:t/>
            </a:r>
            <a:br>
              <a:rPr lang="ru-RU" sz="6600" smtClean="0">
                <a:solidFill>
                  <a:srgbClr val="00B050"/>
                </a:solidFill>
              </a:rPr>
            </a:br>
            <a:endParaRPr lang="ru-RU" sz="6600" smtClean="0">
              <a:latin typeface="Comic Sans MS" pitchFamily="66" charset="0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45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113" y="0"/>
            <a:ext cx="9132887" cy="6835775"/>
          </a:xfrm>
        </p:spPr>
      </p:pic>
      <p:sp>
        <p:nvSpPr>
          <p:cNvPr id="24579" name="TextBox 4"/>
          <p:cNvSpPr txBox="1">
            <a:spLocks noChangeArrowheads="1"/>
          </p:cNvSpPr>
          <p:nvPr/>
        </p:nvSpPr>
        <p:spPr bwMode="auto">
          <a:xfrm>
            <a:off x="3643313" y="500063"/>
            <a:ext cx="2656879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000" dirty="0" smtClean="0">
                <a:latin typeface="Calibri" pitchFamily="34" charset="0"/>
              </a:rPr>
              <a:t>Is or are</a:t>
            </a:r>
            <a:endParaRPr lang="ru-RU" sz="4000" dirty="0">
              <a:latin typeface="Calibri" pitchFamily="34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143000" y="1285875"/>
            <a:ext cx="7143750" cy="501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Calibri" pitchFamily="34" charset="0"/>
              <a:buAutoNum type="arabicPeriod"/>
            </a:pPr>
            <a:r>
              <a:rPr lang="en-US" sz="3200">
                <a:latin typeface="Calibri" pitchFamily="34" charset="0"/>
              </a:rPr>
              <a:t>There </a:t>
            </a:r>
            <a:r>
              <a:rPr lang="en-US" sz="3200" b="1">
                <a:solidFill>
                  <a:srgbClr val="FF0000"/>
                </a:solidFill>
                <a:latin typeface="Calibri" pitchFamily="34" charset="0"/>
              </a:rPr>
              <a:t>is</a:t>
            </a:r>
            <a:r>
              <a:rPr lang="en-US" sz="3200">
                <a:latin typeface="Calibri" pitchFamily="34" charset="0"/>
              </a:rPr>
              <a:t> some butter in the basket.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3200">
                <a:latin typeface="Calibri" pitchFamily="34" charset="0"/>
              </a:rPr>
              <a:t>There </a:t>
            </a:r>
            <a:r>
              <a:rPr lang="en-US" sz="3200" b="1">
                <a:solidFill>
                  <a:srgbClr val="FF0000"/>
                </a:solidFill>
                <a:latin typeface="Calibri" pitchFamily="34" charset="0"/>
              </a:rPr>
              <a:t>are</a:t>
            </a:r>
            <a:r>
              <a:rPr lang="en-US" sz="3200">
                <a:latin typeface="Calibri" pitchFamily="34" charset="0"/>
              </a:rPr>
              <a:t> no apples in the shop.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3200">
                <a:latin typeface="Calibri" pitchFamily="34" charset="0"/>
              </a:rPr>
              <a:t>There </a:t>
            </a:r>
            <a:r>
              <a:rPr lang="en-US" sz="3200" b="1">
                <a:solidFill>
                  <a:srgbClr val="FF0000"/>
                </a:solidFill>
                <a:latin typeface="Calibri" pitchFamily="34" charset="0"/>
              </a:rPr>
              <a:t>are</a:t>
            </a:r>
            <a:r>
              <a:rPr lang="en-US" sz="3200">
                <a:latin typeface="Calibri" pitchFamily="34" charset="0"/>
              </a:rPr>
              <a:t> ten  pears on the table.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3200">
                <a:latin typeface="Calibri" pitchFamily="34" charset="0"/>
              </a:rPr>
              <a:t>There </a:t>
            </a:r>
            <a:r>
              <a:rPr lang="en-US" sz="3200">
                <a:solidFill>
                  <a:srgbClr val="FF0000"/>
                </a:solidFill>
                <a:latin typeface="Calibri" pitchFamily="34" charset="0"/>
              </a:rPr>
              <a:t>are</a:t>
            </a:r>
            <a:r>
              <a:rPr lang="en-US" sz="3200">
                <a:latin typeface="Calibri" pitchFamily="34" charset="0"/>
              </a:rPr>
              <a:t> two oranges in my bag.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3200">
                <a:latin typeface="Calibri" pitchFamily="34" charset="0"/>
              </a:rPr>
              <a:t>There </a:t>
            </a:r>
            <a:r>
              <a:rPr lang="en-US" sz="3200" b="1">
                <a:solidFill>
                  <a:srgbClr val="FF0000"/>
                </a:solidFill>
                <a:latin typeface="Calibri" pitchFamily="34" charset="0"/>
              </a:rPr>
              <a:t>is</a:t>
            </a:r>
            <a:r>
              <a:rPr lang="en-US" sz="3200">
                <a:latin typeface="Calibri" pitchFamily="34" charset="0"/>
              </a:rPr>
              <a:t> some porridge in the plate.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3200">
                <a:latin typeface="Calibri" pitchFamily="34" charset="0"/>
              </a:rPr>
              <a:t>There </a:t>
            </a:r>
            <a:r>
              <a:rPr lang="en-US" sz="3200" b="1">
                <a:solidFill>
                  <a:srgbClr val="FF0000"/>
                </a:solidFill>
                <a:latin typeface="Calibri" pitchFamily="34" charset="0"/>
              </a:rPr>
              <a:t>are</a:t>
            </a:r>
            <a:r>
              <a:rPr lang="en-US" sz="3200">
                <a:latin typeface="Calibri" pitchFamily="34" charset="0"/>
              </a:rPr>
              <a:t> some books on the desk.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3200">
                <a:latin typeface="Calibri" pitchFamily="34" charset="0"/>
              </a:rPr>
              <a:t>There </a:t>
            </a:r>
            <a:r>
              <a:rPr lang="en-US" sz="3200" b="1">
                <a:solidFill>
                  <a:srgbClr val="FF0000"/>
                </a:solidFill>
                <a:latin typeface="Calibri" pitchFamily="34" charset="0"/>
              </a:rPr>
              <a:t>is</a:t>
            </a:r>
            <a:r>
              <a:rPr lang="en-US" sz="3200">
                <a:latin typeface="Calibri" pitchFamily="34" charset="0"/>
              </a:rPr>
              <a:t> some bread in a bin.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3200">
                <a:latin typeface="Calibri" pitchFamily="34" charset="0"/>
              </a:rPr>
              <a:t>There </a:t>
            </a:r>
            <a:r>
              <a:rPr lang="en-US" sz="3200" b="1">
                <a:solidFill>
                  <a:srgbClr val="FF0000"/>
                </a:solidFill>
                <a:latin typeface="Calibri" pitchFamily="34" charset="0"/>
              </a:rPr>
              <a:t>is</a:t>
            </a:r>
            <a:r>
              <a:rPr lang="en-US" sz="3200">
                <a:latin typeface="Calibri" pitchFamily="34" charset="0"/>
              </a:rPr>
              <a:t> no water in the jug.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3200">
                <a:latin typeface="Calibri" pitchFamily="34" charset="0"/>
              </a:rPr>
              <a:t>There </a:t>
            </a:r>
            <a:r>
              <a:rPr lang="en-US" sz="3200" b="1">
                <a:solidFill>
                  <a:srgbClr val="FF0000"/>
                </a:solidFill>
                <a:latin typeface="Calibri" pitchFamily="34" charset="0"/>
              </a:rPr>
              <a:t>are</a:t>
            </a:r>
            <a:r>
              <a:rPr lang="en-US" sz="3200">
                <a:latin typeface="Calibri" pitchFamily="34" charset="0"/>
              </a:rPr>
              <a:t> no  sweets in the vase.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3200">
                <a:latin typeface="Calibri" pitchFamily="34" charset="0"/>
              </a:rPr>
              <a:t>There </a:t>
            </a:r>
            <a:r>
              <a:rPr lang="en-US" sz="3200" b="1">
                <a:solidFill>
                  <a:srgbClr val="FF0000"/>
                </a:solidFill>
                <a:latin typeface="Calibri" pitchFamily="34" charset="0"/>
              </a:rPr>
              <a:t>is</a:t>
            </a:r>
            <a:r>
              <a:rPr lang="en-US" sz="3200">
                <a:latin typeface="Calibri" pitchFamily="34" charset="0"/>
              </a:rPr>
              <a:t> some fish in the fridge.</a:t>
            </a:r>
            <a:endParaRPr lang="ru-RU" sz="3200">
              <a:latin typeface="Calibri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350" y="4763"/>
            <a:ext cx="9150350" cy="685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350"/>
            <a:ext cx="8229600" cy="5865813"/>
          </a:xfrm>
        </p:spPr>
        <p:txBody>
          <a:bodyPr/>
          <a:lstStyle/>
          <a:p>
            <a:r>
              <a:rPr lang="en-US" b="1" smtClean="0">
                <a:solidFill>
                  <a:srgbClr val="00B050"/>
                </a:solidFill>
              </a:rPr>
              <a:t>Some</a:t>
            </a:r>
            <a:r>
              <a:rPr lang="en-US" smtClean="0"/>
              <a:t> </a:t>
            </a:r>
            <a:r>
              <a:rPr lang="ru-RU" smtClean="0"/>
              <a:t> - утвердительные предложения</a:t>
            </a:r>
            <a:endParaRPr lang="en-US" smtClean="0"/>
          </a:p>
          <a:p>
            <a:endParaRPr lang="en-US" smtClean="0"/>
          </a:p>
          <a:p>
            <a:pPr>
              <a:buFont typeface="Arial" charset="0"/>
              <a:buNone/>
            </a:pPr>
            <a:endParaRPr lang="ru-RU" smtClean="0"/>
          </a:p>
          <a:p>
            <a:r>
              <a:rPr lang="en-US" b="1" smtClean="0">
                <a:solidFill>
                  <a:srgbClr val="FF0000"/>
                </a:solidFill>
              </a:rPr>
              <a:t>Any</a:t>
            </a:r>
            <a:r>
              <a:rPr lang="en-US" smtClean="0"/>
              <a:t> – </a:t>
            </a:r>
            <a:r>
              <a:rPr lang="ru-RU" smtClean="0"/>
              <a:t>вопросительные предложения</a:t>
            </a:r>
            <a:endParaRPr lang="en-US" smtClean="0"/>
          </a:p>
          <a:p>
            <a:endParaRPr lang="en-US" smtClean="0"/>
          </a:p>
          <a:p>
            <a:pPr>
              <a:buFont typeface="Arial" charset="0"/>
              <a:buNone/>
            </a:pPr>
            <a:endParaRPr lang="ru-RU" smtClean="0"/>
          </a:p>
          <a:p>
            <a:r>
              <a:rPr lang="en-US" b="1" smtClean="0">
                <a:solidFill>
                  <a:srgbClr val="0070C0"/>
                </a:solidFill>
              </a:rPr>
              <a:t>No </a:t>
            </a:r>
            <a:r>
              <a:rPr lang="ru-RU" b="1" smtClean="0">
                <a:solidFill>
                  <a:srgbClr val="0070C0"/>
                </a:solidFill>
              </a:rPr>
              <a:t>= </a:t>
            </a:r>
            <a:r>
              <a:rPr lang="en-US" b="1" smtClean="0">
                <a:solidFill>
                  <a:srgbClr val="0070C0"/>
                </a:solidFill>
              </a:rPr>
              <a:t>not any </a:t>
            </a:r>
            <a:r>
              <a:rPr lang="en-US" smtClean="0"/>
              <a:t>- </a:t>
            </a:r>
            <a:r>
              <a:rPr lang="ru-RU" smtClean="0"/>
              <a:t>отрицательные предложения</a:t>
            </a:r>
          </a:p>
          <a:p>
            <a:endParaRPr lang="ru-RU" smtClean="0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764704"/>
            <a:ext cx="2375619" cy="1373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4140200" y="1052513"/>
            <a:ext cx="36718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Calibri" pitchFamily="34" charset="0"/>
              </a:rPr>
              <a:t>I have </a:t>
            </a:r>
            <a:r>
              <a:rPr lang="en-US" sz="2800" b="1">
                <a:solidFill>
                  <a:srgbClr val="00B050"/>
                </a:solidFill>
                <a:latin typeface="Calibri" pitchFamily="34" charset="0"/>
              </a:rPr>
              <a:t>some</a:t>
            </a:r>
            <a:r>
              <a:rPr lang="en-US" sz="2800">
                <a:latin typeface="Calibri" pitchFamily="34" charset="0"/>
              </a:rPr>
              <a:t> peaches.</a:t>
            </a:r>
            <a:endParaRPr lang="ru-RU" sz="2800">
              <a:latin typeface="Calibri" pitchFamily="34" charset="0"/>
            </a:endParaRPr>
          </a:p>
        </p:txBody>
      </p:sp>
      <p:pic>
        <p:nvPicPr>
          <p:cNvPr id="14341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48488" y="2420938"/>
            <a:ext cx="1724025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827088" y="3068638"/>
            <a:ext cx="40322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Calibri" pitchFamily="34" charset="0"/>
              </a:rPr>
              <a:t>Do you have 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any</a:t>
            </a:r>
            <a:r>
              <a:rPr lang="en-US" sz="2800">
                <a:latin typeface="Calibri" pitchFamily="34" charset="0"/>
              </a:rPr>
              <a:t> apricots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?</a:t>
            </a:r>
            <a:endParaRPr lang="ru-RU" sz="2800" b="1">
              <a:solidFill>
                <a:srgbClr val="FF0000"/>
              </a:solidFill>
              <a:latin typeface="Calibri" pitchFamily="34" charset="0"/>
            </a:endParaRPr>
          </a:p>
        </p:txBody>
      </p:sp>
      <p:pic>
        <p:nvPicPr>
          <p:cNvPr id="1434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8313" y="4508500"/>
            <a:ext cx="1943100" cy="2170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2843213" y="5084763"/>
            <a:ext cx="3748087" cy="138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>
                <a:latin typeface="Calibri" pitchFamily="34" charset="0"/>
              </a:rPr>
              <a:t>I have </a:t>
            </a:r>
            <a:r>
              <a:rPr lang="en-US" sz="2800" b="1">
                <a:solidFill>
                  <a:srgbClr val="0070C0"/>
                </a:solidFill>
                <a:latin typeface="Calibri" pitchFamily="34" charset="0"/>
              </a:rPr>
              <a:t>no</a:t>
            </a:r>
            <a:r>
              <a:rPr lang="en-US" sz="2800">
                <a:latin typeface="Calibri" pitchFamily="34" charset="0"/>
              </a:rPr>
              <a:t> friends.</a:t>
            </a:r>
          </a:p>
          <a:p>
            <a:r>
              <a:rPr lang="en-US" sz="2800">
                <a:latin typeface="Calibri" pitchFamily="34" charset="0"/>
              </a:rPr>
              <a:t>I have </a:t>
            </a:r>
            <a:r>
              <a:rPr lang="en-US" sz="2800" b="1">
                <a:solidFill>
                  <a:srgbClr val="0070C0"/>
                </a:solidFill>
                <a:latin typeface="Calibri" pitchFamily="34" charset="0"/>
              </a:rPr>
              <a:t>not any </a:t>
            </a:r>
            <a:r>
              <a:rPr lang="en-US" sz="2800">
                <a:latin typeface="Calibri" pitchFamily="34" charset="0"/>
              </a:rPr>
              <a:t>friends.</a:t>
            </a:r>
          </a:p>
          <a:p>
            <a:r>
              <a:rPr lang="en-US" sz="2800">
                <a:latin typeface="Calibri" pitchFamily="34" charset="0"/>
              </a:rPr>
              <a:t>I </a:t>
            </a:r>
            <a:r>
              <a:rPr lang="en-US" sz="2800" b="1">
                <a:solidFill>
                  <a:srgbClr val="0070C0"/>
                </a:solidFill>
                <a:latin typeface="Calibri" pitchFamily="34" charset="0"/>
              </a:rPr>
              <a:t>don’t have any </a:t>
            </a:r>
            <a:r>
              <a:rPr lang="en-US" sz="2800">
                <a:latin typeface="Calibri" pitchFamily="34" charset="0"/>
              </a:rPr>
              <a:t>friends.</a:t>
            </a:r>
            <a:endParaRPr lang="ru-RU" sz="2800">
              <a:latin typeface="Calibri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 tmFilter="0,0; .5, 1; 1, 1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41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 tmFilter="0,0; .5, 1; 1, 1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 tmFilter="0,0; .5, 1; 1, 1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350" y="4763"/>
            <a:ext cx="9150350" cy="685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5363" name="TextBox 4"/>
          <p:cNvSpPr txBox="1">
            <a:spLocks noChangeArrowheads="1"/>
          </p:cNvSpPr>
          <p:nvPr/>
        </p:nvSpPr>
        <p:spPr bwMode="auto">
          <a:xfrm>
            <a:off x="714375" y="1428750"/>
            <a:ext cx="778668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latin typeface="Calibri" pitchFamily="34" charset="0"/>
              </a:rPr>
              <a:t>с </a:t>
            </a:r>
            <a:r>
              <a:rPr lang="ru-RU" sz="3600" b="1">
                <a:latin typeface="Calibri" pitchFamily="34" charset="0"/>
              </a:rPr>
              <a:t>исчисляемыми</a:t>
            </a:r>
            <a:r>
              <a:rPr lang="ru-RU" sz="3600">
                <a:latin typeface="Calibri" pitchFamily="34" charset="0"/>
              </a:rPr>
              <a:t> существительными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5508625" y="620713"/>
            <a:ext cx="302418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FF0000"/>
                </a:solidFill>
                <a:latin typeface="Calibri" pitchFamily="34" charset="0"/>
              </a:rPr>
              <a:t>несколько</a:t>
            </a:r>
          </a:p>
        </p:txBody>
      </p:sp>
      <p:sp>
        <p:nvSpPr>
          <p:cNvPr id="15365" name="TextBox 6"/>
          <p:cNvSpPr txBox="1">
            <a:spLocks noChangeArrowheads="1"/>
          </p:cNvSpPr>
          <p:nvPr/>
        </p:nvSpPr>
        <p:spPr bwMode="auto">
          <a:xfrm>
            <a:off x="1476375" y="620713"/>
            <a:ext cx="16557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 b="1">
                <a:latin typeface="Calibri" pitchFamily="34" charset="0"/>
              </a:rPr>
              <a:t>some</a:t>
            </a:r>
            <a:endParaRPr lang="ru-RU" sz="4000" b="1">
              <a:latin typeface="Calibri" pitchFamily="34" charset="0"/>
            </a:endParaRPr>
          </a:p>
        </p:txBody>
      </p:sp>
      <p:pic>
        <p:nvPicPr>
          <p:cNvPr id="15366" name="Picture 10" descr="http://im0-tub-ru.yandex.net/i?id=271348073-07-72&amp;n=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813" y="2205038"/>
            <a:ext cx="1944687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1331913" y="3643313"/>
            <a:ext cx="29527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Calibri" pitchFamily="34" charset="0"/>
              </a:rPr>
              <a:t>Some bananas</a:t>
            </a:r>
            <a:endParaRPr lang="ru-RU" sz="2800">
              <a:latin typeface="Calibri" pitchFamily="34" charset="0"/>
            </a:endParaRPr>
          </a:p>
        </p:txBody>
      </p:sp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1187450" y="5857875"/>
            <a:ext cx="26701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Calibri" pitchFamily="34" charset="0"/>
              </a:rPr>
              <a:t>Some tomatoes</a:t>
            </a:r>
            <a:endParaRPr lang="ru-RU" sz="2800">
              <a:latin typeface="Calibri" pitchFamily="34" charset="0"/>
            </a:endParaRPr>
          </a:p>
        </p:txBody>
      </p:sp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5929313" y="3643313"/>
            <a:ext cx="2506662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Calibri" pitchFamily="34" charset="0"/>
              </a:rPr>
              <a:t>Some oranges</a:t>
            </a:r>
            <a:endParaRPr lang="ru-RU" sz="2800">
              <a:latin typeface="Calibri" pitchFamily="34" charset="0"/>
            </a:endParaRPr>
          </a:p>
        </p:txBody>
      </p:sp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5651500" y="5857875"/>
            <a:ext cx="25209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Calibri" pitchFamily="34" charset="0"/>
              </a:rPr>
              <a:t>Some apples</a:t>
            </a:r>
            <a:endParaRPr lang="ru-RU" sz="2800">
              <a:latin typeface="Calibri" pitchFamily="34" charset="0"/>
            </a:endParaRPr>
          </a:p>
        </p:txBody>
      </p:sp>
      <p:cxnSp>
        <p:nvCxnSpPr>
          <p:cNvPr id="20" name="Прямая со стрелкой 19"/>
          <p:cNvCxnSpPr/>
          <p:nvPr/>
        </p:nvCxnSpPr>
        <p:spPr>
          <a:xfrm>
            <a:off x="2916238" y="981075"/>
            <a:ext cx="2376487" cy="0"/>
          </a:xfrm>
          <a:prstGeom prst="straightConnector1">
            <a:avLst/>
          </a:prstGeom>
          <a:ln w="762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37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1863" y="2146300"/>
            <a:ext cx="1873250" cy="1403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76375" y="4221163"/>
            <a:ext cx="2039938" cy="153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4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867400" y="4365625"/>
            <a:ext cx="1897063" cy="142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 tmFilter="0,0; .5, 1; 1, 1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 tmFilter="0,0; .5, 1; 1, 1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 tmFilter="0,0; .5, 1; 1, 1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350" y="4763"/>
            <a:ext cx="9150350" cy="685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16387" name="Picture 2" descr="http://im0-tub-ru.yandex.net/i?id=434191687-05-72&amp;n=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888" y="4724400"/>
            <a:ext cx="14097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TextBox 8"/>
          <p:cNvSpPr txBox="1">
            <a:spLocks noChangeArrowheads="1"/>
          </p:cNvSpPr>
          <p:nvPr/>
        </p:nvSpPr>
        <p:spPr bwMode="auto">
          <a:xfrm>
            <a:off x="1500188" y="785813"/>
            <a:ext cx="6643687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 b="1">
                <a:latin typeface="Calibri" pitchFamily="34" charset="0"/>
              </a:rPr>
              <a:t>Some</a:t>
            </a:r>
            <a:endParaRPr lang="ru-RU" sz="4000" b="1">
              <a:latin typeface="Calibri" pitchFamily="34" charset="0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6156325" y="765175"/>
            <a:ext cx="259238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 b="1">
                <a:solidFill>
                  <a:srgbClr val="FF0000"/>
                </a:solidFill>
                <a:latin typeface="Calibri" pitchFamily="34" charset="0"/>
              </a:rPr>
              <a:t>немного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785813" y="3284538"/>
            <a:ext cx="2714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Calibri" pitchFamily="34" charset="0"/>
              </a:rPr>
              <a:t>Some sausage</a:t>
            </a:r>
            <a:endParaRPr lang="ru-RU" sz="2800">
              <a:latin typeface="Calibri" pitchFamily="34" charset="0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6072188" y="4221163"/>
            <a:ext cx="189865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Calibri" pitchFamily="34" charset="0"/>
              </a:rPr>
              <a:t>Some cake</a:t>
            </a:r>
            <a:endParaRPr lang="ru-RU" sz="2800">
              <a:latin typeface="Calibri" pitchFamily="34" charset="0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5508625" y="5929313"/>
            <a:ext cx="3095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Calibri" pitchFamily="34" charset="0"/>
              </a:rPr>
              <a:t>Some cheese</a:t>
            </a:r>
            <a:endParaRPr lang="ru-RU" sz="2800">
              <a:latin typeface="Calibri" pitchFamily="34" charset="0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1403350" y="5903913"/>
            <a:ext cx="2881313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latin typeface="Calibri" pitchFamily="34" charset="0"/>
              </a:rPr>
              <a:t>Some milk</a:t>
            </a:r>
            <a:endParaRPr lang="ru-RU" sz="2800">
              <a:latin typeface="Calibri" pitchFamily="34" charset="0"/>
            </a:endParaRP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auto">
          <a:xfrm>
            <a:off x="3543300" y="1484313"/>
            <a:ext cx="491648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latin typeface="Calibri" pitchFamily="34" charset="0"/>
              </a:rPr>
              <a:t>с </a:t>
            </a:r>
            <a:r>
              <a:rPr lang="ru-RU" sz="3600" b="1">
                <a:solidFill>
                  <a:srgbClr val="C00000"/>
                </a:solidFill>
                <a:latin typeface="Calibri" pitchFamily="34" charset="0"/>
              </a:rPr>
              <a:t>не</a:t>
            </a:r>
            <a:r>
              <a:rPr lang="ru-RU" sz="3600" b="1">
                <a:latin typeface="Calibri" pitchFamily="34" charset="0"/>
              </a:rPr>
              <a:t>исчисляемыми</a:t>
            </a:r>
          </a:p>
        </p:txBody>
      </p:sp>
      <p:cxnSp>
        <p:nvCxnSpPr>
          <p:cNvPr id="18" name="Прямая со стрелкой 17"/>
          <p:cNvCxnSpPr/>
          <p:nvPr/>
        </p:nvCxnSpPr>
        <p:spPr>
          <a:xfrm>
            <a:off x="3348038" y="1125538"/>
            <a:ext cx="2376487" cy="0"/>
          </a:xfrm>
          <a:prstGeom prst="straightConnector1">
            <a:avLst/>
          </a:prstGeom>
          <a:ln w="76200">
            <a:solidFill>
              <a:schemeClr val="tx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39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68313" y="1484313"/>
            <a:ext cx="2667000" cy="1843087"/>
          </a:xfrm>
        </p:spPr>
      </p:pic>
      <p:pic>
        <p:nvPicPr>
          <p:cNvPr id="16397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58888" y="4149725"/>
            <a:ext cx="1728787" cy="172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8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92725" y="2133600"/>
            <a:ext cx="2759075" cy="206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 tmFilter="0,0; .5, 1; 1, 1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 tmFilter="0,0; .5, 1; 1, 1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 tmFilter="0,0; .5, 1; 1, 1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 tmFilter="0,0; .5, 1; 1, 1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350" y="4763"/>
            <a:ext cx="9150350" cy="685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0" name="Picture 2" descr="http://im0-tub-ru.yandex.net/i?id=335788871-18-72&amp;n=1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2988" y="1268413"/>
            <a:ext cx="1905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1" name="Picture 4" descr="http://im0-tub-ru.yandex.net/i?id=508133783-33-72&amp;n=1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85875" y="3929063"/>
            <a:ext cx="1905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6" descr="http://im0-tub-ru.yandex.net/i?id=457874896-32-72&amp;n=1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0425" y="1196975"/>
            <a:ext cx="190500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8" descr="http://im0-tub-ru.yandex.net/i?id=361970282-65-72&amp;n=1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56325" y="3933825"/>
            <a:ext cx="11239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684213" y="333375"/>
            <a:ext cx="3354387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>
                <a:latin typeface="Calibri" pitchFamily="34" charset="0"/>
              </a:rPr>
              <a:t>несколько</a:t>
            </a: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5715000" y="333375"/>
            <a:ext cx="2960688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b="1">
                <a:latin typeface="Calibri" pitchFamily="34" charset="0"/>
              </a:rPr>
              <a:t>немного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571500" y="2852738"/>
            <a:ext cx="342900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latin typeface="Calibri" pitchFamily="34" charset="0"/>
              </a:rPr>
              <a:t>There are </a:t>
            </a:r>
            <a:r>
              <a:rPr lang="en-US" sz="2800" b="1">
                <a:solidFill>
                  <a:srgbClr val="C00000"/>
                </a:solidFill>
                <a:latin typeface="Calibri" pitchFamily="34" charset="0"/>
              </a:rPr>
              <a:t>some</a:t>
            </a:r>
            <a:r>
              <a:rPr lang="en-US" sz="2800">
                <a:latin typeface="Calibri" pitchFamily="34" charset="0"/>
              </a:rPr>
              <a:t> pears on a tree</a:t>
            </a:r>
            <a:r>
              <a:rPr lang="en-US" sz="2000">
                <a:latin typeface="Calibri" pitchFamily="34" charset="0"/>
              </a:rPr>
              <a:t>.</a:t>
            </a:r>
            <a:endParaRPr lang="ru-RU" sz="2000">
              <a:latin typeface="Calibri" pitchFamily="34" charset="0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5572125" y="2852738"/>
            <a:ext cx="3046413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latin typeface="Calibri" pitchFamily="34" charset="0"/>
              </a:rPr>
              <a:t>There is </a:t>
            </a:r>
            <a:r>
              <a:rPr lang="en-US" sz="2800" b="1">
                <a:solidFill>
                  <a:srgbClr val="C00000"/>
                </a:solidFill>
                <a:latin typeface="Calibri" pitchFamily="34" charset="0"/>
              </a:rPr>
              <a:t>some</a:t>
            </a:r>
            <a:r>
              <a:rPr lang="en-US" sz="2800">
                <a:latin typeface="Calibri" pitchFamily="34" charset="0"/>
              </a:rPr>
              <a:t> jam in a jug.</a:t>
            </a:r>
            <a:endParaRPr lang="ru-RU" sz="2800">
              <a:latin typeface="Calibri" pitchFamily="34" charset="0"/>
            </a:endParaRP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500063" y="5516563"/>
            <a:ext cx="371475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latin typeface="Calibri" pitchFamily="34" charset="0"/>
              </a:rPr>
              <a:t>There are </a:t>
            </a:r>
            <a:r>
              <a:rPr lang="en-US" sz="2800" b="1">
                <a:solidFill>
                  <a:srgbClr val="C00000"/>
                </a:solidFill>
                <a:latin typeface="Calibri" pitchFamily="34" charset="0"/>
              </a:rPr>
              <a:t>some</a:t>
            </a:r>
            <a:r>
              <a:rPr lang="en-US" sz="2800">
                <a:latin typeface="Calibri" pitchFamily="34" charset="0"/>
              </a:rPr>
              <a:t> eggs on a table.</a:t>
            </a:r>
            <a:endParaRPr lang="ru-RU" sz="2800">
              <a:latin typeface="Calibri" pitchFamily="34" charset="0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5072063" y="5516563"/>
            <a:ext cx="3500437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latin typeface="Calibri" pitchFamily="34" charset="0"/>
              </a:rPr>
              <a:t>There is </a:t>
            </a:r>
            <a:r>
              <a:rPr lang="en-US" sz="2800" b="1">
                <a:solidFill>
                  <a:srgbClr val="C00000"/>
                </a:solidFill>
                <a:latin typeface="Calibri" pitchFamily="34" charset="0"/>
              </a:rPr>
              <a:t>some</a:t>
            </a:r>
            <a:r>
              <a:rPr lang="en-US" sz="2800">
                <a:latin typeface="Calibri" pitchFamily="34" charset="0"/>
              </a:rPr>
              <a:t> meat on a plate.</a:t>
            </a:r>
            <a:endParaRPr lang="ru-RU" sz="2800">
              <a:latin typeface="Calibri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350" y="4763"/>
            <a:ext cx="9150350" cy="685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8435" name="TextBox 8"/>
          <p:cNvSpPr txBox="1">
            <a:spLocks noChangeArrowheads="1"/>
          </p:cNvSpPr>
          <p:nvPr/>
        </p:nvSpPr>
        <p:spPr bwMode="auto">
          <a:xfrm>
            <a:off x="179388" y="260350"/>
            <a:ext cx="8785225" cy="1446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>
                <a:latin typeface="Comic Sans MS" pitchFamily="66" charset="0"/>
              </a:rPr>
              <a:t>Вопросительные предложения</a:t>
            </a:r>
          </a:p>
          <a:p>
            <a:pPr algn="ctr"/>
            <a:r>
              <a:rPr lang="ru-RU" sz="4400">
                <a:latin typeface="Comic Sans MS" pitchFamily="66" charset="0"/>
              </a:rPr>
              <a:t>с исчисляемыми </a:t>
            </a: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3924300" y="2205038"/>
            <a:ext cx="4824413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>
                <a:latin typeface="Calibri" pitchFamily="34" charset="0"/>
              </a:rPr>
              <a:t>Are</a:t>
            </a:r>
            <a:r>
              <a:rPr lang="en-US" sz="3200">
                <a:latin typeface="Calibri" pitchFamily="34" charset="0"/>
              </a:rPr>
              <a:t> </a:t>
            </a:r>
            <a:r>
              <a:rPr lang="en-US" sz="3200" b="1">
                <a:latin typeface="Calibri" pitchFamily="34" charset="0"/>
              </a:rPr>
              <a:t>there</a:t>
            </a:r>
            <a:r>
              <a:rPr lang="en-US" sz="3200">
                <a:latin typeface="Calibri" pitchFamily="34" charset="0"/>
              </a:rPr>
              <a:t> </a:t>
            </a:r>
            <a:r>
              <a:rPr lang="en-US" sz="3200" b="1">
                <a:solidFill>
                  <a:srgbClr val="C00000"/>
                </a:solidFill>
                <a:latin typeface="Calibri" pitchFamily="34" charset="0"/>
              </a:rPr>
              <a:t>any</a:t>
            </a:r>
            <a:r>
              <a:rPr lang="en-US" sz="3200">
                <a:latin typeface="Calibri" pitchFamily="34" charset="0"/>
              </a:rPr>
              <a:t> lemons on a table?</a:t>
            </a:r>
            <a:endParaRPr lang="ru-RU" sz="3200">
              <a:latin typeface="Calibri" pitchFamily="34" charset="0"/>
            </a:endParaRPr>
          </a:p>
          <a:p>
            <a:r>
              <a:rPr lang="en-US" sz="3200">
                <a:latin typeface="Calibri" pitchFamily="34" charset="0"/>
              </a:rPr>
              <a:t>Yes, </a:t>
            </a:r>
            <a:r>
              <a:rPr lang="en-US" sz="3200" b="1">
                <a:latin typeface="Calibri" pitchFamily="34" charset="0"/>
              </a:rPr>
              <a:t>there are </a:t>
            </a:r>
            <a:r>
              <a:rPr lang="en-US" sz="3200" b="1">
                <a:solidFill>
                  <a:srgbClr val="00B050"/>
                </a:solidFill>
                <a:latin typeface="Calibri" pitchFamily="34" charset="0"/>
              </a:rPr>
              <a:t>some.</a:t>
            </a:r>
            <a:endParaRPr lang="ru-RU" sz="3200" b="1">
              <a:solidFill>
                <a:srgbClr val="00B050"/>
              </a:solidFill>
              <a:latin typeface="Calibri" pitchFamily="34" charset="0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3348038" y="4365625"/>
            <a:ext cx="5795962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>
                <a:latin typeface="Calibri" pitchFamily="34" charset="0"/>
              </a:rPr>
              <a:t>Are</a:t>
            </a:r>
            <a:r>
              <a:rPr lang="en-US" sz="3200">
                <a:latin typeface="Calibri" pitchFamily="34" charset="0"/>
              </a:rPr>
              <a:t> </a:t>
            </a:r>
            <a:r>
              <a:rPr lang="en-US" sz="3200" b="1">
                <a:latin typeface="Calibri" pitchFamily="34" charset="0"/>
              </a:rPr>
              <a:t>there</a:t>
            </a:r>
            <a:r>
              <a:rPr lang="en-US" sz="3200">
                <a:latin typeface="Calibri" pitchFamily="34" charset="0"/>
              </a:rPr>
              <a:t> </a:t>
            </a:r>
            <a:r>
              <a:rPr lang="en-US" sz="3200" b="1">
                <a:solidFill>
                  <a:srgbClr val="C00000"/>
                </a:solidFill>
                <a:latin typeface="Calibri" pitchFamily="34" charset="0"/>
              </a:rPr>
              <a:t>any</a:t>
            </a:r>
            <a:r>
              <a:rPr lang="en-US" sz="3200">
                <a:latin typeface="Calibri" pitchFamily="34" charset="0"/>
              </a:rPr>
              <a:t> buns at home?</a:t>
            </a:r>
          </a:p>
          <a:p>
            <a:endParaRPr lang="en-US" sz="3200">
              <a:latin typeface="Calibri" pitchFamily="34" charset="0"/>
            </a:endParaRPr>
          </a:p>
          <a:p>
            <a:r>
              <a:rPr lang="en-US" sz="3200">
                <a:latin typeface="Calibri" pitchFamily="34" charset="0"/>
              </a:rPr>
              <a:t>Yes</a:t>
            </a:r>
            <a:r>
              <a:rPr lang="en-US" sz="3200" b="1">
                <a:latin typeface="Calibri" pitchFamily="34" charset="0"/>
              </a:rPr>
              <a:t>, there are </a:t>
            </a:r>
            <a:r>
              <a:rPr lang="en-US" sz="3200" b="1">
                <a:solidFill>
                  <a:srgbClr val="00B050"/>
                </a:solidFill>
                <a:latin typeface="Calibri" pitchFamily="34" charset="0"/>
              </a:rPr>
              <a:t>some</a:t>
            </a:r>
            <a:r>
              <a:rPr lang="en-US" sz="3200">
                <a:latin typeface="Calibri" pitchFamily="34" charset="0"/>
              </a:rPr>
              <a:t>.</a:t>
            </a:r>
            <a:endParaRPr lang="ru-RU" sz="3200">
              <a:latin typeface="Calibri" pitchFamily="34" charset="0"/>
            </a:endParaRP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7380288" y="1412875"/>
            <a:ext cx="136842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800" b="1">
                <a:solidFill>
                  <a:srgbClr val="C00000"/>
                </a:solidFill>
                <a:latin typeface="Comic Sans MS" pitchFamily="66" charset="0"/>
              </a:rPr>
              <a:t>any</a:t>
            </a:r>
            <a:endParaRPr lang="ru-RU" sz="4800" b="1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1843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-49213" y="1700213"/>
            <a:ext cx="3716338" cy="2089150"/>
          </a:xfrm>
        </p:spPr>
      </p:pic>
      <p:pic>
        <p:nvPicPr>
          <p:cNvPr id="18440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221163"/>
            <a:ext cx="3105150" cy="221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 tmFilter="0,0; .5, 1; 1, 1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2" dur="1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 tmFilter="0,0; .5, 1; 1, 1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350" y="4763"/>
            <a:ext cx="9150350" cy="685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smtClean="0">
                <a:latin typeface="Comic Sans MS" pitchFamily="66" charset="0"/>
              </a:rPr>
              <a:t>С неисчисляемыми</a:t>
            </a:r>
          </a:p>
        </p:txBody>
      </p:sp>
      <p:pic>
        <p:nvPicPr>
          <p:cNvPr id="19459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23850" y="1557338"/>
            <a:ext cx="3506788" cy="2336800"/>
          </a:xfrm>
        </p:spPr>
      </p:pic>
      <p:pic>
        <p:nvPicPr>
          <p:cNvPr id="19460" name="Picture 2" descr="http://im0-tub-ru.yandex.net/i?id=467276161-41-72&amp;n=1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8313" y="4365625"/>
            <a:ext cx="2951162" cy="221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3851275" y="1628775"/>
            <a:ext cx="5113338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>
                <a:latin typeface="Calibri" pitchFamily="34" charset="0"/>
              </a:rPr>
              <a:t>Is there</a:t>
            </a:r>
            <a:r>
              <a:rPr lang="en-US" sz="3200">
                <a:latin typeface="Calibri" pitchFamily="34" charset="0"/>
              </a:rPr>
              <a:t> </a:t>
            </a:r>
            <a:r>
              <a:rPr lang="en-US" sz="3200" b="1">
                <a:solidFill>
                  <a:srgbClr val="C00000"/>
                </a:solidFill>
                <a:latin typeface="Calibri" pitchFamily="34" charset="0"/>
              </a:rPr>
              <a:t>any </a:t>
            </a:r>
            <a:r>
              <a:rPr lang="en-US" sz="3200">
                <a:latin typeface="Calibri" pitchFamily="34" charset="0"/>
              </a:rPr>
              <a:t>soup in the plate?</a:t>
            </a:r>
            <a:endParaRPr lang="ru-RU" sz="3200">
              <a:latin typeface="Calibri" pitchFamily="34" charset="0"/>
            </a:endParaRPr>
          </a:p>
          <a:p>
            <a:endParaRPr lang="ru-RU" sz="3200">
              <a:latin typeface="Calibri" pitchFamily="34" charset="0"/>
            </a:endParaRPr>
          </a:p>
          <a:p>
            <a:r>
              <a:rPr lang="en-US" sz="3200">
                <a:latin typeface="Calibri" pitchFamily="34" charset="0"/>
              </a:rPr>
              <a:t>           Yes, </a:t>
            </a:r>
            <a:r>
              <a:rPr lang="en-US" sz="3200" b="1">
                <a:latin typeface="Calibri" pitchFamily="34" charset="0"/>
              </a:rPr>
              <a:t>there is </a:t>
            </a:r>
            <a:r>
              <a:rPr lang="en-US" sz="3200" b="1">
                <a:solidFill>
                  <a:srgbClr val="00B050"/>
                </a:solidFill>
                <a:latin typeface="Calibri" pitchFamily="34" charset="0"/>
              </a:rPr>
              <a:t>some</a:t>
            </a:r>
            <a:r>
              <a:rPr lang="en-US" sz="3200">
                <a:latin typeface="Calibri" pitchFamily="34" charset="0"/>
              </a:rPr>
              <a:t>.</a:t>
            </a:r>
            <a:endParaRPr lang="ru-RU" sz="3200">
              <a:latin typeface="Calibri" pitchFamily="34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3635375" y="4652963"/>
            <a:ext cx="5113338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3200" b="1">
                <a:latin typeface="Calibri" pitchFamily="34" charset="0"/>
              </a:rPr>
              <a:t>Is</a:t>
            </a:r>
            <a:r>
              <a:rPr lang="en-US" sz="3200">
                <a:latin typeface="Calibri" pitchFamily="34" charset="0"/>
              </a:rPr>
              <a:t> </a:t>
            </a:r>
            <a:r>
              <a:rPr lang="en-US" sz="3200" b="1">
                <a:latin typeface="Calibri" pitchFamily="34" charset="0"/>
              </a:rPr>
              <a:t>there</a:t>
            </a:r>
            <a:r>
              <a:rPr lang="en-US" sz="3200">
                <a:latin typeface="Calibri" pitchFamily="34" charset="0"/>
              </a:rPr>
              <a:t> </a:t>
            </a:r>
            <a:r>
              <a:rPr lang="en-US" sz="3200" b="1">
                <a:solidFill>
                  <a:srgbClr val="C00000"/>
                </a:solidFill>
                <a:latin typeface="Calibri" pitchFamily="34" charset="0"/>
              </a:rPr>
              <a:t>any </a:t>
            </a:r>
            <a:r>
              <a:rPr lang="en-US" sz="3200">
                <a:latin typeface="Calibri" pitchFamily="34" charset="0"/>
              </a:rPr>
              <a:t>salad in a plate?</a:t>
            </a:r>
          </a:p>
          <a:p>
            <a:r>
              <a:rPr lang="en-US" sz="3200">
                <a:latin typeface="Calibri" pitchFamily="34" charset="0"/>
              </a:rPr>
              <a:t>       </a:t>
            </a:r>
          </a:p>
          <a:p>
            <a:r>
              <a:rPr lang="en-US" sz="3200">
                <a:latin typeface="Calibri" pitchFamily="34" charset="0"/>
              </a:rPr>
              <a:t>           Yes</a:t>
            </a:r>
            <a:r>
              <a:rPr lang="en-US" sz="3200" b="1">
                <a:latin typeface="Calibri" pitchFamily="34" charset="0"/>
              </a:rPr>
              <a:t>, there is </a:t>
            </a:r>
            <a:r>
              <a:rPr lang="en-US" sz="3200" b="1">
                <a:solidFill>
                  <a:srgbClr val="00B050"/>
                </a:solidFill>
                <a:latin typeface="Calibri" pitchFamily="34" charset="0"/>
              </a:rPr>
              <a:t>some</a:t>
            </a:r>
            <a:r>
              <a:rPr lang="en-US" sz="3200">
                <a:latin typeface="Calibri" pitchFamily="34" charset="0"/>
              </a:rPr>
              <a:t>.</a:t>
            </a:r>
            <a:endParaRPr lang="ru-RU" sz="3200">
              <a:latin typeface="Calibri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 tmFilter="0,0; .5, 1; 1, 1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5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 tmFilter="0,0; .5, 1; 1, 1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6350" y="4763"/>
            <a:ext cx="9150350" cy="685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0483" name="TextBox 8"/>
          <p:cNvSpPr txBox="1">
            <a:spLocks noChangeArrowheads="1"/>
          </p:cNvSpPr>
          <p:nvPr/>
        </p:nvSpPr>
        <p:spPr bwMode="auto">
          <a:xfrm>
            <a:off x="539750" y="642938"/>
            <a:ext cx="860425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>
                <a:latin typeface="Comic Sans MS" pitchFamily="66" charset="0"/>
              </a:rPr>
              <a:t>Отрицательные предложения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857250" y="4724400"/>
            <a:ext cx="68834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latin typeface="Calibri" pitchFamily="34" charset="0"/>
              </a:rPr>
              <a:t>There are 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not any </a:t>
            </a:r>
            <a:r>
              <a:rPr lang="en-US" sz="2800">
                <a:latin typeface="Calibri" pitchFamily="34" charset="0"/>
              </a:rPr>
              <a:t>apples in the basket.</a:t>
            </a:r>
            <a:endParaRPr lang="ru-RU" sz="2800">
              <a:latin typeface="Calibri" pitchFamily="34" charset="0"/>
            </a:endParaRPr>
          </a:p>
          <a:p>
            <a:r>
              <a:rPr lang="en-US" sz="2800">
                <a:latin typeface="Calibri" pitchFamily="34" charset="0"/>
              </a:rPr>
              <a:t>I have 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not any </a:t>
            </a:r>
            <a:r>
              <a:rPr lang="en-US" sz="2800">
                <a:latin typeface="Calibri" pitchFamily="34" charset="0"/>
              </a:rPr>
              <a:t>apples in my basket.</a:t>
            </a:r>
            <a:endParaRPr lang="ru-RU" sz="2800">
              <a:latin typeface="Calibri" pitchFamily="34" charset="0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755650" y="5732463"/>
            <a:ext cx="6911975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latin typeface="Calibri" pitchFamily="34" charset="0"/>
              </a:rPr>
              <a:t>There are 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no</a:t>
            </a:r>
            <a:r>
              <a:rPr lang="en-US" sz="2800">
                <a:latin typeface="Calibri" pitchFamily="34" charset="0"/>
              </a:rPr>
              <a:t> apples in the basket.</a:t>
            </a:r>
          </a:p>
          <a:p>
            <a:r>
              <a:rPr lang="en-US" sz="2800">
                <a:latin typeface="Calibri" pitchFamily="34" charset="0"/>
              </a:rPr>
              <a:t>I have 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no</a:t>
            </a:r>
            <a:r>
              <a:rPr lang="en-US" sz="2800">
                <a:latin typeface="Calibri" pitchFamily="34" charset="0"/>
              </a:rPr>
              <a:t> apples in my basket.</a:t>
            </a:r>
            <a:endParaRPr lang="ru-RU" sz="2800">
              <a:latin typeface="Calibri" pitchFamily="34" charset="0"/>
            </a:endParaRPr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3635375" y="3068638"/>
            <a:ext cx="5329238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latin typeface="Calibri" pitchFamily="34" charset="0"/>
              </a:rPr>
              <a:t>There </a:t>
            </a:r>
            <a:r>
              <a:rPr lang="en-US" sz="2800" b="1">
                <a:solidFill>
                  <a:srgbClr val="00B050"/>
                </a:solidFill>
                <a:latin typeface="Calibri" pitchFamily="34" charset="0"/>
              </a:rPr>
              <a:t>isn’t</a:t>
            </a:r>
            <a:r>
              <a:rPr lang="en-US" sz="2800" b="1">
                <a:latin typeface="Calibri" pitchFamily="34" charset="0"/>
              </a:rPr>
              <a:t> </a:t>
            </a:r>
            <a:r>
              <a:rPr lang="en-US" sz="2800" b="1">
                <a:solidFill>
                  <a:srgbClr val="00B050"/>
                </a:solidFill>
                <a:latin typeface="Calibri" pitchFamily="34" charset="0"/>
              </a:rPr>
              <a:t>any </a:t>
            </a:r>
            <a:r>
              <a:rPr lang="en-US" sz="2800">
                <a:latin typeface="Calibri" pitchFamily="34" charset="0"/>
              </a:rPr>
              <a:t>soup in the plate.</a:t>
            </a:r>
          </a:p>
          <a:p>
            <a:r>
              <a:rPr lang="en-US" sz="2800">
                <a:latin typeface="Calibri" pitchFamily="34" charset="0"/>
              </a:rPr>
              <a:t>I have </a:t>
            </a:r>
            <a:r>
              <a:rPr lang="en-US" sz="2800" b="1">
                <a:solidFill>
                  <a:srgbClr val="00B050"/>
                </a:solidFill>
                <a:latin typeface="Calibri" pitchFamily="34" charset="0"/>
              </a:rPr>
              <a:t>not any </a:t>
            </a:r>
            <a:r>
              <a:rPr lang="en-US" sz="2800">
                <a:latin typeface="Calibri" pitchFamily="34" charset="0"/>
              </a:rPr>
              <a:t>soup.</a:t>
            </a:r>
            <a:endParaRPr lang="ru-RU" sz="2800">
              <a:latin typeface="Calibri" pitchFamily="34" charset="0"/>
            </a:endParaRPr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3635375" y="3929063"/>
            <a:ext cx="5329238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 b="1">
                <a:latin typeface="Calibri" pitchFamily="34" charset="0"/>
              </a:rPr>
              <a:t>There is </a:t>
            </a:r>
            <a:r>
              <a:rPr lang="en-US" sz="2800" b="1">
                <a:solidFill>
                  <a:srgbClr val="00B050"/>
                </a:solidFill>
                <a:latin typeface="Calibri" pitchFamily="34" charset="0"/>
              </a:rPr>
              <a:t>no </a:t>
            </a:r>
            <a:r>
              <a:rPr lang="en-US" sz="2800">
                <a:latin typeface="Calibri" pitchFamily="34" charset="0"/>
              </a:rPr>
              <a:t>soup in the plate.</a:t>
            </a:r>
          </a:p>
          <a:p>
            <a:r>
              <a:rPr lang="en-US" sz="2800">
                <a:latin typeface="Calibri" pitchFamily="34" charset="0"/>
              </a:rPr>
              <a:t>I have </a:t>
            </a:r>
            <a:r>
              <a:rPr lang="en-US" sz="2800" b="1">
                <a:solidFill>
                  <a:srgbClr val="00B050"/>
                </a:solidFill>
                <a:latin typeface="Calibri" pitchFamily="34" charset="0"/>
              </a:rPr>
              <a:t>no</a:t>
            </a:r>
            <a:r>
              <a:rPr lang="en-US" sz="2800">
                <a:latin typeface="Calibri" pitchFamily="34" charset="0"/>
              </a:rPr>
              <a:t> soup.</a:t>
            </a:r>
            <a:endParaRPr lang="ru-RU" sz="2800">
              <a:latin typeface="Calibri" pitchFamily="34" charset="0"/>
            </a:endParaRPr>
          </a:p>
        </p:txBody>
      </p:sp>
      <p:sp>
        <p:nvSpPr>
          <p:cNvPr id="20488" name="TextBox 13"/>
          <p:cNvSpPr txBox="1">
            <a:spLocks noChangeArrowheads="1"/>
          </p:cNvSpPr>
          <p:nvPr/>
        </p:nvSpPr>
        <p:spPr bwMode="auto">
          <a:xfrm>
            <a:off x="1500188" y="1500188"/>
            <a:ext cx="3863975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4000" b="1">
                <a:solidFill>
                  <a:srgbClr val="0070C0"/>
                </a:solidFill>
                <a:latin typeface="Calibri" pitchFamily="34" charset="0"/>
              </a:rPr>
              <a:t>Not any = no</a:t>
            </a:r>
            <a:endParaRPr lang="ru-RU" sz="4000" b="1">
              <a:solidFill>
                <a:srgbClr val="0070C0"/>
              </a:solidFill>
              <a:latin typeface="Calibri" pitchFamily="34" charset="0"/>
            </a:endParaRPr>
          </a:p>
        </p:txBody>
      </p:sp>
      <p:pic>
        <p:nvPicPr>
          <p:cNvPr id="20489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8313" y="2276475"/>
            <a:ext cx="2547937" cy="2257425"/>
          </a:xfrm>
        </p:spPr>
      </p:pic>
      <p:pic>
        <p:nvPicPr>
          <p:cNvPr id="20490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24525" y="1341438"/>
            <a:ext cx="2500313" cy="166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 tmFilter="0,0; .5, 1; 1, 1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 tmFilter="0,0; .5, 1; 1, 1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 tmFilter="0,0; .5, 1; 1, 1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5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2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9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6" dur="10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22530" name="TextBox 4"/>
          <p:cNvSpPr txBox="1">
            <a:spLocks noChangeArrowheads="1"/>
          </p:cNvSpPr>
          <p:nvPr/>
        </p:nvSpPr>
        <p:spPr bwMode="auto">
          <a:xfrm>
            <a:off x="4071938" y="1000125"/>
            <a:ext cx="6842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ключ</a:t>
            </a:r>
          </a:p>
        </p:txBody>
      </p:sp>
      <p:pic>
        <p:nvPicPr>
          <p:cNvPr id="2253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-77788" y="0"/>
            <a:ext cx="9221788" cy="6892925"/>
          </a:xfrm>
        </p:spPr>
      </p:pic>
      <p:sp>
        <p:nvSpPr>
          <p:cNvPr id="22532" name="TextBox 7"/>
          <p:cNvSpPr txBox="1">
            <a:spLocks noChangeArrowheads="1"/>
          </p:cNvSpPr>
          <p:nvPr/>
        </p:nvSpPr>
        <p:spPr bwMode="auto">
          <a:xfrm>
            <a:off x="3714750" y="500063"/>
            <a:ext cx="344953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4000" dirty="0" smtClean="0">
                <a:latin typeface="Calibri" pitchFamily="34" charset="0"/>
              </a:rPr>
              <a:t>Some or any</a:t>
            </a:r>
            <a:endParaRPr lang="ru-RU" sz="4000" dirty="0">
              <a:latin typeface="Calibri" pitchFamily="34" charset="0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428750" y="1285875"/>
            <a:ext cx="6929438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They have 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some</a:t>
            </a:r>
            <a:r>
              <a:rPr lang="en-US" sz="2800">
                <a:latin typeface="Calibri" pitchFamily="34" charset="0"/>
              </a:rPr>
              <a:t> milk.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My brother doesn’t read 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any</a:t>
            </a:r>
            <a:r>
              <a:rPr lang="en-US" sz="2800">
                <a:latin typeface="Calibri" pitchFamily="34" charset="0"/>
              </a:rPr>
              <a:t> books.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Do you have 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any</a:t>
            </a:r>
            <a:r>
              <a:rPr lang="en-US" sz="2800">
                <a:latin typeface="Calibri" pitchFamily="34" charset="0"/>
              </a:rPr>
              <a:t> questions?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We need 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some</a:t>
            </a:r>
            <a:r>
              <a:rPr lang="en-US" sz="2800">
                <a:latin typeface="Calibri" pitchFamily="34" charset="0"/>
              </a:rPr>
              <a:t> eggs and 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som</a:t>
            </a:r>
            <a:r>
              <a:rPr lang="en-US" sz="2800">
                <a:latin typeface="Calibri" pitchFamily="34" charset="0"/>
              </a:rPr>
              <a:t>e milk.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I don’t have 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any </a:t>
            </a:r>
            <a:r>
              <a:rPr lang="en-US" sz="2800">
                <a:latin typeface="Calibri" pitchFamily="34" charset="0"/>
              </a:rPr>
              <a:t>water.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I have 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some</a:t>
            </a:r>
            <a:r>
              <a:rPr lang="en-US" sz="2800">
                <a:latin typeface="Calibri" pitchFamily="34" charset="0"/>
              </a:rPr>
              <a:t> tea in my cup.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We don’t have 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any</a:t>
            </a:r>
            <a:r>
              <a:rPr lang="en-US" sz="2800">
                <a:latin typeface="Calibri" pitchFamily="34" charset="0"/>
              </a:rPr>
              <a:t> bread.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Kate doesn’t have 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any</a:t>
            </a:r>
            <a:r>
              <a:rPr lang="en-US" sz="2800">
                <a:latin typeface="Calibri" pitchFamily="34" charset="0"/>
              </a:rPr>
              <a:t> sweets.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Pete and Ann have 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some</a:t>
            </a:r>
            <a:r>
              <a:rPr lang="en-US" sz="2800">
                <a:latin typeface="Calibri" pitchFamily="34" charset="0"/>
              </a:rPr>
              <a:t> bars of chocolate.</a:t>
            </a:r>
          </a:p>
          <a:p>
            <a:pPr marL="342900" indent="-342900">
              <a:buFont typeface="Calibri" pitchFamily="34" charset="0"/>
              <a:buAutoNum type="arabicPeriod"/>
            </a:pPr>
            <a:r>
              <a:rPr lang="en-US" sz="2800">
                <a:latin typeface="Calibri" pitchFamily="34" charset="0"/>
              </a:rPr>
              <a:t>Mary hasn’t </a:t>
            </a:r>
            <a:r>
              <a:rPr lang="en-US" sz="2800" b="1">
                <a:solidFill>
                  <a:srgbClr val="FF0000"/>
                </a:solidFill>
                <a:latin typeface="Calibri" pitchFamily="34" charset="0"/>
              </a:rPr>
              <a:t>any</a:t>
            </a:r>
            <a:r>
              <a:rPr lang="en-US" sz="2800">
                <a:latin typeface="Calibri" pitchFamily="34" charset="0"/>
              </a:rPr>
              <a:t> mistakes in her test.</a:t>
            </a:r>
            <a:endParaRPr lang="ru-RU" sz="2800">
              <a:latin typeface="Calibri" pitchFamily="34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5" dur="10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2" dur="1000"/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432</TotalTime>
  <Words>391</Words>
  <Application>Microsoft Office PowerPoint</Application>
  <PresentationFormat>Экран (4:3)</PresentationFormat>
  <Paragraphs>81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Местоимения some  any  no   </vt:lpstr>
      <vt:lpstr>Слайд 2</vt:lpstr>
      <vt:lpstr>Слайд 3</vt:lpstr>
      <vt:lpstr>Слайд 4</vt:lpstr>
      <vt:lpstr>Слайд 5</vt:lpstr>
      <vt:lpstr>Слайд 6</vt:lpstr>
      <vt:lpstr>С неисчисляемыми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Френдак</dc:creator>
  <cp:lastModifiedBy>Sanek-PC</cp:lastModifiedBy>
  <cp:revision>55</cp:revision>
  <dcterms:modified xsi:type="dcterms:W3CDTF">2022-04-03T15:28:48Z</dcterms:modified>
</cp:coreProperties>
</file>