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F849-90CD-47C4-A4F7-7E770A095043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AF70-03B9-49E0-A940-C35D423D09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2BBED-5BC7-4FC0-AFC1-8CF7466C55FA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DAAFC-F988-4EA8-A30A-8CD933296A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5FB04-7494-454E-A03D-31DF03C857C9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EE127-B66F-4F9F-89F0-626A266E08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BB8E5-DE1D-4B86-9873-DECDD1527E28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C532B-E1A3-4C2D-A098-6AF0B606DC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9EF4-262D-4638-A176-AF8639EA62F5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8E4D1-522F-48CF-9F36-B1C0908341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582CA-CF39-4142-923E-B921A94E1AF5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FCF92-4445-41BB-94FF-C0410FA9DC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260E5-7322-44A9-90C4-3D2934F133B6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C9BE-7476-4C91-AACB-E25F429384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B2C6A-945A-41B9-AA68-40547338D5E4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AA415-446D-42F6-A190-3FBED9EBCC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CD11-BDED-441D-B778-EB3EA7E0F8F9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52AE-5179-46B7-B34D-36B3B5A317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71511-1914-4B3C-8504-206711E88F18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2E72-933F-458F-A8CA-421011EB9D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63BC-352C-4ED0-9D60-B35C02041D0F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DBA2-6737-4272-B30B-620135165B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91DAAC-1D0B-4181-B87D-04D9FDD28E5C}" type="datetimeFigureOut">
              <a:rPr lang="ru-RU"/>
              <a:pPr>
                <a:defRPr/>
              </a:pPr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287803-564E-4955-A2F9-142D1CD655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The best of </a:t>
            </a:r>
            <a:b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British Inventions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29216" cy="18002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04248" y="908720"/>
            <a:ext cx="2076003" cy="175530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9552" y="2944529"/>
            <a:ext cx="2417334" cy="172819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55976" y="3808625"/>
            <a:ext cx="3687763" cy="223678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Warming Up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341438"/>
            <a:ext cx="8351837" cy="5084762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Who invented the radio?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Who invented the electric bulb?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Who invented the airplane?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What great inventors do you know?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Vocabulary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Appliance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устройство, приспособление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Take for granted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принимать как должное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Encourage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поощрять, подбадривать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Railway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железнодорожный путь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Engine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двигатель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Transmit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передавать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Decade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декада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String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нитка, шнурок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Cardboard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картон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Establish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основывать, создавать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Image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изображение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Marvel –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чудо, диво, нечто необычное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789363"/>
            <a:ext cx="3406775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65132" y="116632"/>
            <a:ext cx="2792670" cy="194421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perspectiveHeroicExtremeLeftFacing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Reading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630872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Ex. 1 p. 151 Read and say when it was invented and by whom.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Ex. 2 p. 151 Read the timeline and complete the gaps (1-12) with the correct form of the words in brackets. Listen and check.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Match the invention to the person: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lphaL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‘analytical engine’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lphaL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Electric motor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lphaL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‘TV set’ 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lphaL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Steam train locomotive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48575" y="16287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92900" y="2287588"/>
            <a:ext cx="2397125" cy="4522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Inventor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Technological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Designed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Growth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Industrial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Basic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Computerised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Drawings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Calculations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Scientists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Took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Slowly </a:t>
            </a:r>
            <a:r>
              <a:rPr lang="en-US" dirty="0">
                <a:latin typeface="+mn-lt"/>
                <a:cs typeface="+mn-cs"/>
              </a:rPr>
              <a:t>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738" y="2287588"/>
            <a:ext cx="2387600" cy="156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J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. L.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Baird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G. Stephenson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C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. Babbage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M. Faraday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71775" y="2492375"/>
            <a:ext cx="1368425" cy="7207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339975" y="2924175"/>
            <a:ext cx="1655763" cy="7207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547813" y="2565400"/>
            <a:ext cx="2592387" cy="7921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455988" y="2960688"/>
            <a:ext cx="684212" cy="8286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5739" y="4162978"/>
            <a:ext cx="1431925" cy="163988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13681" y="4215964"/>
            <a:ext cx="1554163" cy="1554163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10887" y="4202113"/>
            <a:ext cx="1171624" cy="161404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69514" y="4248149"/>
            <a:ext cx="2021597" cy="152197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lumMod val="50000"/>
                <a:alpha val="6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355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Match the words in bold to their definitions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630872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Appliances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Take for granted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Steam train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Encourage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Railway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Revolution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Establish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Computing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Detailed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Transmit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Decade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6600" y="652463"/>
            <a:ext cx="5875338" cy="5632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Think something is real / true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lphaLcPeriod"/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A train that operates by steam produces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  by burning coal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c. Devices or machines that you use to do 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job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d. Contribute to the progress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e. A relatively sudden and absolutely drastic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change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f. Start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g. Routs between places along which trains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travel on rails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h. Period of 10 years </a:t>
            </a:r>
          </a:p>
          <a:p>
            <a:pPr marL="400050" indent="-400050" fontAlgn="auto">
              <a:spcBef>
                <a:spcPts val="0"/>
              </a:spcBef>
              <a:spcAft>
                <a:spcPts val="0"/>
              </a:spcAft>
              <a:buFontTx/>
              <a:buAutoNum type="romanLcPeriod"/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Using a computer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j. Send from one person or place to another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k. Containing a lot of facts and information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79613" y="836613"/>
            <a:ext cx="1439862" cy="11525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555875" y="981075"/>
            <a:ext cx="863600" cy="2159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979613" y="1268413"/>
            <a:ext cx="1439862" cy="431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835150" y="2133600"/>
            <a:ext cx="1512888" cy="57467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547813" y="2708275"/>
            <a:ext cx="1800225" cy="14414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979613" y="2997200"/>
            <a:ext cx="1439862" cy="1444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727200" y="3421063"/>
            <a:ext cx="1657350" cy="4318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908175" y="3933825"/>
            <a:ext cx="1439863" cy="1295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619250" y="4365625"/>
            <a:ext cx="1728788" cy="15843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619250" y="4797425"/>
            <a:ext cx="1728788" cy="79216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547813" y="4941888"/>
            <a:ext cx="1871662" cy="2508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Speaking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Complete the table then use it to speak about inventions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388" y="1268413"/>
          <a:ext cx="8785225" cy="56007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0160"/>
                <a:gridCol w="1872208"/>
                <a:gridCol w="1800200"/>
                <a:gridCol w="3672408"/>
              </a:tblGrid>
              <a:tr h="1174285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 invention </a:t>
                      </a:r>
                      <a:endParaRPr lang="ru-RU" sz="2400" b="1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Electric motor 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13903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Who by was it invented?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M. Faraday</a:t>
                      </a:r>
                    </a:p>
                    <a:p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18697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When? 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1821 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</a:rPr>
                        <a:t>                               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684287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What</a:t>
                      </a:r>
                      <a:r>
                        <a:rPr lang="en-US" sz="2400" b="1" baseline="0" dirty="0" smtClean="0"/>
                        <a:t> progress did it help?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Helped to develop technological appliances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492500" y="2492375"/>
            <a:ext cx="16938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G. </a:t>
            </a:r>
          </a:p>
          <a:p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Stephenson</a:t>
            </a:r>
            <a:endParaRPr lang="ru-RU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35600" y="2473325"/>
            <a:ext cx="1360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C. </a:t>
            </a:r>
          </a:p>
          <a:p>
            <a:r>
              <a:rPr lang="en-US" sz="2400" b="1">
                <a:solidFill>
                  <a:srgbClr val="000000"/>
                </a:solidFill>
                <a:latin typeface="Calibri" pitchFamily="34" charset="0"/>
              </a:rPr>
              <a:t>Babbage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13138" y="1196975"/>
            <a:ext cx="10604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Steam </a:t>
            </a:r>
          </a:p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train</a:t>
            </a:r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41925" y="1220788"/>
            <a:ext cx="15716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‘Analytical </a:t>
            </a:r>
          </a:p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Engine’</a:t>
            </a:r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221538" y="1263650"/>
            <a:ext cx="0" cy="5232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27888" y="1263650"/>
            <a:ext cx="1152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‘TV set’</a:t>
            </a:r>
            <a:endParaRPr lang="ru-RU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635375" y="3648075"/>
            <a:ext cx="806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Calibri" pitchFamily="34" charset="0"/>
              </a:rPr>
              <a:t>1829</a:t>
            </a:r>
            <a:endParaRPr lang="ru-RU" sz="2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435600" y="3616325"/>
            <a:ext cx="806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Calibri" pitchFamily="34" charset="0"/>
              </a:rPr>
              <a:t>1837</a:t>
            </a:r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400925" y="3621088"/>
            <a:ext cx="806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FFFF"/>
                </a:solidFill>
                <a:latin typeface="Calibri" pitchFamily="34" charset="0"/>
              </a:rPr>
              <a:t>1925</a:t>
            </a:r>
            <a:endParaRPr lang="ru-RU" sz="2400" b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308850" y="2492375"/>
            <a:ext cx="1387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J. L. Baird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492500" y="4868863"/>
            <a:ext cx="1743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Encouraged </a:t>
            </a:r>
          </a:p>
          <a:p>
            <a:r>
              <a:rPr lang="en-US" sz="2400" b="1">
                <a:latin typeface="Calibri" pitchFamily="34" charset="0"/>
              </a:rPr>
              <a:t>the growth </a:t>
            </a:r>
          </a:p>
          <a:p>
            <a:r>
              <a:rPr lang="en-US" sz="2400" b="1">
                <a:latin typeface="Calibri" pitchFamily="34" charset="0"/>
              </a:rPr>
              <a:t>of railways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364163" y="4868863"/>
            <a:ext cx="18224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Established </a:t>
            </a:r>
          </a:p>
          <a:p>
            <a:r>
              <a:rPr lang="en-US" sz="2400" b="1">
                <a:latin typeface="Calibri" pitchFamily="34" charset="0"/>
              </a:rPr>
              <a:t>the basic </a:t>
            </a:r>
          </a:p>
          <a:p>
            <a:r>
              <a:rPr lang="en-US" sz="2400" b="1">
                <a:latin typeface="Calibri" pitchFamily="34" charset="0"/>
              </a:rPr>
              <a:t>principles of </a:t>
            </a:r>
          </a:p>
          <a:p>
            <a:r>
              <a:rPr lang="en-US" sz="2400" b="1">
                <a:latin typeface="Calibri" pitchFamily="34" charset="0"/>
              </a:rPr>
              <a:t>computing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262813" y="4868863"/>
            <a:ext cx="17732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Helped to </a:t>
            </a:r>
          </a:p>
          <a:p>
            <a:r>
              <a:rPr lang="en-US" sz="2400" b="1">
                <a:latin typeface="Calibri" pitchFamily="34" charset="0"/>
              </a:rPr>
              <a:t>develop the </a:t>
            </a:r>
          </a:p>
          <a:p>
            <a:r>
              <a:rPr lang="en-US" sz="2400" b="1">
                <a:latin typeface="Calibri" pitchFamily="34" charset="0"/>
              </a:rPr>
              <a:t>today’s TV</a:t>
            </a:r>
            <a:endParaRPr lang="ru-RU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Reflection / Homework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6092825"/>
          </a:xfrm>
          <a:solidFill>
            <a:schemeClr val="bg2"/>
          </a:solidFill>
          <a:ln w="38100">
            <a:solidFill>
              <a:schemeClr val="accent3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Answer!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What inventions did you learn about?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Was it difficult or not to speak about these inventions?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Do you have good speaking skills or do you need to improve them?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Was it difficult or not to put the words into the correct form?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Homework </a:t>
            </a:r>
            <a:endParaRPr lang="en-US" sz="24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W.B. p. 66 ex. 1-2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Learn the words of the lesson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5373216"/>
            <a:ext cx="363913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Good Luck!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360</Words>
  <Application>Microsoft Office PowerPoint</Application>
  <PresentationFormat>Экран (4:3)</PresentationFormat>
  <Paragraphs>120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Arial</vt:lpstr>
      <vt:lpstr>Wingdings</vt:lpstr>
      <vt:lpstr>Тема Office</vt:lpstr>
      <vt:lpstr>The best of  British Inventions      </vt:lpstr>
      <vt:lpstr>Warming Up </vt:lpstr>
      <vt:lpstr>Vocabulary </vt:lpstr>
      <vt:lpstr>Reading</vt:lpstr>
      <vt:lpstr>Match the words in bold to their definitions</vt:lpstr>
      <vt:lpstr>Speaking </vt:lpstr>
      <vt:lpstr>Reflection / Homework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best of  British Inventions</dc:title>
  <dc:creator>Ирина</dc:creator>
  <cp:lastModifiedBy>Пользователь</cp:lastModifiedBy>
  <cp:revision>21</cp:revision>
  <dcterms:created xsi:type="dcterms:W3CDTF">2016-03-09T15:53:49Z</dcterms:created>
  <dcterms:modified xsi:type="dcterms:W3CDTF">2022-04-03T16:02:49Z</dcterms:modified>
</cp:coreProperties>
</file>