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804BDFE-0EA2-439C-A1AC-4EB7310DBEFA}">
  <a:tblStyle styleId="{7804BDFE-0EA2-439C-A1AC-4EB7310DBEFA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45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1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body" idx="1"/>
          </p:nvPr>
        </p:nvSpPr>
        <p:spPr>
          <a:xfrm rot="5400000">
            <a:off x="2133600" y="-76200"/>
            <a:ext cx="48768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5755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1pPr>
            <a:lvl2pPr marL="914400" lvl="1" indent="-325755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2pPr>
            <a:lvl3pPr marL="1371600" lvl="2" indent="-331469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>
            <a:spLocks noGrp="1"/>
          </p:cNvSpPr>
          <p:nvPr>
            <p:ph type="title"/>
          </p:nvPr>
        </p:nvSpPr>
        <p:spPr>
          <a:xfrm rot="5400000">
            <a:off x="4724400" y="2514600"/>
            <a:ext cx="58674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body" idx="1"/>
          </p:nvPr>
        </p:nvSpPr>
        <p:spPr>
          <a:xfrm rot="5400000">
            <a:off x="533400" y="533400"/>
            <a:ext cx="586740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5755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1pPr>
            <a:lvl2pPr marL="914400" lvl="1" indent="-325755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2pPr>
            <a:lvl3pPr marL="1371600" lvl="2" indent="-331469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2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Arial"/>
              <a:buNone/>
              <a:defRPr sz="5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480"/>
              </a:spcBef>
              <a:spcAft>
                <a:spcPts val="0"/>
              </a:spcAft>
              <a:buSzPts val="2040"/>
              <a:buNone/>
              <a:defRPr>
                <a:solidFill>
                  <a:srgbClr val="3F3F3F"/>
                </a:solidFill>
              </a:defRPr>
            </a:lvl1pPr>
            <a:lvl2pPr lvl="1" algn="ctr">
              <a:spcBef>
                <a:spcPts val="400"/>
              </a:spcBef>
              <a:spcAft>
                <a:spcPts val="0"/>
              </a:spcAft>
              <a:buSzPts val="17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360"/>
              </a:spcBef>
              <a:spcAft>
                <a:spcPts val="0"/>
              </a:spcAft>
              <a:buSzPts val="162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260"/>
              </a:spcBef>
              <a:spcAft>
                <a:spcPts val="0"/>
              </a:spcAft>
              <a:buSzPts val="13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260"/>
              </a:spcBef>
              <a:spcAft>
                <a:spcPts val="0"/>
              </a:spcAft>
              <a:buSzPts val="13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260"/>
              </a:spcBef>
              <a:spcAft>
                <a:spcPts val="0"/>
              </a:spcAft>
              <a:buSzPts val="13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260"/>
              </a:spcBef>
              <a:spcAft>
                <a:spcPts val="0"/>
              </a:spcAft>
              <a:buSzPts val="13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23" name="Google Shape;23;p3"/>
          <p:cNvCxnSpPr/>
          <p:nvPr/>
        </p:nvCxnSpPr>
        <p:spPr>
          <a:xfrm>
            <a:off x="685800" y="3398520"/>
            <a:ext cx="7848600" cy="1588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5755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1pPr>
            <a:lvl2pPr marL="914400" lvl="1" indent="-325755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2pPr>
            <a:lvl3pPr marL="1371600" lvl="2" indent="-331469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bg>
      <p:bgPr>
        <a:solidFill>
          <a:schemeClr val="dk2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Arial"/>
              <a:buNone/>
              <a:defRPr sz="4800" b="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2040"/>
              <a:buNone/>
              <a:defRPr sz="2400">
                <a:solidFill>
                  <a:schemeClr val="lt2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53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44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36" name="Google Shape;36;p5"/>
          <p:cNvCxnSpPr/>
          <p:nvPr/>
        </p:nvCxnSpPr>
        <p:spPr>
          <a:xfrm>
            <a:off x="731520" y="4599432"/>
            <a:ext cx="7848600" cy="1588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>
            <a:off x="457200" y="1673352"/>
            <a:ext cx="4038600" cy="4718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9730" algn="l">
              <a:spcBef>
                <a:spcPts val="560"/>
              </a:spcBef>
              <a:spcAft>
                <a:spcPts val="0"/>
              </a:spcAft>
              <a:buSzPts val="2380"/>
              <a:buChar char="•"/>
              <a:defRPr sz="2800"/>
            </a:lvl1pPr>
            <a:lvl2pPr marL="914400" lvl="1" indent="-358140" algn="l">
              <a:spcBef>
                <a:spcPts val="480"/>
              </a:spcBef>
              <a:spcAft>
                <a:spcPts val="0"/>
              </a:spcAft>
              <a:buSzPts val="2040"/>
              <a:buChar char="•"/>
              <a:defRPr sz="2400"/>
            </a:lvl2pPr>
            <a:lvl3pPr marL="1371600" lvl="2" indent="-342900" algn="l"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2"/>
          </p:nvPr>
        </p:nvSpPr>
        <p:spPr>
          <a:xfrm>
            <a:off x="4648200" y="1673352"/>
            <a:ext cx="4038600" cy="4718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9730" algn="l">
              <a:spcBef>
                <a:spcPts val="560"/>
              </a:spcBef>
              <a:spcAft>
                <a:spcPts val="0"/>
              </a:spcAft>
              <a:buSzPts val="2380"/>
              <a:buChar char="•"/>
              <a:defRPr sz="2800"/>
            </a:lvl1pPr>
            <a:lvl2pPr marL="914400" lvl="1" indent="-358140" algn="l">
              <a:spcBef>
                <a:spcPts val="480"/>
              </a:spcBef>
              <a:spcAft>
                <a:spcPts val="0"/>
              </a:spcAft>
              <a:buSzPts val="2040"/>
              <a:buChar char="•"/>
              <a:defRPr sz="2400"/>
            </a:lvl2pPr>
            <a:lvl3pPr marL="1371600" lvl="2" indent="-342900" algn="l"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spcBef>
                <a:spcPts val="400"/>
              </a:spcBef>
              <a:spcAft>
                <a:spcPts val="0"/>
              </a:spcAft>
              <a:buSzPts val="1700"/>
              <a:buNone/>
              <a:defRPr sz="2000" b="0">
                <a:solidFill>
                  <a:schemeClr val="dk2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7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62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body" idx="2"/>
          </p:nvPr>
        </p:nvSpPr>
        <p:spPr>
          <a:xfrm>
            <a:off x="457200" y="2438400"/>
            <a:ext cx="3931920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8140" algn="l">
              <a:spcBef>
                <a:spcPts val="480"/>
              </a:spcBef>
              <a:spcAft>
                <a:spcPts val="0"/>
              </a:spcAft>
              <a:buSzPts val="2040"/>
              <a:buChar char="•"/>
              <a:defRPr sz="2400"/>
            </a:lvl1pPr>
            <a:lvl2pPr marL="914400" lvl="1" indent="-336550" algn="l"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2pPr>
            <a:lvl3pPr marL="1371600" lvl="2" indent="-331469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3"/>
          </p:nvPr>
        </p:nvSpPr>
        <p:spPr>
          <a:xfrm>
            <a:off x="4754880" y="1676400"/>
            <a:ext cx="3931920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spcBef>
                <a:spcPts val="400"/>
              </a:spcBef>
              <a:spcAft>
                <a:spcPts val="0"/>
              </a:spcAft>
              <a:buSzPts val="1700"/>
              <a:buNone/>
              <a:defRPr sz="2000" b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7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62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4"/>
          </p:nvPr>
        </p:nvSpPr>
        <p:spPr>
          <a:xfrm>
            <a:off x="4754880" y="2438400"/>
            <a:ext cx="3931920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8140" algn="l">
              <a:spcBef>
                <a:spcPts val="480"/>
              </a:spcBef>
              <a:spcAft>
                <a:spcPts val="0"/>
              </a:spcAft>
              <a:buSzPts val="2040"/>
              <a:buChar char="•"/>
              <a:defRPr sz="2400"/>
            </a:lvl1pPr>
            <a:lvl2pPr marL="914400" lvl="1" indent="-336550" algn="l"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2pPr>
            <a:lvl3pPr marL="1371600" lvl="2" indent="-331469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53" name="Google Shape;53;p7"/>
          <p:cNvCxnSpPr/>
          <p:nvPr/>
        </p:nvCxnSpPr>
        <p:spPr>
          <a:xfrm rot="5400000">
            <a:off x="2217817" y="4045823"/>
            <a:ext cx="4709160" cy="794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 txBox="1"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 b="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1"/>
          </p:nvPr>
        </p:nvSpPr>
        <p:spPr>
          <a:xfrm>
            <a:off x="2971800" y="792080"/>
            <a:ext cx="5715000" cy="557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1320" algn="l">
              <a:spcBef>
                <a:spcPts val="640"/>
              </a:spcBef>
              <a:spcAft>
                <a:spcPts val="0"/>
              </a:spcAft>
              <a:buSzPts val="2720"/>
              <a:buChar char="•"/>
              <a:defRPr sz="3200"/>
            </a:lvl1pPr>
            <a:lvl2pPr marL="914400" lvl="1" indent="-379730" algn="l">
              <a:spcBef>
                <a:spcPts val="560"/>
              </a:spcBef>
              <a:spcAft>
                <a:spcPts val="0"/>
              </a:spcAft>
              <a:buSzPts val="2380"/>
              <a:buChar char="•"/>
              <a:defRPr sz="2800"/>
            </a:lvl2pPr>
            <a:lvl3pPr marL="1371600" lvl="2" indent="-365760" algn="l">
              <a:spcBef>
                <a:spcPts val="480"/>
              </a:spcBef>
              <a:spcAft>
                <a:spcPts val="0"/>
              </a:spcAft>
              <a:buSzPts val="216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body" idx="2"/>
          </p:nvPr>
        </p:nvSpPr>
        <p:spPr>
          <a:xfrm>
            <a:off x="457201" y="2130552"/>
            <a:ext cx="2139696" cy="4243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19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102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9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66" name="Google Shape;66;p9"/>
          <p:cNvCxnSpPr/>
          <p:nvPr/>
        </p:nvCxnSpPr>
        <p:spPr>
          <a:xfrm rot="5400000">
            <a:off x="-13116" y="3580206"/>
            <a:ext cx="5577840" cy="1588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 b="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>
            <a:spLocks noGrp="1"/>
          </p:cNvSpPr>
          <p:nvPr>
            <p:ph type="pic" idx="2"/>
          </p:nvPr>
        </p:nvSpPr>
        <p:spPr>
          <a:xfrm>
            <a:off x="2858610" y="838201"/>
            <a:ext cx="5904390" cy="5500456"/>
          </a:xfrm>
          <a:prstGeom prst="rect">
            <a:avLst/>
          </a:prstGeom>
          <a:solidFill>
            <a:schemeClr val="lt2"/>
          </a:solidFill>
          <a:ln w="76200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12700" dir="5400000" algn="t" rotWithShape="0">
              <a:srgbClr val="000000">
                <a:alpha val="58823"/>
              </a:srgbClr>
            </a:outerShdw>
          </a:effectLst>
        </p:spPr>
      </p:sp>
      <p:sp>
        <p:nvSpPr>
          <p:cNvPr id="70" name="Google Shape;70;p10"/>
          <p:cNvSpPr txBox="1">
            <a:spLocks noGrp="1"/>
          </p:cNvSpPr>
          <p:nvPr>
            <p:ph type="body" idx="1"/>
          </p:nvPr>
        </p:nvSpPr>
        <p:spPr>
          <a:xfrm>
            <a:off x="457200" y="2133600"/>
            <a:ext cx="2139696" cy="42428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19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102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9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0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814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655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1469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2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1150" algn="l" rtl="0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1150" algn="l" rtl="0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1150" algn="l" rtl="0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1150" algn="l" rtl="0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0;p1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3"/>
          <p:cNvSpPr txBox="1"/>
          <p:nvPr/>
        </p:nvSpPr>
        <p:spPr>
          <a:xfrm>
            <a:off x="439842" y="2090172"/>
            <a:ext cx="8264316" cy="2677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0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Разработка и демонстрация </a:t>
            </a:r>
            <a:r>
              <a:rPr lang="ru-RU" sz="2400" b="0" i="0" u="none" strike="noStrike" cap="none" dirty="0" err="1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разноуровневых</a:t>
            </a:r>
            <a:r>
              <a:rPr lang="ru-RU" sz="2400" b="0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учебных заданий по произведениям Саши Черного 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0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Литературное чтение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0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3 класс</a:t>
            </a:r>
            <a:br>
              <a:rPr lang="ru-RU" sz="2400" b="0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2400" b="0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УМК  «Школа России»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</p:txBody>
      </p:sp>
      <p:sp>
        <p:nvSpPr>
          <p:cNvPr id="91" name="Google Shape;91;p13"/>
          <p:cNvSpPr txBox="1"/>
          <p:nvPr/>
        </p:nvSpPr>
        <p:spPr>
          <a:xfrm>
            <a:off x="5796136" y="5805264"/>
            <a:ext cx="22747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Выполнил (а): ФИО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6" name="Google Shape;96;p14"/>
          <p:cNvCxnSpPr/>
          <p:nvPr/>
        </p:nvCxnSpPr>
        <p:spPr>
          <a:xfrm>
            <a:off x="179512" y="980728"/>
            <a:ext cx="4032448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7" name="Google Shape;97;p14"/>
          <p:cNvSpPr txBox="1"/>
          <p:nvPr/>
        </p:nvSpPr>
        <p:spPr>
          <a:xfrm>
            <a:off x="611560" y="325701"/>
            <a:ext cx="1853952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Уровень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Узнавание</a:t>
            </a:r>
            <a:endParaRPr dirty="0"/>
          </a:p>
        </p:txBody>
      </p:sp>
      <p:sp>
        <p:nvSpPr>
          <p:cNvPr id="98" name="Google Shape;98;p14"/>
          <p:cNvSpPr/>
          <p:nvPr/>
        </p:nvSpPr>
        <p:spPr>
          <a:xfrm>
            <a:off x="326682" y="2346846"/>
            <a:ext cx="4572000" cy="2308324"/>
          </a:xfrm>
          <a:prstGeom prst="rect">
            <a:avLst/>
          </a:prstGeom>
          <a:solidFill>
            <a:srgbClr val="E4E9EE"/>
          </a:solidFill>
          <a:ln w="264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u="sng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Содержание задания:</a:t>
            </a:r>
            <a:r>
              <a:rPr lang="ru-RU" sz="1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dirty="0"/>
          </a:p>
          <a:p>
            <a:pPr marL="0" marR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 какому литературному жанру относятся представленные произведения: «Слон», «Воробей», «Что ты тискаешь утенка?…»:</a:t>
            </a:r>
            <a:endParaRPr dirty="0"/>
          </a:p>
          <a:p>
            <a:pPr marL="0" marR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А) рассказ</a:t>
            </a:r>
            <a:endParaRPr dirty="0"/>
          </a:p>
          <a:p>
            <a:pPr marL="0" marR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Б) стихотворение</a:t>
            </a:r>
            <a:endParaRPr dirty="0"/>
          </a:p>
          <a:p>
            <a:pPr marL="0" marR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В) быль</a:t>
            </a:r>
            <a:endParaRPr dirty="0"/>
          </a:p>
        </p:txBody>
      </p:sp>
      <p:sp>
        <p:nvSpPr>
          <p:cNvPr id="99" name="Google Shape;99;p14"/>
          <p:cNvSpPr/>
          <p:nvPr/>
        </p:nvSpPr>
        <p:spPr>
          <a:xfrm>
            <a:off x="326682" y="1268760"/>
            <a:ext cx="4572000" cy="646331"/>
          </a:xfrm>
          <a:prstGeom prst="rect">
            <a:avLst/>
          </a:prstGeom>
          <a:solidFill>
            <a:srgbClr val="DFE3E4"/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 задания: </a:t>
            </a: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Актуализация  и определение жанра в произведениях Саши Черного</a:t>
            </a:r>
            <a:endParaRPr/>
          </a:p>
        </p:txBody>
      </p:sp>
      <p:sp>
        <p:nvSpPr>
          <p:cNvPr id="100" name="Google Shape;100;p14"/>
          <p:cNvSpPr/>
          <p:nvPr/>
        </p:nvSpPr>
        <p:spPr>
          <a:xfrm>
            <a:off x="326682" y="5013176"/>
            <a:ext cx="4572000" cy="646331"/>
          </a:xfrm>
          <a:prstGeom prst="rect">
            <a:avLst/>
          </a:prstGeom>
          <a:solidFill>
            <a:srgbClr val="DFE3E4"/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Предполагаемый ответ учащихся: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Б)</a:t>
            </a:r>
            <a:endParaRPr/>
          </a:p>
        </p:txBody>
      </p:sp>
      <p:sp>
        <p:nvSpPr>
          <p:cNvPr id="101" name="Google Shape;101;p14"/>
          <p:cNvSpPr/>
          <p:nvPr/>
        </p:nvSpPr>
        <p:spPr>
          <a:xfrm>
            <a:off x="5251648" y="0"/>
            <a:ext cx="3923928" cy="1314694"/>
          </a:xfrm>
          <a:prstGeom prst="ellipse">
            <a:avLst/>
          </a:prstGeom>
          <a:gradFill>
            <a:gsLst>
              <a:gs pos="0">
                <a:srgbClr val="DDC0B0"/>
              </a:gs>
              <a:gs pos="45000">
                <a:srgbClr val="F0CFBD"/>
              </a:gs>
              <a:gs pos="100000">
                <a:srgbClr val="F7E4DA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Литературное чтение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 класс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«Стихотворения С.Черного»</a:t>
            </a:r>
            <a:endParaRPr/>
          </a:p>
        </p:txBody>
      </p:sp>
      <p:sp>
        <p:nvSpPr>
          <p:cNvPr id="102" name="Google Shape;102;p14"/>
          <p:cNvSpPr/>
          <p:nvPr/>
        </p:nvSpPr>
        <p:spPr>
          <a:xfrm>
            <a:off x="5233633" y="2854677"/>
            <a:ext cx="373085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 уровню сложности</a:t>
            </a:r>
            <a:r>
              <a:rPr lang="ru-RU" sz="18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базовое (1 балл)</a:t>
            </a:r>
            <a:endParaRPr dirty="0"/>
          </a:p>
        </p:txBody>
      </p:sp>
      <p:sp>
        <p:nvSpPr>
          <p:cNvPr id="103" name="Google Shape;103;p14"/>
          <p:cNvSpPr/>
          <p:nvPr/>
        </p:nvSpPr>
        <p:spPr>
          <a:xfrm>
            <a:off x="6148094" y="1846565"/>
            <a:ext cx="190193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 типу</a:t>
            </a:r>
            <a:r>
              <a:rPr lang="ru-RU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 выбором ответа</a:t>
            </a:r>
            <a:endParaRPr/>
          </a:p>
        </p:txBody>
      </p:sp>
      <p:sp>
        <p:nvSpPr>
          <p:cNvPr id="104" name="Google Shape;104;p14"/>
          <p:cNvSpPr/>
          <p:nvPr/>
        </p:nvSpPr>
        <p:spPr>
          <a:xfrm>
            <a:off x="5972212" y="3934797"/>
            <a:ext cx="224234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этап урока: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актуализация знаний</a:t>
            </a:r>
            <a:endParaRPr/>
          </a:p>
        </p:txBody>
      </p:sp>
      <p:graphicFrame>
        <p:nvGraphicFramePr>
          <p:cNvPr id="105" name="Google Shape;105;p14"/>
          <p:cNvGraphicFramePr/>
          <p:nvPr/>
        </p:nvGraphicFramePr>
        <p:xfrm>
          <a:off x="5820855" y="5229200"/>
          <a:ext cx="2711575" cy="981456"/>
        </p:xfrm>
        <a:graphic>
          <a:graphicData uri="http://schemas.openxmlformats.org/drawingml/2006/table">
            <a:tbl>
              <a:tblPr bandRow="1">
                <a:noFill/>
                <a:tableStyleId>{7804BDFE-0EA2-439C-A1AC-4EB7310DBEFA}</a:tableStyleId>
              </a:tblPr>
              <a:tblGrid>
                <a:gridCol w="1355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6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22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/>
                        <a:t>1 балл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/>
                        <a:t>Дан верный ответ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22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/>
                        <a:t>0 баллов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/>
                        <a:t>Дан неверный ответ 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6" name="Google Shape;106;p14"/>
          <p:cNvSpPr txBox="1"/>
          <p:nvPr/>
        </p:nvSpPr>
        <p:spPr>
          <a:xfrm>
            <a:off x="6207888" y="4818638"/>
            <a:ext cx="196451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Критерии и баллы: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1" name="Google Shape;111;p15"/>
          <p:cNvCxnSpPr/>
          <p:nvPr/>
        </p:nvCxnSpPr>
        <p:spPr>
          <a:xfrm>
            <a:off x="179512" y="980728"/>
            <a:ext cx="4032448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2" name="Google Shape;112;p15"/>
          <p:cNvSpPr txBox="1"/>
          <p:nvPr/>
        </p:nvSpPr>
        <p:spPr>
          <a:xfrm>
            <a:off x="611560" y="325701"/>
            <a:ext cx="2304256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Уровень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Воспроизведение</a:t>
            </a:r>
            <a:endParaRPr/>
          </a:p>
        </p:txBody>
      </p:sp>
      <p:sp>
        <p:nvSpPr>
          <p:cNvPr id="113" name="Google Shape;113;p15"/>
          <p:cNvSpPr/>
          <p:nvPr/>
        </p:nvSpPr>
        <p:spPr>
          <a:xfrm>
            <a:off x="326682" y="2852936"/>
            <a:ext cx="4572000" cy="2031325"/>
          </a:xfrm>
          <a:prstGeom prst="rect">
            <a:avLst/>
          </a:prstGeom>
          <a:solidFill>
            <a:srgbClr val="DFE3E4"/>
          </a:solidFill>
          <a:ln w="264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Содержание задания:</a:t>
            </a: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Восстановите последовательность в стихотворении «Воробей»: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-Прилетел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-Удрал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-Съел крошки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-Попрыгал </a:t>
            </a:r>
            <a:endParaRPr/>
          </a:p>
        </p:txBody>
      </p:sp>
      <p:sp>
        <p:nvSpPr>
          <p:cNvPr id="114" name="Google Shape;114;p15"/>
          <p:cNvSpPr/>
          <p:nvPr/>
        </p:nvSpPr>
        <p:spPr>
          <a:xfrm>
            <a:off x="326682" y="1176274"/>
            <a:ext cx="4572000" cy="1200329"/>
          </a:xfrm>
          <a:prstGeom prst="rect">
            <a:avLst/>
          </a:prstGeom>
          <a:solidFill>
            <a:srgbClr val="DFE3E4"/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 задания: </a:t>
            </a: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Воспроизведение усвоенных знаний по прочитанным произведениям: «Что ты тискаешь утенка…», «Слон», «Воробей». </a:t>
            </a:r>
            <a:endParaRPr/>
          </a:p>
        </p:txBody>
      </p:sp>
      <p:sp>
        <p:nvSpPr>
          <p:cNvPr id="115" name="Google Shape;115;p15"/>
          <p:cNvSpPr/>
          <p:nvPr/>
        </p:nvSpPr>
        <p:spPr>
          <a:xfrm>
            <a:off x="323528" y="5264040"/>
            <a:ext cx="4572000" cy="1477328"/>
          </a:xfrm>
          <a:prstGeom prst="rect">
            <a:avLst/>
          </a:prstGeom>
          <a:solidFill>
            <a:srgbClr val="DFE3E4"/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Предполагаемый ответ учащихся: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Прилетел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Попрыгал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Съел крошки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Удрал</a:t>
            </a:r>
            <a:endParaRPr/>
          </a:p>
        </p:txBody>
      </p:sp>
      <p:sp>
        <p:nvSpPr>
          <p:cNvPr id="116" name="Google Shape;116;p15"/>
          <p:cNvSpPr/>
          <p:nvPr/>
        </p:nvSpPr>
        <p:spPr>
          <a:xfrm>
            <a:off x="5251648" y="0"/>
            <a:ext cx="3923928" cy="1314694"/>
          </a:xfrm>
          <a:prstGeom prst="ellipse">
            <a:avLst/>
          </a:prstGeom>
          <a:gradFill>
            <a:gsLst>
              <a:gs pos="0">
                <a:srgbClr val="DDC0B0"/>
              </a:gs>
              <a:gs pos="45000">
                <a:srgbClr val="F0CFBD"/>
              </a:gs>
              <a:gs pos="100000">
                <a:srgbClr val="F7E4DA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Литературное чтение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 класс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«Стихотворения С. Черного»</a:t>
            </a:r>
            <a:endParaRPr/>
          </a:p>
        </p:txBody>
      </p:sp>
      <p:sp>
        <p:nvSpPr>
          <p:cNvPr id="117" name="Google Shape;117;p15"/>
          <p:cNvSpPr/>
          <p:nvPr/>
        </p:nvSpPr>
        <p:spPr>
          <a:xfrm>
            <a:off x="5233633" y="2996952"/>
            <a:ext cx="373085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 уровню сложности</a:t>
            </a:r>
            <a:r>
              <a:rPr lang="ru-RU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базовое (2 балла)</a:t>
            </a:r>
            <a:endParaRPr/>
          </a:p>
        </p:txBody>
      </p:sp>
      <p:sp>
        <p:nvSpPr>
          <p:cNvPr id="118" name="Google Shape;118;p15"/>
          <p:cNvSpPr/>
          <p:nvPr/>
        </p:nvSpPr>
        <p:spPr>
          <a:xfrm>
            <a:off x="6105104" y="1988839"/>
            <a:ext cx="198791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 типу</a:t>
            </a:r>
            <a:r>
              <a:rPr lang="ru-RU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 кратким ответом</a:t>
            </a:r>
            <a:endParaRPr/>
          </a:p>
        </p:txBody>
      </p:sp>
      <p:sp>
        <p:nvSpPr>
          <p:cNvPr id="119" name="Google Shape;119;p15"/>
          <p:cNvSpPr/>
          <p:nvPr/>
        </p:nvSpPr>
        <p:spPr>
          <a:xfrm>
            <a:off x="5881552" y="4043679"/>
            <a:ext cx="266412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этап урока: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первичное – закрепление</a:t>
            </a:r>
            <a:endParaRPr/>
          </a:p>
        </p:txBody>
      </p:sp>
      <p:graphicFrame>
        <p:nvGraphicFramePr>
          <p:cNvPr id="120" name="Google Shape;120;p15"/>
          <p:cNvGraphicFramePr/>
          <p:nvPr/>
        </p:nvGraphicFramePr>
        <p:xfrm>
          <a:off x="5506240" y="5264040"/>
          <a:ext cx="3185625" cy="1294242"/>
        </p:xfrm>
        <a:graphic>
          <a:graphicData uri="http://schemas.openxmlformats.org/drawingml/2006/table">
            <a:tbl>
              <a:tblPr firstRow="1" firstCol="1" bandRow="1">
                <a:noFill/>
                <a:tableStyleId>{7804BDFE-0EA2-439C-A1AC-4EB7310DBEFA}</a:tableStyleId>
              </a:tblPr>
              <a:tblGrid>
                <a:gridCol w="804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81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 балла: 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Верно определена последовательность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балл: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Допущена 1 ошибка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 баллов: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Неверно дан ответ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5" name="Google Shape;125;p16"/>
          <p:cNvCxnSpPr/>
          <p:nvPr/>
        </p:nvCxnSpPr>
        <p:spPr>
          <a:xfrm>
            <a:off x="179512" y="980728"/>
            <a:ext cx="4032448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6" name="Google Shape;126;p16"/>
          <p:cNvSpPr txBox="1"/>
          <p:nvPr/>
        </p:nvSpPr>
        <p:spPr>
          <a:xfrm>
            <a:off x="611560" y="325701"/>
            <a:ext cx="2448272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Уровень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Понимание</a:t>
            </a:r>
            <a:endParaRPr/>
          </a:p>
        </p:txBody>
      </p:sp>
      <p:sp>
        <p:nvSpPr>
          <p:cNvPr id="127" name="Google Shape;127;p16"/>
          <p:cNvSpPr/>
          <p:nvPr/>
        </p:nvSpPr>
        <p:spPr>
          <a:xfrm>
            <a:off x="327929" y="2898810"/>
            <a:ext cx="4572000" cy="1754326"/>
          </a:xfrm>
          <a:prstGeom prst="rect">
            <a:avLst/>
          </a:prstGeom>
          <a:solidFill>
            <a:srgbClr val="DFE3E4"/>
          </a:solidFill>
          <a:ln w="264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Содержание задания:</a:t>
            </a: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Какую главную мысль автор доносит до читателей в стихотворениях «Слон», «Воробей», « Что ты тискаешь утенка?...». В какой известной цитате (выражении) отражается главная мысль автора?  </a:t>
            </a:r>
            <a:endParaRPr/>
          </a:p>
        </p:txBody>
      </p:sp>
      <p:sp>
        <p:nvSpPr>
          <p:cNvPr id="128" name="Google Shape;128;p16"/>
          <p:cNvSpPr/>
          <p:nvPr/>
        </p:nvSpPr>
        <p:spPr>
          <a:xfrm>
            <a:off x="326682" y="1352962"/>
            <a:ext cx="4572000" cy="1200329"/>
          </a:xfrm>
          <a:prstGeom prst="rect">
            <a:avLst/>
          </a:prstGeom>
          <a:solidFill>
            <a:srgbClr val="DFE3E4"/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 задания: </a:t>
            </a: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Выявление и оценка уровня сформированности умений учащихся определять главную мысль в произведениях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С.Черного. </a:t>
            </a:r>
            <a:endParaRPr/>
          </a:p>
        </p:txBody>
      </p:sp>
      <p:sp>
        <p:nvSpPr>
          <p:cNvPr id="129" name="Google Shape;129;p16"/>
          <p:cNvSpPr/>
          <p:nvPr/>
        </p:nvSpPr>
        <p:spPr>
          <a:xfrm>
            <a:off x="360040" y="4941168"/>
            <a:ext cx="4572000" cy="1477328"/>
          </a:xfrm>
          <a:prstGeom prst="rect">
            <a:avLst/>
          </a:prstGeom>
          <a:solidFill>
            <a:srgbClr val="DFE3E4"/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Предполагаемый ответ учащихся: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Главная мысль  произведений – забота о животных. Животные нуждаются в защите и поддержке человека. Цитата «Мы в ответе за тех, кого приручили».</a:t>
            </a:r>
            <a:endParaRPr/>
          </a:p>
        </p:txBody>
      </p:sp>
      <p:sp>
        <p:nvSpPr>
          <p:cNvPr id="130" name="Google Shape;130;p16"/>
          <p:cNvSpPr/>
          <p:nvPr/>
        </p:nvSpPr>
        <p:spPr>
          <a:xfrm>
            <a:off x="5251648" y="0"/>
            <a:ext cx="3923928" cy="1314694"/>
          </a:xfrm>
          <a:prstGeom prst="ellipse">
            <a:avLst/>
          </a:prstGeom>
          <a:gradFill>
            <a:gsLst>
              <a:gs pos="0">
                <a:srgbClr val="DDC0B0"/>
              </a:gs>
              <a:gs pos="45000">
                <a:srgbClr val="F0CFBD"/>
              </a:gs>
              <a:gs pos="100000">
                <a:srgbClr val="F7E4DA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Литературное чтение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 класс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«Стихотворения С. Черного»</a:t>
            </a:r>
            <a:endParaRPr/>
          </a:p>
        </p:txBody>
      </p:sp>
      <p:sp>
        <p:nvSpPr>
          <p:cNvPr id="131" name="Google Shape;131;p16"/>
          <p:cNvSpPr/>
          <p:nvPr/>
        </p:nvSpPr>
        <p:spPr>
          <a:xfrm>
            <a:off x="5413145" y="2459503"/>
            <a:ext cx="373085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 уровню сложности</a:t>
            </a:r>
            <a:r>
              <a:rPr lang="ru-RU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Повышенный (3 балла)</a:t>
            </a:r>
            <a:endParaRPr/>
          </a:p>
        </p:txBody>
      </p:sp>
      <p:sp>
        <p:nvSpPr>
          <p:cNvPr id="132" name="Google Shape;132;p16"/>
          <p:cNvSpPr/>
          <p:nvPr/>
        </p:nvSpPr>
        <p:spPr>
          <a:xfrm>
            <a:off x="6094814" y="1629960"/>
            <a:ext cx="20085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 типу</a:t>
            </a:r>
            <a:r>
              <a:rPr lang="ru-RU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 полным ответом</a:t>
            </a:r>
            <a:endParaRPr/>
          </a:p>
        </p:txBody>
      </p:sp>
      <p:sp>
        <p:nvSpPr>
          <p:cNvPr id="133" name="Google Shape;133;p16"/>
          <p:cNvSpPr/>
          <p:nvPr/>
        </p:nvSpPr>
        <p:spPr>
          <a:xfrm>
            <a:off x="6479892" y="3227784"/>
            <a:ext cx="145026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Этап урока: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Закрепление</a:t>
            </a:r>
            <a:endParaRPr/>
          </a:p>
        </p:txBody>
      </p:sp>
      <p:graphicFrame>
        <p:nvGraphicFramePr>
          <p:cNvPr id="134" name="Google Shape;134;p16"/>
          <p:cNvGraphicFramePr/>
          <p:nvPr/>
        </p:nvGraphicFramePr>
        <p:xfrm>
          <a:off x="5251648" y="4424634"/>
          <a:ext cx="3610925" cy="1893645"/>
        </p:xfrm>
        <a:graphic>
          <a:graphicData uri="http://schemas.openxmlformats.org/drawingml/2006/table">
            <a:tbl>
              <a:tblPr bandRow="1">
                <a:noFill/>
                <a:tableStyleId>{7804BDFE-0EA2-439C-A1AC-4EB7310DBEFA}</a:tableStyleId>
              </a:tblPr>
              <a:tblGrid>
                <a:gridCol w="904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6682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 балла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Верно определена цитата (выражение)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16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 балла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Верно определено, что животные нуждаются в защите и поддержке человека  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722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балл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Верно определена главная мысль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21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 баллов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Дан неверный ответ 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9" name="Google Shape;139;p17"/>
          <p:cNvCxnSpPr/>
          <p:nvPr/>
        </p:nvCxnSpPr>
        <p:spPr>
          <a:xfrm>
            <a:off x="179512" y="1196752"/>
            <a:ext cx="471917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0" name="Google Shape;140;p17"/>
          <p:cNvSpPr txBox="1"/>
          <p:nvPr/>
        </p:nvSpPr>
        <p:spPr>
          <a:xfrm>
            <a:off x="179511" y="488866"/>
            <a:ext cx="5054121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Уровень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Применение знаний в знакомых условиях </a:t>
            </a:r>
            <a:endParaRPr/>
          </a:p>
        </p:txBody>
      </p:sp>
      <p:sp>
        <p:nvSpPr>
          <p:cNvPr id="141" name="Google Shape;141;p17"/>
          <p:cNvSpPr/>
          <p:nvPr/>
        </p:nvSpPr>
        <p:spPr>
          <a:xfrm>
            <a:off x="326682" y="2636912"/>
            <a:ext cx="4572000" cy="1631216"/>
          </a:xfrm>
          <a:prstGeom prst="rect">
            <a:avLst/>
          </a:prstGeom>
          <a:solidFill>
            <a:srgbClr val="DFE3E4"/>
          </a:solidFill>
          <a:ln w="264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Содержание задания:</a:t>
            </a: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</a:t>
            </a:r>
            <a:r>
              <a:rPr lang="ru-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Определи главную мысль произведения «Воробей» и напиши мини – сочинение как ты помогаешь птицам зимой. В мини - сочинении используй средства выразительности, которые использовал автор в произведении «Воробей». </a:t>
            </a:r>
            <a:endParaRPr/>
          </a:p>
        </p:txBody>
      </p:sp>
      <p:sp>
        <p:nvSpPr>
          <p:cNvPr id="142" name="Google Shape;142;p17"/>
          <p:cNvSpPr/>
          <p:nvPr/>
        </p:nvSpPr>
        <p:spPr>
          <a:xfrm>
            <a:off x="326682" y="1240884"/>
            <a:ext cx="4572000" cy="1107996"/>
          </a:xfrm>
          <a:prstGeom prst="rect">
            <a:avLst/>
          </a:prstGeom>
          <a:solidFill>
            <a:srgbClr val="DFE3E4"/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 задания: </a:t>
            </a:r>
            <a:r>
              <a:rPr lang="ru-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Самостоятельное преобразование усвоенной информации в знакомых условиях на примере содержания произведения «Слон» С.Черного.</a:t>
            </a:r>
            <a:endParaRPr/>
          </a:p>
        </p:txBody>
      </p:sp>
      <p:sp>
        <p:nvSpPr>
          <p:cNvPr id="143" name="Google Shape;143;p17"/>
          <p:cNvSpPr/>
          <p:nvPr/>
        </p:nvSpPr>
        <p:spPr>
          <a:xfrm>
            <a:off x="323528" y="4509120"/>
            <a:ext cx="4572000" cy="2092881"/>
          </a:xfrm>
          <a:prstGeom prst="rect">
            <a:avLst/>
          </a:prstGeom>
          <a:solidFill>
            <a:srgbClr val="DFE3E4"/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Предполагаемый ответ учащихся: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Главная мысль – зима тяжелое время года для птиц, из-за холода теряют много тепла, и чтобы согреться нужно много есть. Птицы нуждаются в нашей помощи и поддержке, их необходимо подкармливать зимой. Мы с папой сделали кормушку и повесили ее в парке. Я стараюсь кормить птиц в нашем парке семечками. </a:t>
            </a:r>
            <a:endParaRPr/>
          </a:p>
        </p:txBody>
      </p:sp>
      <p:sp>
        <p:nvSpPr>
          <p:cNvPr id="144" name="Google Shape;144;p17"/>
          <p:cNvSpPr/>
          <p:nvPr/>
        </p:nvSpPr>
        <p:spPr>
          <a:xfrm>
            <a:off x="5251648" y="0"/>
            <a:ext cx="3923928" cy="1314694"/>
          </a:xfrm>
          <a:prstGeom prst="ellipse">
            <a:avLst/>
          </a:prstGeom>
          <a:gradFill>
            <a:gsLst>
              <a:gs pos="0">
                <a:srgbClr val="DDC0B0"/>
              </a:gs>
              <a:gs pos="45000">
                <a:srgbClr val="F0CFBD"/>
              </a:gs>
              <a:gs pos="100000">
                <a:srgbClr val="F7E4DA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Литературное чтение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 класс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«Стихотворения С. Черного»</a:t>
            </a:r>
            <a:endParaRPr/>
          </a:p>
        </p:txBody>
      </p:sp>
      <p:sp>
        <p:nvSpPr>
          <p:cNvPr id="145" name="Google Shape;145;p17"/>
          <p:cNvSpPr/>
          <p:nvPr/>
        </p:nvSpPr>
        <p:spPr>
          <a:xfrm>
            <a:off x="5251648" y="2564904"/>
            <a:ext cx="373085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 уровню сложности</a:t>
            </a:r>
            <a:r>
              <a:rPr lang="ru-RU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Высокое (4 балла)</a:t>
            </a:r>
            <a:endParaRPr/>
          </a:p>
        </p:txBody>
      </p:sp>
      <p:sp>
        <p:nvSpPr>
          <p:cNvPr id="146" name="Google Shape;146;p17"/>
          <p:cNvSpPr/>
          <p:nvPr/>
        </p:nvSpPr>
        <p:spPr>
          <a:xfrm>
            <a:off x="5913803" y="1844824"/>
            <a:ext cx="25087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 типу</a:t>
            </a:r>
            <a:r>
              <a:rPr lang="ru-RU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 развернутым ответом</a:t>
            </a:r>
            <a:endParaRPr/>
          </a:p>
        </p:txBody>
      </p:sp>
      <p:sp>
        <p:nvSpPr>
          <p:cNvPr id="147" name="Google Shape;147;p17"/>
          <p:cNvSpPr/>
          <p:nvPr/>
        </p:nvSpPr>
        <p:spPr>
          <a:xfrm>
            <a:off x="5783123" y="3284984"/>
            <a:ext cx="2770054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этап урока: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рефлексивно – оценочный</a:t>
            </a:r>
            <a:endParaRPr/>
          </a:p>
        </p:txBody>
      </p:sp>
      <p:graphicFrame>
        <p:nvGraphicFramePr>
          <p:cNvPr id="148" name="Google Shape;148;p17"/>
          <p:cNvGraphicFramePr/>
          <p:nvPr/>
        </p:nvGraphicFramePr>
        <p:xfrm>
          <a:off x="4991556" y="4005064"/>
          <a:ext cx="3900925" cy="2747076"/>
        </p:xfrm>
        <a:graphic>
          <a:graphicData uri="http://schemas.openxmlformats.org/drawingml/2006/table">
            <a:tbl>
              <a:tblPr firstRow="1" firstCol="1" bandRow="1">
                <a:noFill/>
                <a:tableStyleId>{7804BDFE-0EA2-439C-A1AC-4EB7310DBEFA}</a:tableStyleId>
              </a:tblPr>
              <a:tblGrid>
                <a:gridCol w="268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42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60025">
                <a:tc rowSpan="4"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 </a:t>
                      </a:r>
                      <a:endParaRPr/>
                    </a:p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   </a:t>
                      </a:r>
                      <a:endParaRPr/>
                    </a:p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       4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балл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Определены и описаны способы помощи птицам зимой (создание кормушек и кормление)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1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балл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 сочинении использованы средства выразительности. </a:t>
                      </a:r>
                      <a:endParaRPr/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4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балл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 сочинении описаны личные или предполагаемые действия учащегося помощи и поддержки птиц зимой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88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балл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Определена главная мысль и представлена в сочинении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3" name="Google Shape;153;p18"/>
          <p:cNvCxnSpPr/>
          <p:nvPr/>
        </p:nvCxnSpPr>
        <p:spPr>
          <a:xfrm>
            <a:off x="335601" y="1123878"/>
            <a:ext cx="4572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4" name="Google Shape;154;p18"/>
          <p:cNvSpPr txBox="1"/>
          <p:nvPr/>
        </p:nvSpPr>
        <p:spPr>
          <a:xfrm>
            <a:off x="420269" y="404664"/>
            <a:ext cx="4464496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Уровень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Применение знаний в новых условиях</a:t>
            </a:r>
            <a:endParaRPr/>
          </a:p>
        </p:txBody>
      </p:sp>
      <p:sp>
        <p:nvSpPr>
          <p:cNvPr id="155" name="Google Shape;155;p18"/>
          <p:cNvSpPr/>
          <p:nvPr/>
        </p:nvSpPr>
        <p:spPr>
          <a:xfrm>
            <a:off x="335601" y="3380799"/>
            <a:ext cx="4572000" cy="1200329"/>
          </a:xfrm>
          <a:prstGeom prst="rect">
            <a:avLst/>
          </a:prstGeom>
          <a:solidFill>
            <a:srgbClr val="DFE3E4"/>
          </a:solidFill>
          <a:ln w="264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Содержание задания:</a:t>
            </a: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Составь иллюстрацию к обложке стихотворения «Что ты тискаешь утенка?…». Отрази характер героев. </a:t>
            </a:r>
            <a:endParaRPr/>
          </a:p>
        </p:txBody>
      </p:sp>
      <p:sp>
        <p:nvSpPr>
          <p:cNvPr id="156" name="Google Shape;156;p18"/>
          <p:cNvSpPr/>
          <p:nvPr/>
        </p:nvSpPr>
        <p:spPr>
          <a:xfrm>
            <a:off x="312765" y="1654625"/>
            <a:ext cx="4572000" cy="1200329"/>
          </a:xfrm>
          <a:prstGeom prst="rect">
            <a:avLst/>
          </a:prstGeom>
          <a:solidFill>
            <a:srgbClr val="DFE3E4"/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 задания: </a:t>
            </a: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Самостоятельное преобразование знаний  для создания иллюстрации по стихотворению С. Черного «Что ты тискаешь утенка?...».</a:t>
            </a:r>
            <a:endParaRPr/>
          </a:p>
        </p:txBody>
      </p:sp>
      <p:sp>
        <p:nvSpPr>
          <p:cNvPr id="157" name="Google Shape;157;p18"/>
          <p:cNvSpPr/>
          <p:nvPr/>
        </p:nvSpPr>
        <p:spPr>
          <a:xfrm>
            <a:off x="323528" y="5108991"/>
            <a:ext cx="4572000" cy="1200329"/>
          </a:xfrm>
          <a:prstGeom prst="rect">
            <a:avLst/>
          </a:prstGeom>
          <a:solidFill>
            <a:srgbClr val="DFE3E4"/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Предполагаемый ответ учащихся: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Взрослый – рассудительный. Ребенок – маленький, глупенький. Утенок – беззащитный, испуганный. </a:t>
            </a:r>
            <a:endParaRPr sz="1800" u="sng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8" name="Google Shape;158;p18"/>
          <p:cNvSpPr/>
          <p:nvPr/>
        </p:nvSpPr>
        <p:spPr>
          <a:xfrm>
            <a:off x="5251648" y="0"/>
            <a:ext cx="3923928" cy="1314694"/>
          </a:xfrm>
          <a:prstGeom prst="ellipse">
            <a:avLst/>
          </a:prstGeom>
          <a:gradFill>
            <a:gsLst>
              <a:gs pos="0">
                <a:srgbClr val="DDC0B0"/>
              </a:gs>
              <a:gs pos="45000">
                <a:srgbClr val="F0CFBD"/>
              </a:gs>
              <a:gs pos="100000">
                <a:srgbClr val="F7E4DA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Литературное чтение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 класс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«Стихотворения С. Черного»</a:t>
            </a:r>
            <a:endParaRPr/>
          </a:p>
        </p:txBody>
      </p:sp>
      <p:sp>
        <p:nvSpPr>
          <p:cNvPr id="159" name="Google Shape;159;p18"/>
          <p:cNvSpPr/>
          <p:nvPr/>
        </p:nvSpPr>
        <p:spPr>
          <a:xfrm>
            <a:off x="5233633" y="2926685"/>
            <a:ext cx="373085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 уровню сложности</a:t>
            </a:r>
            <a:r>
              <a:rPr lang="ru-RU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Высокий (5 баллов)</a:t>
            </a:r>
            <a:endParaRPr/>
          </a:p>
        </p:txBody>
      </p:sp>
      <p:sp>
        <p:nvSpPr>
          <p:cNvPr id="160" name="Google Shape;160;p18"/>
          <p:cNvSpPr/>
          <p:nvPr/>
        </p:nvSpPr>
        <p:spPr>
          <a:xfrm>
            <a:off x="5844713" y="1988839"/>
            <a:ext cx="25087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 типу</a:t>
            </a:r>
            <a:r>
              <a:rPr lang="ru-RU" sz="1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 развернутым ответом</a:t>
            </a:r>
            <a:endParaRPr/>
          </a:p>
        </p:txBody>
      </p:sp>
      <p:sp>
        <p:nvSpPr>
          <p:cNvPr id="161" name="Google Shape;161;p18"/>
          <p:cNvSpPr/>
          <p:nvPr/>
        </p:nvSpPr>
        <p:spPr>
          <a:xfrm>
            <a:off x="5794828" y="3861048"/>
            <a:ext cx="2837573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Этап урока: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Рефлексивно – оценочный </a:t>
            </a:r>
            <a:endParaRPr/>
          </a:p>
        </p:txBody>
      </p:sp>
      <p:graphicFrame>
        <p:nvGraphicFramePr>
          <p:cNvPr id="162" name="Google Shape;162;p18"/>
          <p:cNvGraphicFramePr/>
          <p:nvPr/>
        </p:nvGraphicFramePr>
        <p:xfrm>
          <a:off x="5162749" y="4797152"/>
          <a:ext cx="3744425" cy="1847117"/>
        </p:xfrm>
        <a:graphic>
          <a:graphicData uri="http://schemas.openxmlformats.org/drawingml/2006/table">
            <a:tbl>
              <a:tblPr firstRow="1" firstCol="1" bandRow="1">
                <a:noFill/>
                <a:tableStyleId>{7804BDFE-0EA2-439C-A1AC-4EB7310DBEFA}</a:tableStyleId>
              </a:tblPr>
              <a:tblGrid>
                <a:gridCol w="1209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4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30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 баллов</a:t>
                      </a:r>
                      <a:endParaRPr sz="18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 иллюстрациях прослеживается характер всех героев</a:t>
                      </a:r>
                      <a:endParaRPr sz="18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915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3-4 балла</a:t>
                      </a:r>
                      <a:endParaRPr sz="18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 иллюстрациях прослеживается характер не всех героев</a:t>
                      </a:r>
                      <a:endParaRPr sz="18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187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 баллов</a:t>
                      </a:r>
                      <a:endParaRPr sz="18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Неверное выполнение задания</a:t>
                      </a:r>
                      <a:endParaRPr sz="18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Ясность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690</Words>
  <Application>Microsoft Office PowerPoint</Application>
  <PresentationFormat>Экран (4:3)</PresentationFormat>
  <Paragraphs>134</Paragraphs>
  <Slides>6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Times New Roman</vt:lpstr>
      <vt:lpstr>Ясность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WSR1</cp:lastModifiedBy>
  <cp:revision>1</cp:revision>
  <dcterms:modified xsi:type="dcterms:W3CDTF">2022-02-03T12:56:56Z</dcterms:modified>
</cp:coreProperties>
</file>