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73" r:id="rId3"/>
    <p:sldId id="260" r:id="rId4"/>
    <p:sldId id="270" r:id="rId5"/>
    <p:sldId id="263" r:id="rId6"/>
    <p:sldId id="269" r:id="rId7"/>
    <p:sldId id="262" r:id="rId8"/>
    <p:sldId id="264" r:id="rId9"/>
    <p:sldId id="267" r:id="rId10"/>
    <p:sldId id="266" r:id="rId11"/>
    <p:sldId id="265" r:id="rId12"/>
    <p:sldId id="27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26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14.12.2021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3688" y="1340768"/>
            <a:ext cx="5328592" cy="18288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АНГЛИЦИЗМЫ по теме Еда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0" y="4653136"/>
            <a:ext cx="4032448" cy="1721786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</a:rPr>
              <a:t>Выполнил</a:t>
            </a:r>
            <a:r>
              <a:rPr lang="en-US" sz="2000" dirty="0" smtClean="0">
                <a:solidFill>
                  <a:schemeClr val="bg2">
                    <a:lumMod val="50000"/>
                  </a:schemeClr>
                </a:solidFill>
              </a:rPr>
              <a:t>:</a:t>
            </a: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</a:rPr>
              <a:t> Васильев Дмитрий</a:t>
            </a:r>
          </a:p>
          <a:p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</a:rPr>
              <a:t>МОУ КСОШ</a:t>
            </a:r>
            <a:r>
              <a:rPr lang="en-US" sz="2000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</a:rPr>
              <a:t>№8</a:t>
            </a:r>
          </a:p>
          <a:p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</a:rPr>
              <a:t>8а класс</a:t>
            </a:r>
          </a:p>
          <a:p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</a:rPr>
              <a:t>Преподаватель</a:t>
            </a:r>
            <a:r>
              <a:rPr lang="en-US" sz="2000" dirty="0" smtClean="0">
                <a:solidFill>
                  <a:schemeClr val="bg2">
                    <a:lumMod val="50000"/>
                  </a:schemeClr>
                </a:solidFill>
              </a:rPr>
              <a:t>:</a:t>
            </a: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bg2">
                    <a:lumMod val="50000"/>
                  </a:schemeClr>
                </a:solidFill>
              </a:rPr>
              <a:t>Изместьева</a:t>
            </a: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</a:rPr>
              <a:t> З.И.</a:t>
            </a:r>
            <a:endParaRPr lang="ru-RU" sz="20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24744"/>
            <a:ext cx="2520280" cy="1872208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00B050"/>
                </a:solidFill>
              </a:rPr>
              <a:t>Ростбиф</a:t>
            </a:r>
            <a:r>
              <a:rPr lang="ru-RU" sz="2400" dirty="0" smtClean="0"/>
              <a:t>-кусок говяжьего мяса, приготовленного на гриле.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67544" y="3933056"/>
            <a:ext cx="2016224" cy="1728192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chemeClr val="accent5">
                    <a:lumMod val="50000"/>
                  </a:schemeClr>
                </a:solidFill>
              </a:rPr>
              <a:t>Roast</a:t>
            </a:r>
            <a:r>
              <a:rPr lang="en-US" sz="2800" dirty="0" smtClean="0"/>
              <a:t>-</a:t>
            </a:r>
            <a:r>
              <a:rPr lang="ru-RU" sz="2800" dirty="0" smtClean="0"/>
              <a:t>жареная</a:t>
            </a:r>
          </a:p>
          <a:p>
            <a:r>
              <a:rPr lang="en-US" sz="2800" dirty="0" smtClean="0">
                <a:solidFill>
                  <a:schemeClr val="accent5">
                    <a:lumMod val="50000"/>
                  </a:schemeClr>
                </a:solidFill>
              </a:rPr>
              <a:t>Beef</a:t>
            </a:r>
            <a:r>
              <a:rPr lang="en-US" sz="2800" dirty="0" smtClean="0"/>
              <a:t>-</a:t>
            </a:r>
            <a:r>
              <a:rPr lang="ru-RU" sz="2800" dirty="0" smtClean="0"/>
              <a:t>говядина</a:t>
            </a:r>
            <a:endParaRPr lang="ru-RU" sz="2800" dirty="0"/>
          </a:p>
        </p:txBody>
      </p:sp>
      <p:pic>
        <p:nvPicPr>
          <p:cNvPr id="5" name="Рисунок 4" descr="ростбиф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22991" r="22991"/>
          <a:stretch>
            <a:fillRect/>
          </a:stretch>
        </p:blipFill>
        <p:spPr>
          <a:xfrm rot="420000">
            <a:off x="3103085" y="1110642"/>
            <a:ext cx="5335530" cy="413529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980728"/>
            <a:ext cx="2448272" cy="2304256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rgbClr val="00B050"/>
                </a:solidFill>
              </a:rPr>
              <a:t>Джем</a:t>
            </a:r>
            <a:r>
              <a:rPr lang="ru-RU" sz="2800" dirty="0" smtClean="0"/>
              <a:t>-аналог варенья, только фрукты имеют однородную консистенцию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179512" y="5013176"/>
            <a:ext cx="3888432" cy="863495"/>
          </a:xfrm>
        </p:spPr>
        <p:txBody>
          <a:bodyPr/>
          <a:lstStyle/>
          <a:p>
            <a:endParaRPr lang="ru-RU" dirty="0" smtClean="0"/>
          </a:p>
          <a:p>
            <a:r>
              <a:rPr lang="en-US" sz="2800" dirty="0" smtClean="0">
                <a:solidFill>
                  <a:schemeClr val="accent4">
                    <a:lumMod val="75000"/>
                  </a:schemeClr>
                </a:solidFill>
              </a:rPr>
              <a:t>To jam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</a:t>
            </a:r>
            <a:r>
              <a:rPr lang="ru-RU" sz="2400" dirty="0" smtClean="0"/>
              <a:t>сжимать ,давить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Рисунок 4" descr="джем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2304" r="12304"/>
          <a:stretch>
            <a:fillRect/>
          </a:stretch>
        </p:blipFill>
        <p:spPr>
          <a:xfrm rot="420000">
            <a:off x="3107853" y="1113448"/>
            <a:ext cx="5367854" cy="419798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8" y="4293096"/>
            <a:ext cx="4968552" cy="517450"/>
          </a:xfrm>
        </p:spPr>
        <p:txBody>
          <a:bodyPr>
            <a:noAutofit/>
          </a:bodyPr>
          <a:lstStyle/>
          <a:p>
            <a:r>
              <a:rPr lang="ru-RU" sz="3200" dirty="0" smtClean="0"/>
              <a:t> </a:t>
            </a:r>
            <a:r>
              <a:rPr lang="ru-RU" sz="3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Спасибо за внимание.</a:t>
            </a:r>
            <a:endParaRPr lang="ru-RU" sz="3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 txBox="1">
            <a:spLocks/>
          </p:cNvSpPr>
          <p:nvPr/>
        </p:nvSpPr>
        <p:spPr>
          <a:xfrm>
            <a:off x="-2700808" y="1124744"/>
            <a:ext cx="10729192" cy="1584176"/>
          </a:xfrm>
          <a:prstGeom prst="rect">
            <a:avLst/>
          </a:prstGeom>
        </p:spPr>
        <p:txBody>
          <a:bodyPr anchor="ctr">
            <a:normAutofit fontScale="25000" lnSpcReduction="20000"/>
          </a:bodyPr>
          <a:lstStyle/>
          <a:p>
            <a:pPr marL="2468880" marR="0" lvl="8" indent="-1828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Tx/>
              <a:buFontTx/>
              <a:buChar char="•"/>
              <a:tabLst/>
              <a:defRPr/>
            </a:pPr>
            <a:endParaRPr kumimoji="0" lang="ru-RU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ru-RU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74720" lvl="7" indent="-274320" algn="just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kumimoji="0" lang="ru-RU" sz="1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В настоящее время англицизмы этого раздела занимают не более 5 процентов от общего количества заимствованных слов.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ru-RU" sz="1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ru-RU" sz="1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3840456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Слова, заимствованные в русский язык из английского, появились на рубеже 18-19 веков и одними из первых были слова по теме ЕДА.</a:t>
            </a:r>
            <a:br>
              <a:rPr lang="ru-RU" sz="2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ru-RU" sz="2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   Поводом послужили развивающиеся торгово-экономические </a:t>
            </a:r>
            <a:r>
              <a:rPr lang="ru-RU" sz="2800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отношения,а</a:t>
            </a:r>
            <a:r>
              <a:rPr lang="ru-RU" sz="2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также развитие транспортной </a:t>
            </a:r>
            <a:r>
              <a:rPr lang="ru-RU" sz="2800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системы,обеспечивающей</a:t>
            </a:r>
            <a:r>
              <a:rPr lang="ru-RU" sz="2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большую свободу перемещения граждан. </a:t>
            </a:r>
            <a:endParaRPr lang="ru-RU" sz="28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type="body" idx="1"/>
          </p:nvPr>
        </p:nvSpPr>
        <p:spPr>
          <a:xfrm>
            <a:off x="395536" y="-1971600"/>
            <a:ext cx="7772400" cy="3240360"/>
          </a:xfrm>
        </p:spPr>
        <p:txBody>
          <a:bodyPr>
            <a:normAutofit/>
          </a:bodyPr>
          <a:lstStyle/>
          <a:p>
            <a:pPr lvl="8"/>
            <a:endParaRPr lang="ru-RU" sz="1800" dirty="0" smtClean="0"/>
          </a:p>
          <a:p>
            <a:endParaRPr lang="ru-RU" sz="2000" dirty="0" smtClean="0"/>
          </a:p>
          <a:p>
            <a:endParaRPr lang="ru-RU" sz="1800" dirty="0" smtClean="0"/>
          </a:p>
          <a:p>
            <a:endParaRPr lang="ru-RU" sz="2000" dirty="0" smtClean="0"/>
          </a:p>
          <a:p>
            <a:endParaRPr lang="ru-RU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683568" y="1556792"/>
            <a:ext cx="2743200" cy="1162050"/>
          </a:xfrm>
        </p:spPr>
        <p:txBody>
          <a:bodyPr>
            <a:normAutofit fontScale="90000"/>
          </a:bodyPr>
          <a:lstStyle/>
          <a:p>
            <a:r>
              <a:rPr lang="ru-RU" dirty="0" err="1" smtClean="0">
                <a:solidFill>
                  <a:srgbClr val="00B050"/>
                </a:solidFill>
              </a:rPr>
              <a:t>Фаст</a:t>
            </a:r>
            <a:r>
              <a:rPr lang="ru-RU" dirty="0" smtClean="0">
                <a:solidFill>
                  <a:srgbClr val="00B050"/>
                </a:solidFill>
              </a:rPr>
              <a:t> </a:t>
            </a:r>
            <a:r>
              <a:rPr lang="ru-RU" dirty="0" err="1" smtClean="0">
                <a:solidFill>
                  <a:srgbClr val="00B050"/>
                </a:solidFill>
              </a:rPr>
              <a:t>фуд</a:t>
            </a:r>
            <a:r>
              <a:rPr lang="ru-RU" dirty="0" smtClean="0"/>
              <a:t>- это класс блюд быстрого питания.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idx="2"/>
          </p:nvPr>
        </p:nvSpPr>
        <p:spPr>
          <a:xfrm>
            <a:off x="755576" y="3284984"/>
            <a:ext cx="2734072" cy="2376264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accent4">
                    <a:lumMod val="75000"/>
                  </a:schemeClr>
                </a:solidFill>
              </a:rPr>
              <a:t>Fast</a:t>
            </a: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</a:t>
            </a:r>
            <a:r>
              <a:rPr lang="en-US" sz="3200" dirty="0" smtClean="0">
                <a:solidFill>
                  <a:schemeClr val="accent4">
                    <a:lumMod val="75000"/>
                  </a:schemeClr>
                </a:solidFill>
              </a:rPr>
              <a:t>food</a:t>
            </a:r>
            <a:r>
              <a:rPr lang="en-US" sz="3200" dirty="0" smtClean="0"/>
              <a:t> </a:t>
            </a:r>
          </a:p>
          <a:p>
            <a:r>
              <a:rPr lang="ru-RU" sz="2000" dirty="0" smtClean="0"/>
              <a:t> </a:t>
            </a:r>
            <a:r>
              <a:rPr lang="en-US" sz="2000" dirty="0" smtClean="0">
                <a:solidFill>
                  <a:schemeClr val="accent4">
                    <a:lumMod val="75000"/>
                  </a:schemeClr>
                </a:solidFill>
              </a:rPr>
              <a:t>Fast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</a:t>
            </a:r>
            <a:r>
              <a:rPr lang="ru-RU" sz="2000" dirty="0" smtClean="0"/>
              <a:t>быстро</a:t>
            </a:r>
          </a:p>
          <a:p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sz="2000" dirty="0" smtClean="0">
                <a:solidFill>
                  <a:schemeClr val="accent4">
                    <a:lumMod val="75000"/>
                  </a:schemeClr>
                </a:solidFill>
              </a:rPr>
              <a:t>food</a:t>
            </a:r>
            <a:r>
              <a:rPr lang="ru-RU" sz="2000" dirty="0" smtClean="0"/>
              <a:t>-еда</a:t>
            </a:r>
            <a:endParaRPr lang="ru-RU" sz="2000" dirty="0"/>
          </a:p>
        </p:txBody>
      </p:sp>
      <p:pic>
        <p:nvPicPr>
          <p:cNvPr id="5" name="Содержимое 4" descr="фастфуд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923928" y="1340768"/>
            <a:ext cx="4572000" cy="457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2448272" cy="3744416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</a:rPr>
              <a:t>Хот дог </a:t>
            </a:r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</a:rPr>
              <a:t>–</a:t>
            </a:r>
            <a:r>
              <a:rPr lang="ru-RU" sz="2400" dirty="0" smtClean="0"/>
              <a:t>длинная пшеничная булка с сосиской, кетчупом, майонезом и горчицей внутри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107504" y="4293096"/>
            <a:ext cx="2808312" cy="864096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rgbClr val="00B050"/>
                </a:solidFill>
              </a:rPr>
              <a:t>Hot</a:t>
            </a:r>
            <a:r>
              <a:rPr lang="en-US" sz="2400" dirty="0" smtClean="0"/>
              <a:t> –</a:t>
            </a:r>
            <a:r>
              <a:rPr lang="ru-RU" sz="2400" dirty="0" smtClean="0"/>
              <a:t>горячий</a:t>
            </a:r>
          </a:p>
          <a:p>
            <a:r>
              <a:rPr lang="en-US" sz="2400" dirty="0" smtClean="0">
                <a:solidFill>
                  <a:srgbClr val="00B050"/>
                </a:solidFill>
              </a:rPr>
              <a:t>Dog</a:t>
            </a:r>
            <a:r>
              <a:rPr lang="en-US" sz="2400" dirty="0" smtClean="0"/>
              <a:t>-</a:t>
            </a:r>
            <a:r>
              <a:rPr lang="ru-RU" sz="2400" dirty="0" smtClean="0"/>
              <a:t>собака(такса)</a:t>
            </a:r>
            <a:endParaRPr lang="ru-RU" sz="2400" dirty="0"/>
          </a:p>
        </p:txBody>
      </p:sp>
      <p:pic>
        <p:nvPicPr>
          <p:cNvPr id="5" name="Рисунок 4" descr="хот дог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0862" r="10862"/>
          <a:stretch>
            <a:fillRect/>
          </a:stretch>
        </p:blipFill>
        <p:spPr>
          <a:xfrm rot="420000">
            <a:off x="3184216" y="1104939"/>
            <a:ext cx="5367855" cy="414406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96752"/>
            <a:ext cx="1944216" cy="2448272"/>
          </a:xfrm>
        </p:spPr>
        <p:txBody>
          <a:bodyPr>
            <a:normAutofit/>
          </a:bodyPr>
          <a:lstStyle/>
          <a:p>
            <a:r>
              <a:rPr lang="ru-RU" dirty="0" err="1" smtClean="0">
                <a:solidFill>
                  <a:schemeClr val="accent4">
                    <a:lumMod val="75000"/>
                  </a:schemeClr>
                </a:solidFill>
              </a:rPr>
              <a:t>Крекер</a:t>
            </a:r>
            <a:r>
              <a:rPr lang="ru-RU" dirty="0" err="1" smtClean="0"/>
              <a:t>-хрустящее</a:t>
            </a:r>
            <a:r>
              <a:rPr lang="ru-RU" dirty="0" smtClean="0"/>
              <a:t> печенье, которое легко ломается.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39552" y="5517232"/>
            <a:ext cx="3600400" cy="614393"/>
          </a:xfrm>
        </p:spPr>
        <p:txBody>
          <a:bodyPr>
            <a:normAutofit/>
          </a:bodyPr>
          <a:lstStyle/>
          <a:p>
            <a:r>
              <a:rPr lang="en-US" sz="3100" dirty="0" smtClean="0">
                <a:solidFill>
                  <a:schemeClr val="accent4">
                    <a:lumMod val="75000"/>
                  </a:schemeClr>
                </a:solidFill>
              </a:rPr>
              <a:t>To crack</a:t>
            </a:r>
            <a:r>
              <a:rPr lang="ru-RU" sz="31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</a:t>
            </a:r>
            <a:r>
              <a:rPr lang="ru-RU" sz="3100" dirty="0" smtClean="0"/>
              <a:t>ломать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Рисунок 4" descr="крекер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4423" r="4423"/>
          <a:stretch>
            <a:fillRect/>
          </a:stretch>
        </p:blipFill>
        <p:spPr>
          <a:xfrm rot="420000">
            <a:off x="3098133" y="1102577"/>
            <a:ext cx="5385405" cy="42351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7772400" cy="11430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Пудинг</a:t>
            </a:r>
            <a:r>
              <a:rPr lang="ru-RU" dirty="0" smtClean="0"/>
              <a:t>-десерт из </a:t>
            </a:r>
            <a:r>
              <a:rPr lang="ru-RU" dirty="0" err="1" smtClean="0"/>
              <a:t>яиц,сахара,молока</a:t>
            </a:r>
            <a:r>
              <a:rPr lang="ru-RU" dirty="0" smtClean="0"/>
              <a:t> и муки.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11560" y="1916832"/>
            <a:ext cx="2088232" cy="3127648"/>
          </a:xfrm>
        </p:spPr>
        <p:txBody>
          <a:bodyPr/>
          <a:lstStyle/>
          <a:p>
            <a:r>
              <a:rPr lang="en-US" sz="2400" dirty="0" smtClean="0">
                <a:solidFill>
                  <a:schemeClr val="accent4">
                    <a:lumMod val="75000"/>
                  </a:schemeClr>
                </a:solidFill>
              </a:rPr>
              <a:t>Pudding</a:t>
            </a:r>
            <a:r>
              <a:rPr lang="en-US" sz="2400" dirty="0" smtClean="0"/>
              <a:t>- </a:t>
            </a:r>
            <a:r>
              <a:rPr lang="ru-RU" sz="2400" dirty="0" smtClean="0"/>
              <a:t>толстячок. </a:t>
            </a:r>
          </a:p>
          <a:p>
            <a:r>
              <a:rPr lang="ru-RU" sz="2400" dirty="0" smtClean="0"/>
              <a:t>В английском также обозначает десерт</a:t>
            </a:r>
            <a:r>
              <a:rPr lang="ru-RU" dirty="0" smtClean="0"/>
              <a:t>.  </a:t>
            </a:r>
            <a:endParaRPr lang="ru-RU" dirty="0"/>
          </a:p>
        </p:txBody>
      </p:sp>
      <p:pic>
        <p:nvPicPr>
          <p:cNvPr id="5" name="Содержимое 4" descr="пудинг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575050" y="2259794"/>
            <a:ext cx="5111750" cy="34052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2304256" cy="1798645"/>
          </a:xfrm>
        </p:spPr>
        <p:txBody>
          <a:bodyPr>
            <a:normAutofit/>
          </a:bodyPr>
          <a:lstStyle/>
          <a:p>
            <a:r>
              <a:rPr lang="ru-RU" sz="2800" dirty="0" err="1" smtClean="0">
                <a:solidFill>
                  <a:srgbClr val="00B050"/>
                </a:solidFill>
              </a:rPr>
              <a:t>Чипсы</a:t>
            </a:r>
            <a:r>
              <a:rPr lang="ru-RU" sz="2800" dirty="0" err="1" smtClean="0"/>
              <a:t>-жареные</a:t>
            </a:r>
            <a:r>
              <a:rPr lang="ru-RU" sz="2800" dirty="0" smtClean="0"/>
              <a:t> хрустящие кусочки.</a:t>
            </a: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67544" y="3356992"/>
            <a:ext cx="2209800" cy="2179320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>
                <a:solidFill>
                  <a:schemeClr val="accent4">
                    <a:lumMod val="75000"/>
                  </a:schemeClr>
                </a:solidFill>
              </a:rPr>
              <a:t>Chips</a:t>
            </a:r>
            <a:r>
              <a:rPr lang="en-US" sz="2800" dirty="0" smtClean="0"/>
              <a:t> </a:t>
            </a:r>
            <a:r>
              <a:rPr lang="ru-RU" sz="2800" dirty="0" smtClean="0"/>
              <a:t> от английского </a:t>
            </a:r>
            <a:r>
              <a:rPr lang="en-US" sz="2800" dirty="0" smtClean="0">
                <a:solidFill>
                  <a:schemeClr val="accent4">
                    <a:lumMod val="75000"/>
                  </a:schemeClr>
                </a:solidFill>
              </a:rPr>
              <a:t>chip</a:t>
            </a:r>
            <a:r>
              <a:rPr lang="en-US" sz="2800" dirty="0" smtClean="0"/>
              <a:t>-</a:t>
            </a:r>
            <a:r>
              <a:rPr lang="ru-RU" sz="2800" dirty="0" smtClean="0"/>
              <a:t>маленький кусочек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Рисунок 4" descr="чипсы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0862" r="10862"/>
          <a:stretch>
            <a:fillRect/>
          </a:stretch>
        </p:blipFill>
        <p:spPr>
          <a:xfrm rot="420000">
            <a:off x="3328290" y="1194977"/>
            <a:ext cx="4858779" cy="393192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268760"/>
            <a:ext cx="2772816" cy="1800200"/>
          </a:xfrm>
        </p:spPr>
        <p:txBody>
          <a:bodyPr>
            <a:normAutofit/>
          </a:bodyPr>
          <a:lstStyle/>
          <a:p>
            <a:r>
              <a:rPr lang="ru-RU" sz="2400" dirty="0" err="1" smtClean="0">
                <a:solidFill>
                  <a:srgbClr val="00B050"/>
                </a:solidFill>
              </a:rPr>
              <a:t>Маффин</a:t>
            </a:r>
            <a:r>
              <a:rPr lang="ru-RU" sz="2400" dirty="0" smtClean="0"/>
              <a:t> –маленькая сладкая булочка с начинкой.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323528" y="3573016"/>
            <a:ext cx="2232248" cy="2016224"/>
          </a:xfrm>
        </p:spPr>
        <p:txBody>
          <a:bodyPr>
            <a:normAutofit fontScale="40000" lnSpcReduction="20000"/>
          </a:bodyPr>
          <a:lstStyle/>
          <a:p>
            <a:r>
              <a:rPr lang="en-US" sz="9600" dirty="0" smtClean="0">
                <a:solidFill>
                  <a:schemeClr val="accent4">
                    <a:lumMod val="75000"/>
                  </a:schemeClr>
                </a:solidFill>
              </a:rPr>
              <a:t>Muffin</a:t>
            </a:r>
            <a:r>
              <a:rPr lang="en-US" sz="9600" dirty="0" smtClean="0">
                <a:solidFill>
                  <a:schemeClr val="accent2">
                    <a:lumMod val="75000"/>
                  </a:schemeClr>
                </a:solidFill>
              </a:rPr>
              <a:t>-</a:t>
            </a:r>
            <a:r>
              <a:rPr lang="ru-RU" sz="9600" dirty="0" smtClean="0">
                <a:solidFill>
                  <a:schemeClr val="accent2">
                    <a:lumMod val="75000"/>
                  </a:schemeClr>
                </a:solidFill>
              </a:rPr>
              <a:t>горячая булочка</a:t>
            </a:r>
            <a:r>
              <a:rPr lang="ru-RU" dirty="0" smtClean="0"/>
              <a:t>.</a:t>
            </a:r>
            <a:r>
              <a:rPr lang="en-US" dirty="0" smtClean="0"/>
              <a:t> </a:t>
            </a:r>
            <a:endParaRPr lang="ru-RU" dirty="0"/>
          </a:p>
        </p:txBody>
      </p:sp>
      <p:pic>
        <p:nvPicPr>
          <p:cNvPr id="5" name="Рисунок 4" descr="маффин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7442" b="7442"/>
          <a:stretch>
            <a:fillRect/>
          </a:stretch>
        </p:blipFill>
        <p:spPr>
          <a:xfrm rot="420000">
            <a:off x="3173537" y="1109763"/>
            <a:ext cx="5322708" cy="416161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620688"/>
            <a:ext cx="2808312" cy="1512168"/>
          </a:xfrm>
        </p:spPr>
        <p:txBody>
          <a:bodyPr/>
          <a:lstStyle/>
          <a:p>
            <a:r>
              <a:rPr lang="ru-RU" dirty="0" err="1" smtClean="0">
                <a:solidFill>
                  <a:srgbClr val="00B050"/>
                </a:solidFill>
              </a:rPr>
              <a:t>Фреш</a:t>
            </a:r>
            <a:r>
              <a:rPr lang="ru-RU" dirty="0" smtClean="0"/>
              <a:t> –напиток на основе </a:t>
            </a:r>
            <a:r>
              <a:rPr lang="ru-RU" dirty="0" err="1" smtClean="0"/>
              <a:t>свежевыжатого</a:t>
            </a:r>
            <a:r>
              <a:rPr lang="ru-RU" dirty="0" smtClean="0"/>
              <a:t> сока.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67544" y="3140968"/>
            <a:ext cx="1872208" cy="1512168"/>
          </a:xfrm>
        </p:spPr>
        <p:txBody>
          <a:bodyPr>
            <a:normAutofit fontScale="85000" lnSpcReduction="10000"/>
          </a:bodyPr>
          <a:lstStyle/>
          <a:p>
            <a:r>
              <a:rPr lang="en-US" sz="4600" dirty="0" smtClean="0">
                <a:solidFill>
                  <a:schemeClr val="accent4">
                    <a:lumMod val="75000"/>
                  </a:schemeClr>
                </a:solidFill>
              </a:rPr>
              <a:t>Fresh </a:t>
            </a:r>
            <a:r>
              <a:rPr lang="en-US" sz="4600" dirty="0" smtClean="0"/>
              <a:t>–</a:t>
            </a:r>
            <a:r>
              <a:rPr lang="ru-RU" sz="4600" dirty="0" smtClean="0"/>
              <a:t> свежий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Рисунок 4" descr="фреш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3592" r="3592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393</TotalTime>
  <Words>191</Words>
  <Application>Microsoft Office PowerPoint</Application>
  <PresentationFormat>Экран (4:3)</PresentationFormat>
  <Paragraphs>38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АНГЛИЦИЗМЫ по теме Еда</vt:lpstr>
      <vt:lpstr>Слова, заимствованные в русский язык из английского, появились на рубеже 18-19 веков и одними из первых были слова по теме ЕДА.     Поводом послужили развивающиеся торгово-экономические отношения,а также развитие транспортной системы,обеспечивающей большую свободу перемещения граждан. </vt:lpstr>
      <vt:lpstr>Фаст фуд- это класс блюд быстрого питания.</vt:lpstr>
      <vt:lpstr>Хот дог –длинная пшеничная булка с сосиской, кетчупом, майонезом и горчицей внутри.</vt:lpstr>
      <vt:lpstr>Крекер-хрустящее печенье, которое легко ломается.</vt:lpstr>
      <vt:lpstr>Пудинг-десерт из яиц,сахара,молока и муки.</vt:lpstr>
      <vt:lpstr>Чипсы-жареные хрустящие кусочки.</vt:lpstr>
      <vt:lpstr>Маффин –маленькая сладкая булочка с начинкой.</vt:lpstr>
      <vt:lpstr>Фреш –напиток на основе свежевыжатого сока.</vt:lpstr>
      <vt:lpstr>Ростбиф-кусок говяжьего мяса, приготовленного на гриле.</vt:lpstr>
      <vt:lpstr>Джем-аналог варенья, только фрукты имеют однородную консистенцию.</vt:lpstr>
      <vt:lpstr> Спасибо за внимание.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АНГЛИЦИЗМЫ по теме Еда</dc:title>
  <dc:creator>Васильев Дима</dc:creator>
  <cp:lastModifiedBy>каб42</cp:lastModifiedBy>
  <cp:revision>41</cp:revision>
  <dcterms:created xsi:type="dcterms:W3CDTF">2021-12-09T10:31:54Z</dcterms:created>
  <dcterms:modified xsi:type="dcterms:W3CDTF">2021-12-14T10:27:57Z</dcterms:modified>
</cp:coreProperties>
</file>