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257" r:id="rId17"/>
    <p:sldId id="258" r:id="rId18"/>
    <p:sldId id="259" r:id="rId19"/>
    <p:sldId id="262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E1C3B-936E-4D87-B07E-891549934306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AB43A-EB87-4189-AC3F-799E5B4130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856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>
            <a:extLst>
              <a:ext uri="{FF2B5EF4-FFF2-40B4-BE49-F238E27FC236}">
                <a16:creationId xmlns:a16="http://schemas.microsoft.com/office/drawing/2014/main" id="{FDACFE16-A395-4E52-8C29-AC8FC13787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>
            <a:extLst>
              <a:ext uri="{FF2B5EF4-FFF2-40B4-BE49-F238E27FC236}">
                <a16:creationId xmlns:a16="http://schemas.microsoft.com/office/drawing/2014/main" id="{48D1B0E4-A44B-4507-B699-D0FFEC42519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0724" name="Номер слайда 3">
            <a:extLst>
              <a:ext uri="{FF2B5EF4-FFF2-40B4-BE49-F238E27FC236}">
                <a16:creationId xmlns:a16="http://schemas.microsoft.com/office/drawing/2014/main" id="{001ECC99-146F-418A-880D-81D15EA6EE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62A33E-FB2A-4B92-AB53-5E0684E15161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41A27-2BE1-4FBF-BD83-1550832142A5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EFB2B22-F9C9-4D70-8FA7-FCCCC92AF6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951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5EF5-24A8-4DFD-90C4-7EC0FE9EA33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BEB5EF5-24A8-4DFD-90C4-7EC0FE9EA339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B5BECC8-8920-49ED-9246-3CD16DF38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8853"/>
            <a:ext cx="8208912" cy="5832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0D93FC-B5E8-4853-89FB-DEB7E240C7C9}"/>
              </a:ext>
            </a:extLst>
          </p:cNvPr>
          <p:cNvSpPr txBox="1"/>
          <p:nvPr/>
        </p:nvSpPr>
        <p:spPr>
          <a:xfrm>
            <a:off x="107504" y="116632"/>
            <a:ext cx="878497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600" b="0" i="1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«Весенний лед-источник повышенной опасности»</a:t>
            </a:r>
            <a:endParaRPr lang="ru-RU" sz="3600" b="0" i="0" dirty="0">
              <a:solidFill>
                <a:srgbClr val="212529"/>
              </a:solidFill>
              <a:effectLst/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3600" b="0" i="0" u="sng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II этап основной</a:t>
            </a:r>
            <a:endParaRPr lang="ru-RU" sz="3600" b="0" i="0" dirty="0">
              <a:solidFill>
                <a:srgbClr val="212529"/>
              </a:solidFill>
              <a:effectLst/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36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Внедрение в воспитательно - образовательный процесс методов и приёмов по обогащению знаний дошкольников о сезонных изменениях в природе;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36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Оформление сборника стихов о весне: «Весна с улыбкой шлёт привет»</a:t>
            </a:r>
          </a:p>
          <a:p>
            <a:pPr algn="l"/>
            <a:r>
              <a:rPr lang="ru-RU" sz="36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ОД по рисованию  «Веточка вербы», «Весенние цветы – первоцветы», «Ласточки прилетели».( Д. Н </a:t>
            </a:r>
            <a:r>
              <a:rPr lang="ru-RU" sz="36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Колдина</a:t>
            </a:r>
            <a:r>
              <a:rPr lang="ru-RU" sz="36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 Т.С Комарова)</a:t>
            </a:r>
          </a:p>
        </p:txBody>
      </p:sp>
    </p:spTree>
    <p:extLst>
      <p:ext uri="{BB962C8B-B14F-4D97-AF65-F5344CB8AC3E}">
        <p14:creationId xmlns:p14="http://schemas.microsoft.com/office/powerpoint/2010/main" val="121261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481797-86F4-4DE5-8E6F-CE6228AB1B07}"/>
              </a:ext>
            </a:extLst>
          </p:cNvPr>
          <p:cNvSpPr txBox="1"/>
          <p:nvPr/>
        </p:nvSpPr>
        <p:spPr>
          <a:xfrm>
            <a:off x="179512" y="260648"/>
            <a:ext cx="8712968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ОД по аппликации «Бабочка», Мое любимое Солнышко», «Ветка вербы»( Д.Н. 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Колдина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ОД по лепке  «Цветные зонтики», «Улитка», «Звездное небо»( Д.Н. 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Колдина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Беседы: «Весна», «Безопасное поведение в природе весной». «Животные и птицы весной», «Солнечная капель».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Создание мини огорода на окне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Художественная литература.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 Чтение: «Пришла весна» Л. Н. Толстой, «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Заюшкина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 избушка» р. н. с.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Н. Сладков «Медведь и солнце», «Весенние ручьи», «Любитель цветов», «Бегство цветов» ,«Двенадцать месяцев» (славянская сказка), - Рассказ «Подснежники» 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С.Вангели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Стихотворение о весне «Лицом к весне» 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Р.Сеф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. «Песенка весенних минут» 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В.Берестов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 «Двенадцать месяцев» 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С.Маршак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  Стихотворение о деревьях весной «Берёзка» 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П.Воронько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. «Осинка» 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И.Токмакова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. «Черёмуха» 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С.Есенин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. «Черёмуха» 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Е.Благинина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 Стихотворение «Весна – весна» 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Е.Баратынский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,  Стихотворение «Салют весне» </a:t>
            </a:r>
            <a:r>
              <a:rPr lang="ru-RU" sz="24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З.Александровой</a:t>
            </a:r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973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2552F72-9A39-4AC1-953F-26FCAD5FA618}"/>
              </a:ext>
            </a:extLst>
          </p:cNvPr>
          <p:cNvSpPr txBox="1"/>
          <p:nvPr/>
        </p:nvSpPr>
        <p:spPr>
          <a:xfrm>
            <a:off x="107503" y="116632"/>
            <a:ext cx="8856985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Подвижные игры.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«Перелёт птиц», «Жуки», «Солнышко и дождик», «Зайцы и волк», «Перепрыгнем через ручеёк», «Сидит, сидит зайка», «Грей солнышко теплей»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Дидактические игры.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«Птицы», «Что изменилось на улице?», «Что с начало, что потом?», «Когда это бывает?», «Чудо цветок».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Наблюдение: «Веточка березы», «Ручейки», «Посадка различных видов семян», «Солнце светит ярче», «Небо голубое», «Пушистые облака», «Насекомые»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Пальчиковые игры: «Деревья», «Корни», «Ранняя весна», «Первоцветы», «Возвращение птиц».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Работа с родителями: выставка рисунков, консультации, посадка семян.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Музыкальные произведения.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64756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DE29B54-FCE6-4A03-B951-5AE2FB70BFCD}"/>
              </a:ext>
            </a:extLst>
          </p:cNvPr>
          <p:cNvSpPr txBox="1"/>
          <p:nvPr/>
        </p:nvSpPr>
        <p:spPr>
          <a:xfrm>
            <a:off x="179512" y="188641"/>
            <a:ext cx="8784976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algn="l"/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</a:t>
            </a:r>
            <a:r>
              <a:rPr lang="ru-RU" sz="32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П.Чайковский</a:t>
            </a:r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 «Времена года. Весна»</a:t>
            </a:r>
          </a:p>
          <a:p>
            <a:pPr algn="l"/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 </a:t>
            </a:r>
            <a:r>
              <a:rPr lang="ru-RU" sz="32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Э.Григ</a:t>
            </a:r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 «Бабочка»</a:t>
            </a:r>
          </a:p>
          <a:p>
            <a:pPr algn="l"/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 </a:t>
            </a:r>
            <a:r>
              <a:rPr lang="ru-RU" sz="32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М.Глинка</a:t>
            </a:r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 «Жаворонок» Н. </a:t>
            </a:r>
            <a:r>
              <a:rPr lang="ru-RU" sz="32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Митлова</a:t>
            </a:r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 «Зима прошла» песня.</a:t>
            </a:r>
          </a:p>
          <a:p>
            <a:pPr algn="l"/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 Украинская народная песня «Веснянка»</a:t>
            </a:r>
          </a:p>
          <a:p>
            <a:pPr algn="l"/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 </a:t>
            </a:r>
            <a:r>
              <a:rPr lang="ru-RU" sz="3200" b="0" i="0" dirty="0" err="1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А.А.Белоус</a:t>
            </a:r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 «Весенняя песня» хоровод.</a:t>
            </a:r>
          </a:p>
          <a:p>
            <a:pPr algn="l"/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 аудиозапись с пением птиц.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ПДД «Светофор», «Безопасное поведение  в автомобиле», «Дорожные знаки»</a:t>
            </a:r>
          </a:p>
          <a:p>
            <a:pPr algn="l"/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Сюжетно-ролевые игры 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Просмотр мультиков на весеннюю тематику. Обсуждение</a:t>
            </a:r>
          </a:p>
        </p:txBody>
      </p:sp>
    </p:spTree>
    <p:extLst>
      <p:ext uri="{BB962C8B-B14F-4D97-AF65-F5344CB8AC3E}">
        <p14:creationId xmlns:p14="http://schemas.microsoft.com/office/powerpoint/2010/main" val="310166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A380D20-76AA-4F01-8103-33F0BEF4EF50}"/>
              </a:ext>
            </a:extLst>
          </p:cNvPr>
          <p:cNvSpPr txBox="1"/>
          <p:nvPr/>
        </p:nvSpPr>
        <p:spPr>
          <a:xfrm>
            <a:off x="251520" y="116632"/>
            <a:ext cx="856895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Работа с родителями :</a:t>
            </a:r>
          </a:p>
          <a:p>
            <a:pPr algn="l">
              <a:buFont typeface="+mj-lt"/>
              <a:buAutoNum type="arabicPeriod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Проведение субботников на участке</a:t>
            </a:r>
          </a:p>
          <a:p>
            <a:pPr algn="l">
              <a:buFont typeface="+mj-lt"/>
              <a:buAutoNum type="arabicPeriod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Конкурс чтецов на тему «Моя любимая мамочка»</a:t>
            </a:r>
          </a:p>
          <a:p>
            <a:pPr algn="l">
              <a:buFont typeface="+mj-lt"/>
              <a:buAutoNum type="arabicPeriod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Подборка сюжетных картин на тему «Весна красна».</a:t>
            </a:r>
          </a:p>
          <a:p>
            <a:pPr algn="l">
              <a:buFont typeface="+mj-lt"/>
              <a:buAutoNum type="arabicPeriod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Украшение группы на весеннюю тематику (украшение, оформление).</a:t>
            </a:r>
          </a:p>
          <a:p>
            <a:pPr algn="l">
              <a:buFont typeface="+mj-lt"/>
              <a:buAutoNum type="arabicPeriod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Изготовление кормушек для птиц.</a:t>
            </a:r>
          </a:p>
          <a:p>
            <a:pPr algn="l">
              <a:buFont typeface="+mj-lt"/>
              <a:buAutoNum type="arabicPeriod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Оформление выставки рисунков на тему «Насекомые».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      7.   Фотовыставка «Весенние приключения».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III этап - заключительный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выставка рисунков , фотографий по теме проекта;</a:t>
            </a:r>
          </a:p>
        </p:txBody>
      </p:sp>
    </p:spTree>
    <p:extLst>
      <p:ext uri="{BB962C8B-B14F-4D97-AF65-F5344CB8AC3E}">
        <p14:creationId xmlns:p14="http://schemas.microsoft.com/office/powerpoint/2010/main" val="252090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3C1F7BA-C13D-414A-AD57-43B1DB20744A}"/>
              </a:ext>
            </a:extLst>
          </p:cNvPr>
          <p:cNvSpPr txBox="1"/>
          <p:nvPr/>
        </p:nvSpPr>
        <p:spPr>
          <a:xfrm>
            <a:off x="179512" y="260648"/>
            <a:ext cx="8856984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Результат: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  В ходе работы по проекту, детям была интересна тематика проекта, они с удовольствием принимали участие во всех мероприятиях и образовательной деятельности. Дети научились выделять характерные сезонные изменения в природе, перечислять всех перелетных птиц. На протяжении всего проекта дети с большим любопытством рассматривали сюжетные картинки, вели наблюдение за деревьями и птицами. Активно принимали участие в создании мини огорода на окне, с радостью участвовали в коллективной итоговой работе проекта. Во время трудовой деятельности дети часто делились своими впечатлениями не только с воспитателем, но и с родителями. А также между собой.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Содержание проекта и фотоотчеты отражают результаты наблюдений и проделанную работу детей.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Таким образом, проделанная в ходе проекта работа, дала положительный результат не только в познавательном, речевом, но и в социальном развитии детей, а также способствовала возникновению интереса и желания у родителей принять участие в проекте «Весна».</a:t>
            </a:r>
          </a:p>
        </p:txBody>
      </p:sp>
    </p:spTree>
    <p:extLst>
      <p:ext uri="{BB962C8B-B14F-4D97-AF65-F5344CB8AC3E}">
        <p14:creationId xmlns:p14="http://schemas.microsoft.com/office/powerpoint/2010/main" val="25500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428604"/>
            <a:ext cx="7777218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Monotype Corsiva" panose="03010101010201010101" pitchFamily="66" charset="0"/>
              </a:rPr>
              <a:t>Весна́-</a:t>
            </a:r>
            <a:r>
              <a:rPr lang="ru-RU" sz="3200" dirty="0">
                <a:latin typeface="Monotype Corsiva" panose="03010101010201010101" pitchFamily="66" charset="0"/>
              </a:rPr>
              <a:t>одно из четырёх времен года. </a:t>
            </a:r>
            <a:r>
              <a:rPr lang="ru-RU" sz="3200" b="1" dirty="0">
                <a:latin typeface="Monotype Corsiva" panose="03010101010201010101" pitchFamily="66" charset="0"/>
              </a:rPr>
              <a:t>Весна-</a:t>
            </a:r>
            <a:r>
              <a:rPr lang="ru-RU" sz="3200" dirty="0">
                <a:latin typeface="Monotype Corsiva" panose="03010101010201010101" pitchFamily="66" charset="0"/>
              </a:rPr>
              <a:t>это переход от зимы к лету.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Monotype Corsiva" panose="03010101010201010101" pitchFamily="66" charset="0"/>
            </a:endParaRPr>
          </a:p>
          <a:p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76" y="2024062"/>
            <a:ext cx="8348779" cy="43572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4357694"/>
            <a:ext cx="864399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Monotype Corsiva" panose="03010101010201010101" pitchFamily="66" charset="0"/>
              </a:rPr>
              <a:t>Состоит из трёх месяцев: </a:t>
            </a:r>
            <a:r>
              <a:rPr lang="ru-RU" sz="3200" b="1" dirty="0">
                <a:latin typeface="Monotype Corsiva" panose="03010101010201010101" pitchFamily="66" charset="0"/>
              </a:rPr>
              <a:t>Март-</a:t>
            </a:r>
            <a:r>
              <a:rPr lang="ru-RU" sz="3200" dirty="0" err="1">
                <a:latin typeface="Monotype Corsiva" panose="03010101010201010101" pitchFamily="66" charset="0"/>
              </a:rPr>
              <a:t>протальник</a:t>
            </a:r>
            <a:r>
              <a:rPr lang="ru-RU" sz="3200" dirty="0">
                <a:latin typeface="Monotype Corsiva" panose="03010101010201010101" pitchFamily="66" charset="0"/>
              </a:rPr>
              <a:t>;  </a:t>
            </a:r>
            <a:r>
              <a:rPr lang="ru-RU" sz="3200" b="1" dirty="0">
                <a:latin typeface="Monotype Corsiva" panose="03010101010201010101" pitchFamily="66" charset="0"/>
              </a:rPr>
              <a:t>Апрель</a:t>
            </a:r>
            <a:r>
              <a:rPr lang="ru-RU" sz="3200" dirty="0">
                <a:latin typeface="Monotype Corsiva" panose="03010101010201010101" pitchFamily="66" charset="0"/>
              </a:rPr>
              <a:t>-</a:t>
            </a:r>
            <a:r>
              <a:rPr lang="ru-RU" sz="3200" dirty="0" err="1">
                <a:latin typeface="Monotype Corsiva" panose="03010101010201010101" pitchFamily="66" charset="0"/>
              </a:rPr>
              <a:t>снегогон</a:t>
            </a:r>
            <a:r>
              <a:rPr lang="ru-RU" sz="3200" dirty="0">
                <a:latin typeface="Monotype Corsiva" panose="03010101010201010101" pitchFamily="66" charset="0"/>
              </a:rPr>
              <a:t>; </a:t>
            </a:r>
            <a:r>
              <a:rPr lang="ru-RU" sz="3200" b="1" dirty="0">
                <a:latin typeface="Monotype Corsiva" panose="03010101010201010101" pitchFamily="66" charset="0"/>
              </a:rPr>
              <a:t>Май</a:t>
            </a:r>
            <a:r>
              <a:rPr lang="ru-RU" sz="3200" dirty="0">
                <a:latin typeface="Monotype Corsiva" panose="03010101010201010101" pitchFamily="66" charset="0"/>
              </a:rPr>
              <a:t>-</a:t>
            </a:r>
            <a:r>
              <a:rPr lang="ru-RU" sz="3200" dirty="0" err="1">
                <a:latin typeface="Monotype Corsiva" panose="03010101010201010101" pitchFamily="66" charset="0"/>
              </a:rPr>
              <a:t>травень</a:t>
            </a:r>
            <a:r>
              <a:rPr lang="ru-RU" sz="3200" dirty="0">
                <a:latin typeface="Monotype Corsiva" panose="03010101010201010101" pitchFamily="66" charset="0"/>
              </a:rPr>
              <a:t>. </a:t>
            </a:r>
          </a:p>
          <a:p>
            <a:pPr algn="ctr"/>
            <a:r>
              <a:rPr lang="ru-RU" sz="3200" dirty="0">
                <a:latin typeface="Monotype Corsiva" panose="03010101010201010101" pitchFamily="66" charset="0"/>
              </a:rPr>
              <a:t>Весна-переходный сезон, когда заметно увеличение светового дня, повышение температуры.</a:t>
            </a:r>
          </a:p>
        </p:txBody>
      </p:sp>
      <p:pic>
        <p:nvPicPr>
          <p:cNvPr id="4" name="Рисунок 3" descr="1576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643050"/>
            <a:ext cx="3346451" cy="25098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7f75577536a5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928926" y="785794"/>
            <a:ext cx="3357586" cy="26860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f_1718881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29322" y="214289"/>
            <a:ext cx="3071834" cy="2500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13213_5771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43438" y="357166"/>
            <a:ext cx="3857644" cy="28932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 descr="71866883_1299790751_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3690916"/>
            <a:ext cx="3857652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51520" y="357166"/>
            <a:ext cx="43919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Monotype Corsiva" panose="03010101010201010101" pitchFamily="66" charset="0"/>
              </a:rPr>
              <a:t>Из-под снега появились, </a:t>
            </a:r>
            <a:br>
              <a:rPr lang="ru-RU" sz="3600" dirty="0">
                <a:latin typeface="Monotype Corsiva" panose="03010101010201010101" pitchFamily="66" charset="0"/>
              </a:rPr>
            </a:br>
            <a:r>
              <a:rPr lang="ru-RU" sz="3600" dirty="0">
                <a:latin typeface="Monotype Corsiva" panose="03010101010201010101" pitchFamily="66" charset="0"/>
              </a:rPr>
              <a:t>Солнцу, ветру удивились, </a:t>
            </a:r>
            <a:br>
              <a:rPr lang="ru-RU" sz="3600" dirty="0">
                <a:latin typeface="Monotype Corsiva" panose="03010101010201010101" pitchFamily="66" charset="0"/>
              </a:rPr>
            </a:br>
            <a:r>
              <a:rPr lang="ru-RU" sz="3600" dirty="0">
                <a:latin typeface="Monotype Corsiva" panose="03010101010201010101" pitchFamily="66" charset="0"/>
              </a:rPr>
              <a:t>Будто облако с небес </a:t>
            </a:r>
            <a:br>
              <a:rPr lang="ru-RU" sz="3600" dirty="0">
                <a:latin typeface="Monotype Corsiva" panose="03010101010201010101" pitchFamily="66" charset="0"/>
              </a:rPr>
            </a:br>
            <a:r>
              <a:rPr lang="ru-RU" sz="3600" dirty="0">
                <a:latin typeface="Monotype Corsiva" panose="03010101010201010101" pitchFamily="66" charset="0"/>
              </a:rPr>
              <a:t>Синевой окрасив лес. </a:t>
            </a:r>
          </a:p>
          <a:p>
            <a:endParaRPr lang="ru-RU" sz="3600" dirty="0">
              <a:latin typeface="Monotype Corsiva" panose="03010101010201010101" pitchFamily="66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Самыми первыми из под снега появляются подснежники, пролески.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357166"/>
            <a:ext cx="82868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Monotype Corsiva" panose="03010101010201010101" pitchFamily="66" charset="0"/>
              </a:rPr>
              <a:t>Март-Протальник</a:t>
            </a:r>
            <a:r>
              <a:rPr lang="ru-RU" sz="2800" dirty="0">
                <a:latin typeface="Monotype Corsiva" panose="03010101010201010101" pitchFamily="66" charset="0"/>
              </a:rPr>
              <a:t>. Весна наступает, солнца прибавляет. Снежные завалы начинают таять от первых лучиков тепла. В проталинах появляются первые цветы - подснежники. И месяц получил имя - </a:t>
            </a:r>
            <a:r>
              <a:rPr lang="ru-RU" sz="2800" dirty="0" err="1">
                <a:latin typeface="Monotype Corsiva" panose="03010101010201010101" pitchFamily="66" charset="0"/>
              </a:rPr>
              <a:t>Протальник</a:t>
            </a:r>
            <a:r>
              <a:rPr lang="ru-RU" sz="2800" dirty="0">
                <a:latin typeface="Monotype Corsiva" panose="03010101010201010101" pitchFamily="66" charset="0"/>
              </a:rPr>
              <a:t>. Пора водить хороводы и весну красную встречать.</a:t>
            </a:r>
          </a:p>
        </p:txBody>
      </p:sp>
      <p:pic>
        <p:nvPicPr>
          <p:cNvPr id="3" name="Рисунок 2" descr="71405732_1298982083_springflowers_0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648" y="2603934"/>
            <a:ext cx="6480720" cy="37053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5D5F12-3AB1-47DA-8F41-0DAD933D7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2906711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Познавательно-исследовательский  проект «Весеннее равноденствие» </a:t>
            </a:r>
            <a:br>
              <a:rPr lang="ru-RU" sz="4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4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для детей средней группы</a:t>
            </a:r>
            <a:endParaRPr lang="ru-RU" sz="4800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711B4BC9-3325-490F-9A8A-DFACC44CE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3043237"/>
            <a:ext cx="8840788" cy="3473452"/>
          </a:xfrm>
        </p:spPr>
        <p:txBody>
          <a:bodyPr rtlCol="0">
            <a:noAutofit/>
          </a:bodyPr>
          <a:lstStyle/>
          <a:p>
            <a:pPr marL="0" indent="0" algn="ctr">
              <a:buNone/>
              <a:defRPr/>
            </a:pP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Воспитатель Государственного бюджетного общеобразовательного учреждения города Москвы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 "Школа № 2101"</a:t>
            </a:r>
          </a:p>
          <a:p>
            <a:pPr marL="0" indent="0" algn="ctr">
              <a:buNone/>
              <a:defRPr/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Токарева Людмила Владимировна</a:t>
            </a:r>
            <a:br>
              <a:rPr lang="ru-RU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endParaRPr lang="ru-RU" sz="24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  <a:ea typeface="+mj-ea"/>
                <a:cs typeface="+mj-cs"/>
              </a:rPr>
              <a:t>Москва, 2018</a:t>
            </a:r>
            <a:br>
              <a:rPr lang="ru-RU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78" name="Нижний колонтитул 3">
            <a:extLst>
              <a:ext uri="{FF2B5EF4-FFF2-40B4-BE49-F238E27FC236}">
                <a16:creationId xmlns:a16="http://schemas.microsoft.com/office/drawing/2014/main" id="{7F77F213-12A7-4E5C-8305-3B24BFE5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250825" y="6356350"/>
            <a:ext cx="8697913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sz="3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0" name="Picture 14" descr="D:\2014-2015\Проэкты\70 лет Победы\Картинки\0004.gif">
            <a:extLst>
              <a:ext uri="{FF2B5EF4-FFF2-40B4-BE49-F238E27FC236}">
                <a16:creationId xmlns:a16="http://schemas.microsoft.com/office/drawing/2014/main" id="{BFE22F55-9F12-4D4C-BE74-2CC2D2CDB85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2660650"/>
            <a:ext cx="923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364333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     </a:t>
            </a:r>
            <a:r>
              <a:rPr lang="ru-RU" sz="3000" dirty="0">
                <a:latin typeface="Monotype Corsiva" panose="03010101010201010101" pitchFamily="66" charset="0"/>
              </a:rPr>
              <a:t>Весенним равноденствием считается 14 марта. Именно в этот день в каждый дом приходит весна. В старорусские времена с этого дня по календарю начинался год, на Руси встречали </a:t>
            </a:r>
            <a:r>
              <a:rPr lang="ru-RU" sz="3000" dirty="0" err="1">
                <a:latin typeface="Monotype Corsiva" panose="03010101010201010101" pitchFamily="66" charset="0"/>
              </a:rPr>
              <a:t>новолетье</a:t>
            </a:r>
            <a:r>
              <a:rPr lang="ru-RU" sz="3000" dirty="0">
                <a:latin typeface="Monotype Corsiva" panose="03010101010201010101" pitchFamily="66" charset="0"/>
              </a:rPr>
              <a:t>. Это уже потом год начали отсчитывать с сентября. </a:t>
            </a:r>
          </a:p>
        </p:txBody>
      </p:sp>
      <p:pic>
        <p:nvPicPr>
          <p:cNvPr id="3" name="Рисунок 2" descr="1301888255_de64b946d2e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43372" y="285728"/>
            <a:ext cx="4772025" cy="6357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43538" y="857232"/>
            <a:ext cx="321474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    </a:t>
            </a:r>
            <a:r>
              <a:rPr lang="ru-RU" sz="2800" dirty="0">
                <a:latin typeface="Monotype Corsiva" panose="03010101010201010101" pitchFamily="66" charset="0"/>
              </a:rPr>
              <a:t>Во второй половине марта прилетают грачи</a:t>
            </a:r>
            <a:r>
              <a:rPr lang="ru-RU" sz="2800" dirty="0"/>
              <a:t>.</a:t>
            </a:r>
          </a:p>
          <a:p>
            <a:pPr algn="ctr"/>
            <a:r>
              <a:rPr lang="ru-RU" sz="2800" dirty="0">
                <a:latin typeface="Monotype Corsiva" panose="03010101010201010101" pitchFamily="66" charset="0"/>
              </a:rPr>
              <a:t>Многие художники запечатлели в своих картинах этот прекрасный момент</a:t>
            </a:r>
          </a:p>
        </p:txBody>
      </p:sp>
      <p:pic>
        <p:nvPicPr>
          <p:cNvPr id="3" name="Рисунок 2" descr="RooksBackOfSavraso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4124" y="357166"/>
            <a:ext cx="4797973" cy="6251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Monotype Corsiva" panose="03010101010201010101" pitchFamily="66" charset="0"/>
              </a:rPr>
              <a:t>Апрель-Снегогон</a:t>
            </a:r>
            <a:r>
              <a:rPr lang="ru-RU" sz="2800" dirty="0">
                <a:latin typeface="Monotype Corsiva" panose="03010101010201010101" pitchFamily="66" charset="0"/>
              </a:rPr>
              <a:t>. Потоком со всех склонов как хлынет вода. Гонит апрель снег прочь и зиму вместе с ним прогоняет, от того и "</a:t>
            </a:r>
            <a:r>
              <a:rPr lang="ru-RU" sz="2800" dirty="0" err="1">
                <a:latin typeface="Monotype Corsiva" panose="03010101010201010101" pitchFamily="66" charset="0"/>
              </a:rPr>
              <a:t>Снегогоном</a:t>
            </a:r>
            <a:r>
              <a:rPr lang="ru-RU" sz="2800" dirty="0">
                <a:latin typeface="Monotype Corsiva" panose="03010101010201010101" pitchFamily="66" charset="0"/>
              </a:rPr>
              <a:t>" прозвали. Оголяется темная и сырая земля, почва готовится к цветению, лес просыпается от пения птиц.</a:t>
            </a:r>
          </a:p>
        </p:txBody>
      </p:sp>
      <p:pic>
        <p:nvPicPr>
          <p:cNvPr id="5" name="Рисунок 4" descr="Весной_у_лесной_речки_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5620" y="2556410"/>
            <a:ext cx="4758341" cy="3938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254687140a64a7dc_c7bkqbcx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5008" y="2532497"/>
            <a:ext cx="2937897" cy="3896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357429"/>
            <a:ext cx="85725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/>
              <a:t>  </a:t>
            </a:r>
            <a:r>
              <a:rPr lang="ru-RU" sz="2700" dirty="0">
                <a:latin typeface="Monotype Corsiva" panose="03010101010201010101" pitchFamily="66" charset="0"/>
              </a:rPr>
              <a:t> Первые дожди смывают остатки снега и очищают почву, подготавливая природу к растительному периоду. Первые почки крохотными листиками тянутся к небу, поближе к ласковым лучам скорого лета. Птицы заняты важным делом, вьют гнезда. Погода, на вид, устойчивая, солнышко пригревает воздух до 10 градусов тепла, как вдруг солнце скрывается за тучами и по полям прокатывается волна холодного ветра. А тут уже и </a:t>
            </a:r>
            <a:r>
              <a:rPr lang="ru-RU" sz="2700" dirty="0" err="1">
                <a:latin typeface="Monotype Corsiva" panose="03010101010201010101" pitchFamily="66" charset="0"/>
              </a:rPr>
              <a:t>Руф</a:t>
            </a:r>
            <a:r>
              <a:rPr lang="ru-RU" sz="2700" dirty="0">
                <a:latin typeface="Monotype Corsiva" panose="03010101010201010101" pitchFamily="66" charset="0"/>
              </a:rPr>
              <a:t> с </a:t>
            </a:r>
            <a:r>
              <a:rPr lang="ru-RU" sz="2700" dirty="0" err="1">
                <a:latin typeface="Monotype Corsiva" panose="03010101010201010101" pitchFamily="66" charset="0"/>
              </a:rPr>
              <a:t>Антоном-Половодом</a:t>
            </a:r>
            <a:r>
              <a:rPr lang="ru-RU" sz="2700" dirty="0">
                <a:latin typeface="Monotype Corsiva" panose="03010101010201010101" pitchFamily="66" charset="0"/>
              </a:rPr>
              <a:t> 23 и 24 апреля пустили воды по всем округам весны. Тут как тут Василий-Парийский - 25 апреля - теплом землю обдал, да так, что медведь из берлоги вышел.</a:t>
            </a:r>
          </a:p>
        </p:txBody>
      </p:sp>
      <p:pic>
        <p:nvPicPr>
          <p:cNvPr id="3" name="Рисунок 2" descr="525116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227563"/>
            <a:ext cx="2540428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d6430fc145e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214290"/>
            <a:ext cx="3619504" cy="2075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7992888" cy="5760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281" y="3356992"/>
            <a:ext cx="4393437" cy="29832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42844" y="214291"/>
            <a:ext cx="8786874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         </a:t>
            </a:r>
            <a:r>
              <a:rPr lang="ru-RU" sz="2800" dirty="0">
                <a:latin typeface="Monotype Corsiva" panose="03010101010201010101" pitchFamily="66" charset="0"/>
              </a:rPr>
              <a:t> </a:t>
            </a:r>
            <a:r>
              <a:rPr lang="ru-RU" sz="2900" dirty="0">
                <a:latin typeface="Monotype Corsiva" panose="03010101010201010101" pitchFamily="66" charset="0"/>
              </a:rPr>
              <a:t>В апреле еще нет листьев, нет зелени, но первые лестные букетики цветов выглядывают на местах отступившей воды. Апрель готовит природу к предстоящему озеленению, которым уже займется близкий брат месяца май.</a:t>
            </a:r>
          </a:p>
        </p:txBody>
      </p:sp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2461060"/>
            <a:ext cx="4216552" cy="3018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Monotype Corsiva" panose="03010101010201010101" pitchFamily="66" charset="0"/>
              </a:rPr>
              <a:t>Май-Травень</a:t>
            </a:r>
            <a:r>
              <a:rPr lang="ru-RU" sz="2800" dirty="0">
                <a:latin typeface="Monotype Corsiva" panose="03010101010201010101" pitchFamily="66" charset="0"/>
              </a:rPr>
              <a:t>. Весна одевает природу в новые чистые одежки. радостно щебечут птицы. На земле быстро прорастает трава, из почек на ветвях деревьев прорываются молодые листики, каких-то несколько дней и лес не узнать - шумит листвой. Месяц роста травы и зелени так и назвали - </a:t>
            </a:r>
            <a:r>
              <a:rPr lang="ru-RU" sz="2800" dirty="0" err="1">
                <a:latin typeface="Monotype Corsiva" panose="03010101010201010101" pitchFamily="66" charset="0"/>
              </a:rPr>
              <a:t>Травень</a:t>
            </a:r>
            <a:r>
              <a:rPr lang="ru-RU" sz="2800" dirty="0">
                <a:latin typeface="Monotype Corsiva" panose="03010101010201010101" pitchFamily="66" charset="0"/>
              </a:rPr>
              <a:t>.</a:t>
            </a:r>
          </a:p>
        </p:txBody>
      </p:sp>
      <p:pic>
        <p:nvPicPr>
          <p:cNvPr id="3" name="Рисунок 2" descr="15512541_6f0ffc8928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6248" y="2714620"/>
            <a:ext cx="4548196" cy="34111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b3ac95328a3c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3034822"/>
            <a:ext cx="3728147" cy="3037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071942"/>
            <a:ext cx="85011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     </a:t>
            </a:r>
            <a:r>
              <a:rPr lang="ru-RU" sz="2400" dirty="0">
                <a:latin typeface="Monotype Corsiva" panose="03010101010201010101" pitchFamily="66" charset="0"/>
              </a:rPr>
              <a:t>  Вступил в дело май и раскрасил природу в первые яркие цвета. Деревья стремительно примеряют новые наряды, словно, готовясь к лету, а по земле разошлась молоденькая травушка.  С первой половины мая, как только солнце уже постоянно отдает тепло, трава уже стремительно зеленеет, а деревья начинают покрываться плотными листьями. Буквально за неделю листовой покров увеличивается в несколько раз.</a:t>
            </a:r>
          </a:p>
        </p:txBody>
      </p:sp>
      <p:pic>
        <p:nvPicPr>
          <p:cNvPr id="3" name="Рисунок 2" descr="0_615a7_6c850581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500042"/>
            <a:ext cx="4143372" cy="3500462"/>
          </a:xfrm>
          <a:prstGeom prst="rect">
            <a:avLst/>
          </a:prstGeom>
        </p:spPr>
      </p:pic>
      <p:pic>
        <p:nvPicPr>
          <p:cNvPr id="5" name="Рисунок 4" descr="13001105033700924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500042"/>
            <a:ext cx="4333884" cy="35004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85828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>
                <a:latin typeface="Monotype Corsiva" panose="03010101010201010101" pitchFamily="66" charset="0"/>
              </a:rPr>
              <a:t>Май торжественно шествует по земле, готовя ее к плодородию, украшая природу нарядными цветами и одеяниями. Хотя майское тепло еще ненадежно, недаром говорили "май обманет, да и в лес уйдет", холода еще бывают, но как правило, непродолжительное время, как раз к цветению черемухи. На </a:t>
            </a:r>
            <a:r>
              <a:rPr lang="ru-RU" sz="2600" dirty="0" err="1">
                <a:latin typeface="Monotype Corsiva" panose="03010101010201010101" pitchFamily="66" charset="0"/>
              </a:rPr>
              <a:t>Егорье-Теплое</a:t>
            </a:r>
            <a:r>
              <a:rPr lang="ru-RU" sz="2600" dirty="0">
                <a:latin typeface="Monotype Corsiva" panose="03010101010201010101" pitchFamily="66" charset="0"/>
              </a:rPr>
              <a:t>, что 6 мая, приходит первое скромное веяние лета. 8 мая - Марк приглашает певчих птиц стаями, а там уже и Яков 13 числа одаривает май теплыми безветренными ночами.</a:t>
            </a:r>
          </a:p>
        </p:txBody>
      </p:sp>
      <p:pic>
        <p:nvPicPr>
          <p:cNvPr id="3" name="Рисунок 2" descr="0_1c720_c4859b86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3643314"/>
            <a:ext cx="3786214" cy="2643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70993100_56247741_59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00562" y="3643927"/>
            <a:ext cx="3971930" cy="2659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214686"/>
            <a:ext cx="8929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         </a:t>
            </a:r>
            <a:r>
              <a:rPr lang="ru-RU" sz="2400" dirty="0">
                <a:latin typeface="Monotype Corsiva" panose="03010101010201010101" pitchFamily="66" charset="0"/>
              </a:rPr>
              <a:t> Спешит природа, до лета совсем немного времени осталось, надобно все успеть. Не узнать недавний лес, не узнать прихорошившиеся березки, чопорно одетые в зелень осины, приукрашенные модно рябины. Пока только дуб не спешит одеваться в новый костюм, но и его время недалеко, когда ветви обзаведутся листьями. А вот и тополя украсились душистыми бантиками, скоро и им цвести. Фестивалем лепестков развернулась яблоня, сияют молодыми красками цветы, а на полянках желтеют одуванчики.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251449"/>
            <a:ext cx="4285710" cy="2963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141" y="285266"/>
            <a:ext cx="4357355" cy="2895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3C34DE5-AD9A-43AD-8EA6-0DD7EB21C4FE}"/>
              </a:ext>
            </a:extLst>
          </p:cNvPr>
          <p:cNvSpPr txBox="1"/>
          <p:nvPr/>
        </p:nvSpPr>
        <p:spPr>
          <a:xfrm>
            <a:off x="0" y="332656"/>
            <a:ext cx="878497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1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Актуальность проекта: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Воспитание бережного и заботливого отношения к живой и неживой природе возможно тогда, когда дети будут располагать хотя бы элементарными знаниями о них, овладеют несложными способами выращивания растений, ухода за животными, научатся наблюдать природу, видеть её красоту.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Ознакомление дошкольников с природой — это средство образования в их сознании реалистических знаний об окружающем мире, основанных на чувственном опыте.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Приобретённые в детстве умение видеть и слушать природу такой, какая она есть в действительности, вызывает у дошкольников глубокий интерес к ней, расширяет знания, способствует формированию характера и интересов.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Продолжать развивать связную речь, умение понятно для окружающих выражать свои мысли, формировать интерес и любовь к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268257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9"/>
            <a:ext cx="864399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       </a:t>
            </a:r>
            <a:r>
              <a:rPr lang="ru-RU" sz="2600" dirty="0">
                <a:latin typeface="Monotype Corsiva" panose="03010101010201010101" pitchFamily="66" charset="0"/>
              </a:rPr>
              <a:t>Первая гроза. Солнце внезапно померкло, небо заволокло тяжелыми тучами. Озаряется тусклый небосклон вспышками молний, а сквозь застывший от страха лес проносятся первые удары грома. Ливневые дожди нужны природе, они промывают землю и готовят почву к севу. 22 мая на </a:t>
            </a:r>
            <a:r>
              <a:rPr lang="ru-RU" sz="2600" dirty="0" err="1">
                <a:latin typeface="Monotype Corsiva" panose="03010101010201010101" pitchFamily="66" charset="0"/>
              </a:rPr>
              <a:t>Никольщину</a:t>
            </a:r>
            <a:r>
              <a:rPr lang="ru-RU" sz="2600" dirty="0">
                <a:latin typeface="Monotype Corsiva" panose="03010101010201010101" pitchFamily="66" charset="0"/>
              </a:rPr>
              <a:t> начинают засеивать землю. А к 26 маю </a:t>
            </a:r>
            <a:r>
              <a:rPr lang="ru-RU" sz="2600" dirty="0" err="1">
                <a:latin typeface="Monotype Corsiva" panose="03010101010201010101" pitchFamily="66" charset="0"/>
              </a:rPr>
              <a:t>Лукерья-Комарница</a:t>
            </a:r>
            <a:r>
              <a:rPr lang="ru-RU" sz="2600" dirty="0">
                <a:latin typeface="Monotype Corsiva" panose="03010101010201010101" pitchFamily="66" charset="0"/>
              </a:rPr>
              <a:t> приносит первых комаров. Ну вот наконец-то и погода устанавливается хорошая, теплая и, может случиться, временами жаркая. Природа готова к новому сезону. Здравствуй, лето!</a:t>
            </a:r>
          </a:p>
        </p:txBody>
      </p:sp>
      <p:pic>
        <p:nvPicPr>
          <p:cNvPr id="3" name="Рисунок 2" descr="1260702376_groza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3929066"/>
            <a:ext cx="3769582" cy="2724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640.1_17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3929066"/>
            <a:ext cx="4078232" cy="2725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454394B-8ED0-422B-BA9A-741D5CAD7E01}"/>
              </a:ext>
            </a:extLst>
          </p:cNvPr>
          <p:cNvSpPr txBox="1"/>
          <p:nvPr/>
        </p:nvSpPr>
        <p:spPr>
          <a:xfrm>
            <a:off x="323528" y="332656"/>
            <a:ext cx="864096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Проблема значимая для детей, на решение которой направлен проект: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Формирование элементарных представлений о весне. У детей не сформированы знания о весенних изменениях в живой и не живой природе. Дети не умеют сравнивать различные периоды весны, не воспитано заботливое отношение к пробуждающийся природе. У детей нет представления о первых цветах весны. Дети владеют небольшими знаниями о перелетных птицах, об их жизни в весенний период. Дети не умеют устанавливать простейшие связи между условиями наступающего времени года и поведения животных, птиц, состоянием растительности.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Цель проекта: Подведение итогов наблюдений за сезонными изменениями в природе и жизни животных весной. Задачи: расширять представление детей о временах года и о весне, выделять её признаки; развивать и активизировать словарный запас детей о весне; воспитывать интерес к окружающему миру, явлениям природы;</a:t>
            </a:r>
          </a:p>
        </p:txBody>
      </p:sp>
    </p:spTree>
    <p:extLst>
      <p:ext uri="{BB962C8B-B14F-4D97-AF65-F5344CB8AC3E}">
        <p14:creationId xmlns:p14="http://schemas.microsoft.com/office/powerpoint/2010/main" val="216496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E113366-2D72-4D73-B44A-64E06FDF4D27}"/>
              </a:ext>
            </a:extLst>
          </p:cNvPr>
          <p:cNvSpPr txBox="1"/>
          <p:nvPr/>
        </p:nvSpPr>
        <p:spPr>
          <a:xfrm>
            <a:off x="179512" y="116632"/>
            <a:ext cx="885698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Задачи проекта:</a:t>
            </a:r>
          </a:p>
          <a:p>
            <a:pPr algn="l"/>
            <a:r>
              <a:rPr lang="ru-RU" sz="2400" b="0" i="1" u="sng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Образовательные:</a:t>
            </a:r>
            <a:endParaRPr lang="ru-RU" sz="2400" b="0" i="0" dirty="0">
              <a:solidFill>
                <a:srgbClr val="212529"/>
              </a:solidFill>
              <a:effectLst/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Уточнить и систематизировать представления детей о весенних изменениях в природе.  Активизировать словарь детей понятиями из темы занятия.</a:t>
            </a:r>
          </a:p>
          <a:p>
            <a:pPr algn="l"/>
            <a:r>
              <a:rPr lang="ru-RU" sz="2400" b="0" i="1" u="sng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Развивающие:</a:t>
            </a:r>
            <a:endParaRPr lang="ru-RU" sz="2400" b="0" i="0" dirty="0">
              <a:solidFill>
                <a:srgbClr val="212529"/>
              </a:solidFill>
              <a:effectLst/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Развивать стремление общаться со сверстниками в процессе деятельности. 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Расширять знания детей о признаках весны, учить устанавливать простейшие связи между условиями наступающей весны.</a:t>
            </a:r>
          </a:p>
          <a:p>
            <a:pPr algn="l"/>
            <a:r>
              <a:rPr lang="ru-RU" sz="24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Развивать познавательную активность, мышление, воображение, коммуникативные навыки, продуктивную деятельность, творческие способности, воспитание творческой инициативы, бережного отношения к окружающей среде.</a:t>
            </a:r>
          </a:p>
        </p:txBody>
      </p:sp>
    </p:spTree>
    <p:extLst>
      <p:ext uri="{BB962C8B-B14F-4D97-AF65-F5344CB8AC3E}">
        <p14:creationId xmlns:p14="http://schemas.microsoft.com/office/powerpoint/2010/main" val="414898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B98A633-5890-4B85-A82B-A2CEDAF7EEBE}"/>
              </a:ext>
            </a:extLst>
          </p:cNvPr>
          <p:cNvSpPr txBox="1"/>
          <p:nvPr/>
        </p:nvSpPr>
        <p:spPr>
          <a:xfrm>
            <a:off x="179512" y="116632"/>
            <a:ext cx="8784976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200" b="0" i="1" u="sng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Воспитательные:</a:t>
            </a:r>
            <a:endParaRPr lang="ru-RU" sz="3200" b="0" i="0" dirty="0">
              <a:solidFill>
                <a:srgbClr val="212529"/>
              </a:solidFill>
              <a:effectLst/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Воспитывать бережное отношение к пробуждению природы, к ее отдельным явлениям. Воспитывать уважительное отношение к ответам сверстников.  Способствовать формированию интереса детей к природе.</a:t>
            </a:r>
            <a:b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 </a:t>
            </a:r>
          </a:p>
          <a:p>
            <a:pPr algn="l"/>
            <a:r>
              <a:rPr lang="ru-RU" sz="32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Словарная работа: весна – красна, капель, набухают почки, солнечный, ручьи, вьют гнёзда, проталина, просыпаются от спячки, погода, лужа, листья, весенний, первый, зелёный, тёплый, долгожданная.</a:t>
            </a:r>
          </a:p>
        </p:txBody>
      </p:sp>
    </p:spTree>
    <p:extLst>
      <p:ext uri="{BB962C8B-B14F-4D97-AF65-F5344CB8AC3E}">
        <p14:creationId xmlns:p14="http://schemas.microsoft.com/office/powerpoint/2010/main" val="175097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525A37-3313-457B-834D-440BBC1C61F1}"/>
              </a:ext>
            </a:extLst>
          </p:cNvPr>
          <p:cNvSpPr txBox="1"/>
          <p:nvPr/>
        </p:nvSpPr>
        <p:spPr>
          <a:xfrm>
            <a:off x="179512" y="116632"/>
            <a:ext cx="878497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Итоговое мероприятие  проекта:  Конкурс стихов о весне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Продукты проекта:</a:t>
            </a:r>
          </a:p>
          <a:p>
            <a:pPr algn="l"/>
            <a:r>
              <a:rPr lang="ru-RU" sz="2800" b="0" i="0" u="sng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Для педагогов:</a:t>
            </a:r>
            <a:endParaRPr lang="ru-RU" sz="2800" b="0" i="0" dirty="0">
              <a:solidFill>
                <a:srgbClr val="212529"/>
              </a:solidFill>
              <a:effectLst/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-Донести до участников проекта важность данной темы.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 Создать развивающую среду; подобрать материалы, игрушки, атрибуты для игровой, театрализованной деятельности; дидактические игры, иллюстрированный материал, художественную литературу.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  Подобрать материал для продуктивной деятельности.</a:t>
            </a:r>
          </a:p>
          <a:p>
            <a:pPr algn="l"/>
            <a:r>
              <a:rPr lang="ru-RU" sz="2800" b="0" i="0" u="sng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Для родителей:</a:t>
            </a:r>
            <a:endParaRPr lang="ru-RU" sz="2800" b="0" i="0" dirty="0">
              <a:solidFill>
                <a:srgbClr val="212529"/>
              </a:solidFill>
              <a:effectLst/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 консультация «Экологическое воспитание детей в семье»,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 консультация «Весенний лед-источник повышенной опасности»!</a:t>
            </a:r>
          </a:p>
        </p:txBody>
      </p:sp>
    </p:spTree>
    <p:extLst>
      <p:ext uri="{BB962C8B-B14F-4D97-AF65-F5344CB8AC3E}">
        <p14:creationId xmlns:p14="http://schemas.microsoft.com/office/powerpoint/2010/main" val="290929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025419A-E943-4D1D-B32C-9E1EA070842B}"/>
              </a:ext>
            </a:extLst>
          </p:cNvPr>
          <p:cNvSpPr txBox="1"/>
          <p:nvPr/>
        </p:nvSpPr>
        <p:spPr>
          <a:xfrm>
            <a:off x="107504" y="0"/>
            <a:ext cx="8856984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мероприятие  проекта:  Конкурс стихов о весне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Продукты проекта:</a:t>
            </a:r>
          </a:p>
          <a:p>
            <a:pPr algn="l"/>
            <a:r>
              <a:rPr lang="ru-RU" sz="2800" b="0" i="0" u="sng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Для педагогов:</a:t>
            </a:r>
            <a:endParaRPr lang="ru-RU" sz="2800" b="0" i="0" dirty="0">
              <a:solidFill>
                <a:srgbClr val="212529"/>
              </a:solidFill>
              <a:effectLst/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-Донести до участников проекта важность данной темы.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 Создать развивающую среду; подобрать материалы, игрушки, атрибуты для игровой, театрализованной деятельности; дидактические игры, иллюстрированный материал, художественную литературу.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  Подобрать материал для продуктивной деятельности.</a:t>
            </a:r>
          </a:p>
          <a:p>
            <a:pPr algn="l"/>
            <a:r>
              <a:rPr lang="ru-RU" sz="2800" b="0" i="0" u="sng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Для родителей:</a:t>
            </a:r>
            <a:endParaRPr lang="ru-RU" sz="2800" b="0" i="0" dirty="0">
              <a:solidFill>
                <a:srgbClr val="212529"/>
              </a:solidFill>
              <a:effectLst/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 консультация «Экологическое воспитание детей в семье»,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- консультация «Весенний лед-источник повышенной опасности»!</a:t>
            </a:r>
          </a:p>
        </p:txBody>
      </p:sp>
    </p:spTree>
    <p:extLst>
      <p:ext uri="{BB962C8B-B14F-4D97-AF65-F5344CB8AC3E}">
        <p14:creationId xmlns:p14="http://schemas.microsoft.com/office/powerpoint/2010/main" val="266701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1C4B519-0CE3-472D-B573-BA01072C9A73}"/>
              </a:ext>
            </a:extLst>
          </p:cNvPr>
          <p:cNvSpPr txBox="1"/>
          <p:nvPr/>
        </p:nvSpPr>
        <p:spPr>
          <a:xfrm>
            <a:off x="179512" y="116632"/>
            <a:ext cx="7920880" cy="6986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1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Родители:</a:t>
            </a:r>
            <a:endParaRPr lang="ru-RU" sz="2800" b="0" i="0" dirty="0">
              <a:solidFill>
                <a:srgbClr val="212529"/>
              </a:solidFill>
              <a:effectLst/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Проявят интерес к совместной деятельности с ребенком.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Станут активными участниками реализации проекта.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Повысится мотивация к сотрудничеству.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 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I этап подготовительный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1.Разработка и накопление методических материалов.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2.Создание необходимых условий для реализации проекта.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3.Создание развивающей среды.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4.Подбор необходимой художественной  литературы по теме проекта.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5.Разработка мероприятий.</a:t>
            </a:r>
          </a:p>
          <a:p>
            <a:pPr algn="l"/>
            <a:r>
              <a:rPr lang="ru-RU" sz="2800" b="0" i="0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6.Консультации для родителей: </a:t>
            </a:r>
            <a:r>
              <a:rPr lang="ru-RU" sz="2800" b="0" i="1" dirty="0">
                <a:solidFill>
                  <a:srgbClr val="212529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«Экологическое воспитание детей в семье»,</a:t>
            </a:r>
            <a:endParaRPr lang="ru-RU" sz="2800" b="0" i="0" dirty="0">
              <a:solidFill>
                <a:srgbClr val="212529"/>
              </a:solidFill>
              <a:effectLst/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20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339</TotalTime>
  <Words>2170</Words>
  <Application>Microsoft Office PowerPoint</Application>
  <PresentationFormat>Экран (4:3)</PresentationFormat>
  <Paragraphs>118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Calibri</vt:lpstr>
      <vt:lpstr>Georgia</vt:lpstr>
      <vt:lpstr>Monotype Corsiva</vt:lpstr>
      <vt:lpstr>Times New Roman</vt:lpstr>
      <vt:lpstr>Trebuchet MS</vt:lpstr>
      <vt:lpstr>Воздушный поток</vt:lpstr>
      <vt:lpstr>Презентация PowerPoint</vt:lpstr>
      <vt:lpstr>Познавательно-исследовательский  проект «Весеннее равноденствие»  для детей средней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Токарева Людмила Владимировна</dc:creator>
  <cp:lastModifiedBy>User</cp:lastModifiedBy>
  <cp:revision>35</cp:revision>
  <dcterms:created xsi:type="dcterms:W3CDTF">2012-03-08T17:16:41Z</dcterms:created>
  <dcterms:modified xsi:type="dcterms:W3CDTF">2022-04-03T13:31:05Z</dcterms:modified>
</cp:coreProperties>
</file>