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9"/>
  </p:notesMasterIdLst>
  <p:sldIdLst>
    <p:sldId id="279" r:id="rId2"/>
    <p:sldId id="320" r:id="rId3"/>
    <p:sldId id="306" r:id="rId4"/>
    <p:sldId id="302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319" r:id="rId18"/>
    <p:sldId id="256" r:id="rId19"/>
    <p:sldId id="257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6" r:id="rId37"/>
    <p:sldId id="277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E3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97D6A-F25F-4CAD-92E2-589D093A0AC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D00D5-FCCD-4D1C-A39A-04ECE2CDC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9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>
            <a:extLst>
              <a:ext uri="{FF2B5EF4-FFF2-40B4-BE49-F238E27FC236}">
                <a16:creationId xmlns:a16="http://schemas.microsoft.com/office/drawing/2014/main" id="{3535C422-B459-48EE-8BE8-9790365FCD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>
            <a:extLst>
              <a:ext uri="{FF2B5EF4-FFF2-40B4-BE49-F238E27FC236}">
                <a16:creationId xmlns:a16="http://schemas.microsoft.com/office/drawing/2014/main" id="{5132E3B9-B748-4B76-A9E0-BDF7FA21F4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172" name="Номер слайда 3">
            <a:extLst>
              <a:ext uri="{FF2B5EF4-FFF2-40B4-BE49-F238E27FC236}">
                <a16:creationId xmlns:a16="http://schemas.microsoft.com/office/drawing/2014/main" id="{96773AB9-3D19-4189-BCD2-9BCF90A412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649194B-CFDC-4C2E-81C3-A01F09053A08}" type="slidenum">
              <a:rPr lang="ru-RU" altLang="ru-RU" sz="1200" smtClean="0"/>
              <a:pPr eaLnBrk="1" hangingPunct="1"/>
              <a:t>3</a:t>
            </a:fld>
            <a:endParaRPr lang="ru-RU" alt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DEEB3-C504-47BD-9A5B-11596C081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B1C040-ADA7-4032-AC9E-E1F1A3F75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DDE5C8-032A-491B-AE91-FDE6EA2B3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9424EC-62D2-4213-9D69-66AB0BD3B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9CCBB4-43BF-4359-AAA1-E96C5D332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81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C6F3A-8FCF-4F79-B8C7-2C1359CB3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E41D11-14A1-480E-8959-73CA2397C5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197826-607A-4402-9E0E-FD33B2C1E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1AF817-1C2C-4573-BA4D-A4E1C4C04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D83BB9-CBF1-42F0-91B0-B39076259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9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A4EE58E-2564-4BDA-AA16-60709223C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B904FE-EB6E-4743-9BCB-EA06E5B28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BF4F9D-9E8C-441D-B941-0B40ED9FC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7BC664-D498-4C19-B9C8-C9B51FD09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90D001-6B8C-44E7-915B-6BDBCC15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02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16CC3-72FB-4902-B330-9F31110E6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818B8C-DB1C-47DA-9D85-6651AB32E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7B4814-0B9B-43F1-9DF9-6B03A148A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C570A7-11AB-4F9D-9FEA-C6628E6D1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CDE1A-4868-4E05-8668-3FC11F642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51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3E9EA-8E01-43FB-983B-A34306636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B2A12E-A85F-4EFE-910F-79E9F2370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3D2508-B832-4C0B-B8CF-99CD6005E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8EC0BB-0B3D-477D-93B1-BC24912B4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2B4C73-2A2A-48FA-B4D1-343D27955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18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5B1EB8-5E81-4F32-9D23-7D05562E8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885549-9CC2-4AD2-AC9B-333FECD628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E161605-20F3-48D2-BBE4-74FC387C2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11A6D62-6897-4AE2-91B4-941A6581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E74A52-1913-4E67-AE3B-4CC198958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74384A-53DF-4522-850F-70A4995AC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68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D8AE5-2402-4D30-A659-8905BED57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9D8763-7DD3-4BFE-84F8-A18C5D44C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49118A-F364-470C-BE0D-582EB3249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BCA860-2996-43C6-A37A-CCE876B1FA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776372-EDB3-46AF-B5C2-D05F0AFCF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F37416-5494-42B3-A0B0-D5EA1D9B5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BE5F006-2FAD-4083-97A7-E834270A2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6E4C9E-B366-4F67-8B7F-02A795507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856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BF2EA-7425-4CD5-93D8-446F12C41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B959D97-EAFA-419A-A1EA-877D7B26E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082116-AB61-4314-876C-7AECE6FEA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8EA1CBF-A251-4F44-9CCC-C52B592CA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0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981F626-8C8F-489B-AFEE-E23967A1F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81B741-8550-4DE0-BAC6-ACB6DA3EA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126C19D-EBC6-47FE-B713-1FE2C78AB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90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BEBCCC-C633-4914-9F63-3CFF0B55C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58D7B7-1159-4553-AAAB-80AACE5BA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B4A6193-4E8B-446A-86B6-607D48A28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E83F34-208F-464B-B87A-736851184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199961-3DB4-40AF-83A0-7E07AF39B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A4F059-75DF-4FE7-A5E3-E23EA522E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19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E78C1-1A30-4747-AE08-78F2C0D02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6DBAF8D-7DA9-41B5-B87F-4B95E153AD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21191EB-8414-49C6-A92E-05B420955F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50C3ED-9419-4192-B428-CF649052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0DECA58-3CD5-451D-8170-D0E82D122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EC4D1B-128A-4C0E-9FA9-017B455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19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1E91A-EAB2-4BA1-A59E-ED9FCF290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B99402-BA12-451A-BCE6-8304216B8C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252C1B-63DD-4CBB-B019-0A6D08DF6B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8C51D-D1F7-4BA1-ACED-8B4818B15D9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A1BF99-5E18-4784-94C5-92A532E5A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6C2BF5-73E0-457D-A1EE-1BAD6AC540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DB13E-8509-4C8F-B68B-31C9EE964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17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>
            <a:extLst>
              <a:ext uri="{FF2B5EF4-FFF2-40B4-BE49-F238E27FC236}">
                <a16:creationId xmlns:a16="http://schemas.microsoft.com/office/drawing/2014/main" id="{4693C518-E3BE-4F8B-9C7D-13BCE618F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939" y="476250"/>
            <a:ext cx="8016875" cy="601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E91CD5-6E4D-46F2-B3E9-42948A93C2EE}"/>
              </a:ext>
            </a:extLst>
          </p:cNvPr>
          <p:cNvSpPr txBox="1"/>
          <p:nvPr/>
        </p:nvSpPr>
        <p:spPr>
          <a:xfrm>
            <a:off x="463826" y="145774"/>
            <a:ext cx="1144987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8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Воспитательные: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Воспитывать бережное отношение и любовь к природе;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Воспитывать у детей творческий потенциал и эстетический вкус;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Прививать любовь к труду.</a:t>
            </a:r>
          </a:p>
        </p:txBody>
      </p:sp>
    </p:spTree>
    <p:extLst>
      <p:ext uri="{BB962C8B-B14F-4D97-AF65-F5344CB8AC3E}">
        <p14:creationId xmlns:p14="http://schemas.microsoft.com/office/powerpoint/2010/main" val="2900105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8C3DE5-8AD5-4FA9-99A6-2E44290BA18A}"/>
              </a:ext>
            </a:extLst>
          </p:cNvPr>
          <p:cNvSpPr txBox="1"/>
          <p:nvPr/>
        </p:nvSpPr>
        <p:spPr>
          <a:xfrm>
            <a:off x="145774" y="1"/>
            <a:ext cx="1188720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32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Предполагаемые результаты: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Расширение кругозора детей и пополнение знаний детей о весне, её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признаках, как о времени года.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Развитие познавательного интереса к изучению природы.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Развитие интереса и желания к экспериментальной деятельности.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Развитие связной речи, обогащение словаря.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Воспитание бережного отношения к природе и животному миру.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Поднять уровень информированности и интереса родителей на тему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«Весенняя пора».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Участие в жизни группы родителей.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Поднять интерес к совместной работе детей и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516385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9A0CFA-27DD-408C-A4CC-97C9419C3289}"/>
              </a:ext>
            </a:extLst>
          </p:cNvPr>
          <p:cNvSpPr txBox="1"/>
          <p:nvPr/>
        </p:nvSpPr>
        <p:spPr>
          <a:xfrm>
            <a:off x="145773" y="-1"/>
            <a:ext cx="11953461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32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Основные методы и формы реализации проекта: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Определение темы, постановка цели и задачи.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Определение методов и приемов работы.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Подбор методической и художественной литературы, дидактического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материала.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Подбор материалов, игрушек, атрибутов для игровой деятельности.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Дидактические и с/р игры.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НОД, беседы.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Рассматривание иллюстраций, открыток.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Использование и просмотр презентаций: «Весна», «Первые весенние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цветы», «Весенние зарисовки», «Перелетные птицы» (ноутбук)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Составление перспективного плана. </a:t>
            </a:r>
          </a:p>
        </p:txBody>
      </p:sp>
    </p:spTree>
    <p:extLst>
      <p:ext uri="{BB962C8B-B14F-4D97-AF65-F5344CB8AC3E}">
        <p14:creationId xmlns:p14="http://schemas.microsoft.com/office/powerpoint/2010/main" val="3999912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856FC3-5F8F-4723-B5FF-39FE865382EC}"/>
              </a:ext>
            </a:extLst>
          </p:cNvPr>
          <p:cNvSpPr txBox="1"/>
          <p:nvPr/>
        </p:nvSpPr>
        <p:spPr>
          <a:xfrm>
            <a:off x="397565" y="225287"/>
            <a:ext cx="11158331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endParaRPr lang="ru-RU" sz="4400" b="0" i="0" dirty="0">
              <a:solidFill>
                <a:srgbClr val="000000"/>
              </a:solidFill>
              <a:effectLst/>
              <a:latin typeface="Monotype Corsiva" panose="03010101010201010101" pitchFamily="66" charset="0"/>
            </a:endParaRPr>
          </a:p>
          <a:p>
            <a:pPr algn="l" fontAlgn="base"/>
            <a:r>
              <a:rPr lang="ru-RU" sz="44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Продукт проектной деятельности: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Детские рисунки на тему «Весна»;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Выставка рисунков (дети и родители) «Акварельная весна».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Цикл НОД на тему «Весна».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Стенгазета «Весна и мы».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Огород на окне – посадка лука.</a:t>
            </a:r>
          </a:p>
        </p:txBody>
      </p:sp>
    </p:spTree>
    <p:extLst>
      <p:ext uri="{BB962C8B-B14F-4D97-AF65-F5344CB8AC3E}">
        <p14:creationId xmlns:p14="http://schemas.microsoft.com/office/powerpoint/2010/main" val="3845138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82FDE4-C8BD-46EB-A4BF-A8E8A918E73C}"/>
              </a:ext>
            </a:extLst>
          </p:cNvPr>
          <p:cNvSpPr txBox="1"/>
          <p:nvPr/>
        </p:nvSpPr>
        <p:spPr>
          <a:xfrm>
            <a:off x="132522" y="92764"/>
            <a:ext cx="11887200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24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Содержание практической деятельности по реализации проекта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1.Организационно-подготовительный этап.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Заинтересовать родителей и детей проблемой и задачами проекта.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Определение цели и задач проекта.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Составление плана реализации проекта (основного этапа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проектирования).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Заинтересовать детей в проблеме при помощи доступных средств: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диалогов, бесед, игр, чтения литературных произведений, сбора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информации;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Подбор художественной литературы для чтения детям про весну: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стихи, загадки, сказки.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Разработка конспектов НОД.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Подобрать дидактический материал, наглядные пособия (альбомы для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рассматривания, картины, настольные игры)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Составить перспективный план.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2. </a:t>
            </a:r>
            <a:r>
              <a:rPr lang="ru-RU" sz="24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Практический этап. (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поиск ответов на поставленные вопросы разными </a:t>
            </a:r>
          </a:p>
          <a:p>
            <a:pPr algn="l" fontAlgn="base"/>
            <a:r>
              <a:rPr lang="ru-RU" sz="2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способами; изучением природных объектов)</a:t>
            </a:r>
          </a:p>
        </p:txBody>
      </p:sp>
    </p:spTree>
    <p:extLst>
      <p:ext uri="{BB962C8B-B14F-4D97-AF65-F5344CB8AC3E}">
        <p14:creationId xmlns:p14="http://schemas.microsoft.com/office/powerpoint/2010/main" val="4005616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CAD7B147-3C58-42C7-8D46-306C026416E6}"/>
              </a:ext>
            </a:extLst>
          </p:cNvPr>
          <p:cNvSpPr txBox="1"/>
          <p:nvPr/>
        </p:nvSpPr>
        <p:spPr>
          <a:xfrm>
            <a:off x="145773" y="185530"/>
            <a:ext cx="11476383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3. Заключительный этап. (обобщение результатов работы, их анализ,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закрепление полученных знаний, формулировка выводов).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Заключительный результат: Педагоги удовлетворены проведенной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работой и результатами проекта. Собран и систематизирован весь материал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по теме проекта.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Дети знают и называют: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Насекомых, перелетных птиц и признаки весны.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Владеют обобщающими понятиями и называют различия по теме: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«Времена года».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Составляют маленький рассказ по картине о весне, с помощью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взрослого.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Дети стали более раскрепощены и самостоятельны. </a:t>
            </a:r>
          </a:p>
        </p:txBody>
      </p:sp>
    </p:spTree>
    <p:extLst>
      <p:ext uri="{BB962C8B-B14F-4D97-AF65-F5344CB8AC3E}">
        <p14:creationId xmlns:p14="http://schemas.microsoft.com/office/powerpoint/2010/main" val="296549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C17448-6765-4D35-8F87-5C14C795C8E9}"/>
              </a:ext>
            </a:extLst>
          </p:cNvPr>
          <p:cNvSpPr txBox="1"/>
          <p:nvPr/>
        </p:nvSpPr>
        <p:spPr>
          <a:xfrm>
            <a:off x="172278" y="92764"/>
            <a:ext cx="1219200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66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У родителей появился интерес к образовательному процессу, развитию </a:t>
            </a:r>
          </a:p>
          <a:p>
            <a:pPr algn="l" fontAlgn="base"/>
            <a:r>
              <a:rPr lang="ru-RU" sz="66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творчества, знаний и умений у детей, желание общаться с педагогами, </a:t>
            </a:r>
          </a:p>
          <a:p>
            <a:pPr algn="l" fontAlgn="base"/>
            <a:r>
              <a:rPr lang="ru-RU" sz="66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участвовать в жизни группы.</a:t>
            </a:r>
          </a:p>
        </p:txBody>
      </p:sp>
    </p:spTree>
    <p:extLst>
      <p:ext uri="{BB962C8B-B14F-4D97-AF65-F5344CB8AC3E}">
        <p14:creationId xmlns:p14="http://schemas.microsoft.com/office/powerpoint/2010/main" val="32041786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3AE9C1D-A1C2-4269-991F-458DCC99E425}"/>
              </a:ext>
            </a:extLst>
          </p:cNvPr>
          <p:cNvSpPr txBox="1"/>
          <p:nvPr/>
        </p:nvSpPr>
        <p:spPr>
          <a:xfrm>
            <a:off x="132522" y="0"/>
            <a:ext cx="1192695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Вывод: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 рамках проекта, работа получилась познавательной. Проектная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деятельность спланирована с учетом интеграции областей, помогая детям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освоить и осмыслить новые знания, добытые с помощью родителей и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воспитателей. Расширяя кругозор и представления об окружающем мире.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Дети овладели конкретными знаниями. Научились делать конкретные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простейшие выводы. Поняли, что надо беречь природу, любоваться ею, а не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разрушать. Дети стали делиться полученной информацией из различных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источников с другими детьми. Родители заинтересовались результатами и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продуктами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885330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838C62-F6FB-4BFE-B6F7-C2EC6B8CD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06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AE79FE-3A99-462E-9939-B7AB2EBE3B66}"/>
              </a:ext>
            </a:extLst>
          </p:cNvPr>
          <p:cNvSpPr txBox="1"/>
          <p:nvPr/>
        </p:nvSpPr>
        <p:spPr>
          <a:xfrm>
            <a:off x="706197" y="5"/>
            <a:ext cx="1077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Ещё недавно вокруг было всё белым-бело.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69DBFD2-1CFB-4B4F-B3A7-F656F33F0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90" y="584780"/>
            <a:ext cx="11475076" cy="5957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76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10975A-25D6-4E6B-B632-A04F694D3B49}"/>
              </a:ext>
            </a:extLst>
          </p:cNvPr>
          <p:cNvSpPr txBox="1"/>
          <p:nvPr/>
        </p:nvSpPr>
        <p:spPr>
          <a:xfrm>
            <a:off x="1007166" y="543340"/>
            <a:ext cx="1072100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8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8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Весна»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</a:t>
            </a:r>
            <a:endParaRPr lang="ru-RU" alt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338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3DF515-73B4-490B-B2C4-1566290E3DC3}"/>
              </a:ext>
            </a:extLst>
          </p:cNvPr>
          <p:cNvSpPr txBox="1"/>
          <p:nvPr/>
        </p:nvSpPr>
        <p:spPr>
          <a:xfrm>
            <a:off x="384220" y="3"/>
            <a:ext cx="11423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Но вдруг! Что такое? Снег начинает таять… </a:t>
            </a:r>
          </a:p>
          <a:p>
            <a:pPr algn="ctr"/>
            <a:r>
              <a:rPr lang="ru-RU" sz="3200" dirty="0">
                <a:solidFill>
                  <a:srgbClr val="00B050"/>
                </a:solidFill>
              </a:rPr>
              <a:t>Видишь, его становится всё меньше?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E50C55-706E-4A9D-8C25-1C7DA57B02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92" y="1077221"/>
            <a:ext cx="11423560" cy="554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391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E8B45C2-BF1D-4E4E-9056-B8340C56F18A}"/>
              </a:ext>
            </a:extLst>
          </p:cNvPr>
          <p:cNvSpPr txBox="1"/>
          <p:nvPr/>
        </p:nvSpPr>
        <p:spPr>
          <a:xfrm flipH="1">
            <a:off x="326270" y="5"/>
            <a:ext cx="11539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Всё ярче светит солнышко… Всё понятно! Наступает весна.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482A46-37D6-4BDF-8981-CEE4AD251B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70" y="584781"/>
            <a:ext cx="11539471" cy="603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9046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1DA196-6306-4B73-B6D6-8A013299087A}"/>
              </a:ext>
            </a:extLst>
          </p:cNvPr>
          <p:cNvSpPr txBox="1"/>
          <p:nvPr/>
        </p:nvSpPr>
        <p:spPr>
          <a:xfrm>
            <a:off x="476518" y="3"/>
            <a:ext cx="11410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Эти медвежата весной впервые вышли из своей берлоги. Они даже не знаю, что такое весна! Давай им расскажем!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855046-243B-4199-AAC0-0399C92F7E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522" y="1077223"/>
            <a:ext cx="11238964" cy="550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32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C6C4D9F-BA58-42BE-9186-DB2E8C65EDCF}"/>
              </a:ext>
            </a:extLst>
          </p:cNvPr>
          <p:cNvSpPr txBox="1"/>
          <p:nvPr/>
        </p:nvSpPr>
        <p:spPr>
          <a:xfrm>
            <a:off x="377780" y="103035"/>
            <a:ext cx="11436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Весной начинает сильней пригревать солнышко. И с каждым днём становится всё теплей.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54A5FF-70CC-4A62-BECD-75402704DE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70" y="1180255"/>
            <a:ext cx="10959921" cy="542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133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453B81-D10F-4DA2-B2B9-03D5A489A3A0}"/>
              </a:ext>
            </a:extLst>
          </p:cNvPr>
          <p:cNvSpPr txBox="1"/>
          <p:nvPr/>
        </p:nvSpPr>
        <p:spPr>
          <a:xfrm>
            <a:off x="590287" y="5"/>
            <a:ext cx="11217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От тепла снег начинает таять.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6D7A49-745C-4C8E-950C-8B95BA5D09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50" y="713168"/>
            <a:ext cx="10869769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3070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F9741C-8286-4FF5-A7CD-AB6C5714EF73}"/>
              </a:ext>
            </a:extLst>
          </p:cNvPr>
          <p:cNvSpPr txBox="1"/>
          <p:nvPr/>
        </p:nvSpPr>
        <p:spPr>
          <a:xfrm>
            <a:off x="409982" y="3"/>
            <a:ext cx="113720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Растаявший снег превращается в воду, маленькие весёлые ручейки журчат на каждом шагу.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A85A1EA-939C-4BFA-A7C5-2CD31FA3699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4650" y="1077221"/>
            <a:ext cx="9908762" cy="557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25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81AD5A-53D5-4965-833C-9A23DADD4A59}"/>
              </a:ext>
            </a:extLst>
          </p:cNvPr>
          <p:cNvSpPr txBox="1"/>
          <p:nvPr/>
        </p:nvSpPr>
        <p:spPr>
          <a:xfrm>
            <a:off x="352024" y="5"/>
            <a:ext cx="114879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Дети обожают пускать весной кораблики!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21BB09-6CF9-488E-A802-53462B2B09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939" y="681467"/>
            <a:ext cx="10406129" cy="587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15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E614C8-61E6-4BF6-AFCC-8D816DEF2765}"/>
              </a:ext>
            </a:extLst>
          </p:cNvPr>
          <p:cNvSpPr txBox="1"/>
          <p:nvPr/>
        </p:nvSpPr>
        <p:spPr>
          <a:xfrm>
            <a:off x="403542" y="5"/>
            <a:ext cx="11384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Тает лёд на речках и озёрах! Начинается ледоход!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182749-4199-486B-850F-248D5DE447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084" y="713002"/>
            <a:ext cx="10581835" cy="595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64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B07D53-EDE7-46D1-AACB-B33F9A4B37B7}"/>
              </a:ext>
            </a:extLst>
          </p:cNvPr>
          <p:cNvSpPr txBox="1"/>
          <p:nvPr/>
        </p:nvSpPr>
        <p:spPr>
          <a:xfrm>
            <a:off x="474372" y="3"/>
            <a:ext cx="11243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Весной природа оживает от зимнего сна! Появляются первая травка и цветы.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1A24FC-DC78-4145-B7C0-6E66D2A8AD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573" y="1203512"/>
            <a:ext cx="3554569" cy="392266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241B738-A3DA-4568-B703-CA3B8C33A0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6716" y="2678200"/>
            <a:ext cx="3889421" cy="392266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67B76BF-8D17-40B9-ACDA-8191E68E10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863" y="2553508"/>
            <a:ext cx="4017136" cy="392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1541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46F22C6-C962-4C76-8A3C-5F55ED33711F}"/>
              </a:ext>
            </a:extLst>
          </p:cNvPr>
          <p:cNvSpPr txBox="1"/>
          <p:nvPr/>
        </p:nvSpPr>
        <p:spPr>
          <a:xfrm>
            <a:off x="339149" y="3"/>
            <a:ext cx="115137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Эти цветы называются подснежники. Они появляются ранней весной, как только начинает таять снег. Иногда кажется, что они проросли прямо из-под снега.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39F5A8-FE12-4D48-8E20-07B3831D3A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399" y="1569666"/>
            <a:ext cx="8002856" cy="500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24F6A-147D-414E-B954-6A0464538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6" y="704850"/>
            <a:ext cx="8697913" cy="186055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700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494D9664-2C14-4D3E-B573-DEA33D8A0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87" y="115889"/>
            <a:ext cx="5772288" cy="6573837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    Воспитатель Государственного бюджетного общеобразовательного учреждения города Москвы</a:t>
            </a:r>
          </a:p>
          <a:p>
            <a:pPr algn="ctr"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 «Школа № 2101»</a:t>
            </a:r>
            <a:b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Токаревой Людмилы Владимировны</a:t>
            </a:r>
            <a:b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</a:br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Москва, 202</a:t>
            </a:r>
            <a:r>
              <a:rPr lang="en-US" sz="4000" b="1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1</a:t>
            </a:r>
            <a:br>
              <a:rPr lang="ru-RU" sz="2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2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DEFC82CC-D90E-4ACD-881F-89CC093ED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538" y="4829175"/>
            <a:ext cx="1833562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033[1]">
            <a:extLst>
              <a:ext uri="{FF2B5EF4-FFF2-40B4-BE49-F238E27FC236}">
                <a16:creationId xmlns:a16="http://schemas.microsoft.com/office/drawing/2014/main" id="{0E75B877-ACA8-4518-AC2C-264BE694D00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6" y="419100"/>
            <a:ext cx="2652713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16490958-web">
            <a:extLst>
              <a:ext uri="{FF2B5EF4-FFF2-40B4-BE49-F238E27FC236}">
                <a16:creationId xmlns:a16="http://schemas.microsoft.com/office/drawing/2014/main" id="{D71F5E07-BD97-43CD-9C2E-4D695DEC6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3000376"/>
            <a:ext cx="86995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11200717201814">
            <a:extLst>
              <a:ext uri="{FF2B5EF4-FFF2-40B4-BE49-F238E27FC236}">
                <a16:creationId xmlns:a16="http://schemas.microsoft.com/office/drawing/2014/main" id="{DD665E8B-19E6-41A8-A6FD-E53F4EED9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238" y="2976563"/>
            <a:ext cx="8699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DSCF1108">
            <a:extLst>
              <a:ext uri="{FF2B5EF4-FFF2-40B4-BE49-F238E27FC236}">
                <a16:creationId xmlns:a16="http://schemas.microsoft.com/office/drawing/2014/main" id="{E3020133-CDE4-4488-919F-90D20F494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2997200"/>
            <a:ext cx="1117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2A660A-14D1-4A83-8FF2-386C2EDA5F0D}"/>
              </a:ext>
            </a:extLst>
          </p:cNvPr>
          <p:cNvSpPr txBox="1"/>
          <p:nvPr/>
        </p:nvSpPr>
        <p:spPr>
          <a:xfrm>
            <a:off x="746979" y="3"/>
            <a:ext cx="110414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Весной просыпаются и деревья! Сначала на их ветках набухают почки…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C977CF-B9EC-4D43-B7E9-69FAE587ED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5970" y="1077224"/>
            <a:ext cx="10200068" cy="5491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958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3953C7-92B0-4E35-A145-095ED9FB77F3}"/>
              </a:ext>
            </a:extLst>
          </p:cNvPr>
          <p:cNvSpPr txBox="1"/>
          <p:nvPr/>
        </p:nvSpPr>
        <p:spPr>
          <a:xfrm>
            <a:off x="528038" y="3"/>
            <a:ext cx="113591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Потом из почек распускаются первые листики… Сначала они совсем маленькие!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2F52CF-1361-43F8-BCDD-FE879D520E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421" y="1077219"/>
            <a:ext cx="8594503" cy="558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512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72E94A-4C23-4364-B37B-963058BDE06B}"/>
              </a:ext>
            </a:extLst>
          </p:cNvPr>
          <p:cNvSpPr txBox="1"/>
          <p:nvPr/>
        </p:nvSpPr>
        <p:spPr>
          <a:xfrm flipH="1">
            <a:off x="412124" y="3"/>
            <a:ext cx="114106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Но листочки растут очень быстро, и скоро все деревья становятся зелёными и красивыми.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890A29-EA1B-4206-82E2-3ADDEF81A2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982" y="1077224"/>
            <a:ext cx="9225835" cy="558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00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1B163DC-0940-489F-B085-A433D62584CF}"/>
              </a:ext>
            </a:extLst>
          </p:cNvPr>
          <p:cNvSpPr txBox="1"/>
          <p:nvPr/>
        </p:nvSpPr>
        <p:spPr>
          <a:xfrm>
            <a:off x="422862" y="5"/>
            <a:ext cx="113462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Весной на многих деревьях распускаются красивые цветы!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CF459D-56F7-4C04-B463-4EFCD6E166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943" y="972984"/>
            <a:ext cx="3657600" cy="24993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05F6A6-86EC-4C6E-8200-52F8407875D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3943" y="3860548"/>
            <a:ext cx="3657600" cy="274387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FFB37EC-1F2B-48BA-BCBB-085D8A2C28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46" y="1179417"/>
            <a:ext cx="7819623" cy="523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2182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C12797-BE64-4524-8B73-9CBCD0A1B5AE}"/>
              </a:ext>
            </a:extLst>
          </p:cNvPr>
          <p:cNvSpPr txBox="1"/>
          <p:nvPr/>
        </p:nvSpPr>
        <p:spPr>
          <a:xfrm>
            <a:off x="429296" y="5"/>
            <a:ext cx="11333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Весной у людей много работы в садах, полях и огородах!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FD1F0E-5C49-4C7D-8CD2-2DB5D66F03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3" y="1661377"/>
            <a:ext cx="5911403" cy="41714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DEFD6B1-2E74-4191-877B-AEE62191FDC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63" y="1661378"/>
            <a:ext cx="5724077" cy="417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6714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03C7C2-4BA0-4E40-8929-C33F2A27B882}"/>
              </a:ext>
            </a:extLst>
          </p:cNvPr>
          <p:cNvSpPr txBox="1"/>
          <p:nvPr/>
        </p:nvSpPr>
        <p:spPr>
          <a:xfrm>
            <a:off x="448618" y="5"/>
            <a:ext cx="1129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Нужно успеть посеять семена, посадить овощи и ягоды.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D5A29A-3EBD-47DD-8E40-C2D7726E69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7031" y="682586"/>
            <a:ext cx="9144000" cy="602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167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E90184-A7CA-440F-BB80-BC5BC14886A1}"/>
              </a:ext>
            </a:extLst>
          </p:cNvPr>
          <p:cNvSpPr txBox="1"/>
          <p:nvPr/>
        </p:nvSpPr>
        <p:spPr>
          <a:xfrm>
            <a:off x="525888" y="5"/>
            <a:ext cx="1114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</a:rPr>
              <a:t>Как хорошо весной!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0D29A9-0C70-4AFA-A0AF-9074F51B22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254" y="584778"/>
            <a:ext cx="9532308" cy="595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12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C7E0D0-0C5F-4F8A-A7F2-97930FC6C0AB}"/>
              </a:ext>
            </a:extLst>
          </p:cNvPr>
          <p:cNvSpPr txBox="1"/>
          <p:nvPr/>
        </p:nvSpPr>
        <p:spPr>
          <a:xfrm>
            <a:off x="2572951" y="975312"/>
            <a:ext cx="704611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00B050"/>
                </a:solidFill>
              </a:rPr>
              <a:t>Если снег повсюду тает,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День становится длинней,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Если все зазеленело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 И в полях звенит ручей,</a:t>
            </a:r>
          </a:p>
          <a:p>
            <a:pPr algn="ctr"/>
            <a:r>
              <a:rPr lang="ru-RU" sz="3600" b="1" i="1" dirty="0">
                <a:solidFill>
                  <a:srgbClr val="00B050"/>
                </a:solidFill>
              </a:rPr>
              <a:t>Если стал теплее ветер,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Если птицам не до сна,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Если солнце ярче светит,</a:t>
            </a:r>
            <a:br>
              <a:rPr lang="ru-RU" sz="3600" b="1" i="1" dirty="0">
                <a:solidFill>
                  <a:srgbClr val="00B050"/>
                </a:solidFill>
              </a:rPr>
            </a:br>
            <a:r>
              <a:rPr lang="ru-RU" sz="3600" b="1" i="1" dirty="0">
                <a:solidFill>
                  <a:srgbClr val="00B050"/>
                </a:solidFill>
              </a:rPr>
              <a:t>Значит, к нам пришла весна.</a:t>
            </a:r>
          </a:p>
          <a:p>
            <a:endParaRPr lang="ru-RU" sz="3200" dirty="0">
              <a:solidFill>
                <a:srgbClr val="00B050"/>
              </a:solidFill>
            </a:endParaRPr>
          </a:p>
          <a:p>
            <a:pPr algn="r"/>
            <a:r>
              <a:rPr lang="ru-RU" sz="3200" b="1" i="1" dirty="0"/>
              <a:t>Е. Карганова</a:t>
            </a:r>
          </a:p>
        </p:txBody>
      </p:sp>
    </p:spTree>
    <p:extLst>
      <p:ext uri="{BB962C8B-B14F-4D97-AF65-F5344CB8AC3E}">
        <p14:creationId xmlns:p14="http://schemas.microsoft.com/office/powerpoint/2010/main" val="462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>
            <a:extLst>
              <a:ext uri="{FF2B5EF4-FFF2-40B4-BE49-F238E27FC236}">
                <a16:creationId xmlns:a16="http://schemas.microsoft.com/office/drawing/2014/main" id="{9273BBF3-651A-4BD4-8AEB-17C5F3F4181F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992314" y="260350"/>
            <a:ext cx="7991475" cy="61928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b="1" dirty="0">
                <a:latin typeface="Monotype Corsiva" panose="03010101010201010101" pitchFamily="66" charset="0"/>
              </a:rPr>
              <a:t>Цель: 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Закрепить знания детей о времени года весна.</a:t>
            </a:r>
          </a:p>
          <a:p>
            <a:pPr marL="0" indent="0">
              <a:buNone/>
            </a:pPr>
            <a:endParaRPr lang="ru-RU" altLang="ru-RU" dirty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altLang="ru-RU" b="1" dirty="0">
                <a:latin typeface="Monotype Corsiva" panose="03010101010201010101" pitchFamily="66" charset="0"/>
              </a:rPr>
              <a:t>Задачи: 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Закрепить знания детей о животных – обитателях леса и птицах;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вспомнить с детьми первые признаки весны,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учить отгадывать загадки;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развивать речь детей, расширять словарный запас;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развивать и совершенствовать коммуникативные навыки;</a:t>
            </a:r>
          </a:p>
          <a:p>
            <a:pPr marL="0" indent="0">
              <a:buNone/>
            </a:pPr>
            <a:r>
              <a:rPr lang="ru-RU" altLang="ru-RU" dirty="0">
                <a:latin typeface="Monotype Corsiva" panose="03010101010201010101" pitchFamily="66" charset="0"/>
              </a:rPr>
              <a:t>воспитывать доброе отношение к представителям живой природы.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DDE4F6A-087A-4542-A9AD-F9B766F3A279}"/>
              </a:ext>
            </a:extLst>
          </p:cNvPr>
          <p:cNvSpPr txBox="1"/>
          <p:nvPr/>
        </p:nvSpPr>
        <p:spPr>
          <a:xfrm>
            <a:off x="768626" y="437321"/>
            <a:ext cx="10681252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8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Актуальность: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Ребенок должен вырасти хозяином, чувствовать ответственность за всю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живую природу, которая окружает его. Сохранить, окружающий мир для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своих потомков. И мы – взрослые, воспитатели, родители, должны дать </a:t>
            </a:r>
          </a:p>
          <a:p>
            <a:pPr algn="l" fontAlgn="base"/>
            <a:r>
              <a:rPr lang="ru-RU" sz="44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  <a:cs typeface="Microsoft Uighur" panose="02000000000000000000" pitchFamily="2" charset="-78"/>
              </a:rPr>
              <a:t>необходимые знания, научить беречь, любить природу с малых ле</a:t>
            </a:r>
            <a:r>
              <a:rPr lang="ru-RU" sz="4400" dirty="0">
                <a:solidFill>
                  <a:srgbClr val="000000"/>
                </a:solidFill>
                <a:latin typeface="Monotype Corsiva" panose="03010101010201010101" pitchFamily="66" charset="0"/>
                <a:cs typeface="Microsoft Uighur" panose="02000000000000000000" pitchFamily="2" charset="-78"/>
              </a:rPr>
              <a:t>т</a:t>
            </a:r>
            <a:endParaRPr lang="ru-RU" sz="4400" b="0" i="0" dirty="0">
              <a:solidFill>
                <a:srgbClr val="000000"/>
              </a:solidFill>
              <a:effectLst/>
              <a:latin typeface="Monotype Corsiva" panose="03010101010201010101" pitchFamily="66" charset="0"/>
              <a:cs typeface="Microsoft Uighur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4464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F3E16AF-635A-47EC-AC83-C5A5887C990C}"/>
              </a:ext>
            </a:extLst>
          </p:cNvPr>
          <p:cNvSpPr txBox="1"/>
          <p:nvPr/>
        </p:nvSpPr>
        <p:spPr>
          <a:xfrm>
            <a:off x="384313" y="331303"/>
            <a:ext cx="1142337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8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Проблема: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 современном мире даже выходные дети и родители проводят не на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природе, любуясь её красой, наблюдая за происходящими изменениями,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обогащая и дополняя её красоту своей заботой, а у телевизора или </a:t>
            </a:r>
          </a:p>
          <a:p>
            <a:pPr algn="l" fontAlgn="base"/>
            <a:r>
              <a:rPr lang="ru-RU" sz="48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компьютера.</a:t>
            </a:r>
          </a:p>
        </p:txBody>
      </p:sp>
    </p:spTree>
    <p:extLst>
      <p:ext uri="{BB962C8B-B14F-4D97-AF65-F5344CB8AC3E}">
        <p14:creationId xmlns:p14="http://schemas.microsoft.com/office/powerpoint/2010/main" val="410218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334D990-A7B0-4C08-97A6-4D19A4641C1F}"/>
              </a:ext>
            </a:extLst>
          </p:cNvPr>
          <p:cNvSpPr txBox="1"/>
          <p:nvPr/>
        </p:nvSpPr>
        <p:spPr>
          <a:xfrm>
            <a:off x="225287" y="92765"/>
            <a:ext cx="11966713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Вид проекта: 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краткосрочный </a:t>
            </a:r>
          </a:p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Тип проекта: 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Познавательно - исследовательский. </a:t>
            </a:r>
          </a:p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Время реализации проекта: 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с 18марта по 22 марта. </a:t>
            </a:r>
          </a:p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Участники проекта: </a:t>
            </a:r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воспитатели, дети группы «Солнышко» и их родители. </a:t>
            </a:r>
          </a:p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Цели: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Дать детям представление о времени года «весна».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Воспитывать бережное отношение к пробуждению природы, к её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отдельным явлениям. </a:t>
            </a:r>
          </a:p>
        </p:txBody>
      </p:sp>
    </p:spTree>
    <p:extLst>
      <p:ext uri="{BB962C8B-B14F-4D97-AF65-F5344CB8AC3E}">
        <p14:creationId xmlns:p14="http://schemas.microsoft.com/office/powerpoint/2010/main" val="3791935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592A714-07E7-483B-93CF-E028F3B71D41}"/>
              </a:ext>
            </a:extLst>
          </p:cNvPr>
          <p:cNvSpPr txBox="1"/>
          <p:nvPr/>
        </p:nvSpPr>
        <p:spPr>
          <a:xfrm>
            <a:off x="159026" y="159026"/>
            <a:ext cx="11714922" cy="8094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Задачи: </a:t>
            </a:r>
          </a:p>
          <a:p>
            <a:pPr algn="l" fontAlgn="base"/>
            <a:r>
              <a:rPr lang="ru-RU" sz="40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Образовательные: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Конкретизировать и углублять представления детей о первых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признаках весны (состоянии погоды, неба, растительности,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характерных осадках); особенности жизни диких животных и птиц в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период наступления весны.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Учить устанавливать простейшие связи между условиями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наступающего весеннего времени года и поведением животных, </a:t>
            </a:r>
          </a:p>
          <a:p>
            <a:pPr algn="l" fontAlgn="base"/>
            <a:r>
              <a:rPr lang="ru-RU" sz="40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состоянием растительности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73968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49251B-6354-46F0-970D-880DAC96B9CB}"/>
              </a:ext>
            </a:extLst>
          </p:cNvPr>
          <p:cNvSpPr txBox="1"/>
          <p:nvPr/>
        </p:nvSpPr>
        <p:spPr>
          <a:xfrm>
            <a:off x="198783" y="106016"/>
            <a:ext cx="11728174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ru-RU" sz="32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Развивающие: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Развивать стремление общаться со сверстниками в процессе игровой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деятельности.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Формировать потребности в чтении, как источнике новых знаний об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окружающем.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Развивать умение общаться со взрослыми, отвечать на вопросы по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прочитанному, вести диалог. Познакомить детей с народными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традициями, обычаями связанными с народным праздником «Проводы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зимы», «Масленица».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Развивать познавательную активность, мышление, воображение,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коммуникативные навыки.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• Развивать продуктивную деятельность детей, совершенствовать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навыки и умения в рисовании, лепке, аппликации, развивать </a:t>
            </a:r>
          </a:p>
          <a:p>
            <a:pPr algn="l" fontAlgn="base"/>
            <a:r>
              <a:rPr lang="ru-RU" sz="3200" b="0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творческие способности.</a:t>
            </a:r>
          </a:p>
        </p:txBody>
      </p:sp>
    </p:spTree>
    <p:extLst>
      <p:ext uri="{BB962C8B-B14F-4D97-AF65-F5344CB8AC3E}">
        <p14:creationId xmlns:p14="http://schemas.microsoft.com/office/powerpoint/2010/main" val="2206605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1232</Words>
  <Application>Microsoft Office PowerPoint</Application>
  <PresentationFormat>Широкоэкранный</PresentationFormat>
  <Paragraphs>158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Токарева Людмила Владимировна</dc:creator>
  <cp:lastModifiedBy>User</cp:lastModifiedBy>
  <cp:revision>40</cp:revision>
  <dcterms:created xsi:type="dcterms:W3CDTF">2020-08-05T13:17:56Z</dcterms:created>
  <dcterms:modified xsi:type="dcterms:W3CDTF">2022-04-03T17:50:28Z</dcterms:modified>
</cp:coreProperties>
</file>