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90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Методическая секция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«Школа молодого педагога»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Заседание 2</a:t>
            </a:r>
          </a:p>
          <a:p>
            <a:pPr marL="0" indent="0" algn="ctr">
              <a:buNone/>
            </a:pPr>
            <a:r>
              <a:rPr lang="ru-RU" sz="4400" dirty="0" smtClean="0"/>
              <a:t>Тема: «Нормативно-правовое обеспечение образовательного процесса в образовательной организации»</a:t>
            </a:r>
          </a:p>
        </p:txBody>
      </p:sp>
    </p:spTree>
    <p:extLst>
      <p:ext uri="{BB962C8B-B14F-4D97-AF65-F5344CB8AC3E}">
        <p14:creationId xmlns:p14="http://schemas.microsoft.com/office/powerpoint/2010/main" val="2863145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2" t="25612" r="32980" b="36329"/>
          <a:stretch/>
        </p:blipFill>
        <p:spPr bwMode="auto">
          <a:xfrm>
            <a:off x="3649367" y="1066803"/>
            <a:ext cx="5331347" cy="3907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D:\Desktop\cover1__w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18" y="435430"/>
            <a:ext cx="2597264" cy="554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073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54" t="17737" r="30109" b="42235"/>
          <a:stretch/>
        </p:blipFill>
        <p:spPr bwMode="auto">
          <a:xfrm>
            <a:off x="1183821" y="468087"/>
            <a:ext cx="6784522" cy="538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08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623" y="655561"/>
            <a:ext cx="7200897" cy="1303867"/>
          </a:xfrm>
        </p:spPr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3" t="17738" r="31135" b="30424"/>
          <a:stretch/>
        </p:blipFill>
        <p:spPr bwMode="auto">
          <a:xfrm>
            <a:off x="1641021" y="217715"/>
            <a:ext cx="6041572" cy="6300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433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Решение проблемных ситуаций (доказательство-выдержка из соответствующего нормативного акта)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779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Итог</a:t>
            </a:r>
            <a:br>
              <a:rPr lang="ru-RU" dirty="0" smtClean="0"/>
            </a:br>
            <a:r>
              <a:rPr lang="ru-RU" dirty="0" smtClean="0"/>
              <a:t>Составить кластер по теме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699792" y="2924944"/>
            <a:ext cx="3888432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НОРМАТИВНО-ПРАВОВЫЕ АКТЫ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851920" y="1717377"/>
            <a:ext cx="2376264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373962" y="4606473"/>
            <a:ext cx="2808312" cy="7069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868144" y="4293096"/>
            <a:ext cx="2880320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76256" y="1086110"/>
            <a:ext cx="1872208" cy="4680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419872" y="198438"/>
            <a:ext cx="2016224" cy="5662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5292080" y="2509465"/>
            <a:ext cx="144016" cy="4154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444208" y="1439416"/>
            <a:ext cx="432048" cy="5302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4572000" y="822312"/>
            <a:ext cx="216024" cy="7955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372200" y="3848347"/>
            <a:ext cx="144016" cy="4154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2778118" y="3962298"/>
            <a:ext cx="236346" cy="4455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01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Методическая секция</a:t>
            </a:r>
            <a:br>
              <a:rPr lang="ru-RU" dirty="0" smtClean="0"/>
            </a:br>
            <a:r>
              <a:rPr lang="ru-RU" dirty="0" smtClean="0"/>
              <a:t>«Школа молодого педагога»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Заседание 2</a:t>
            </a:r>
          </a:p>
          <a:p>
            <a:pPr marL="0" indent="0">
              <a:buNone/>
            </a:pPr>
            <a:r>
              <a:rPr lang="ru-RU" dirty="0" smtClean="0"/>
              <a:t>Тема: «Нормативно-правовое обеспечение образовательного процесса в образовательной организации»</a:t>
            </a:r>
          </a:p>
          <a:p>
            <a:r>
              <a:rPr lang="ru-RU" dirty="0" smtClean="0"/>
              <a:t>Цель: </a:t>
            </a:r>
            <a:r>
              <a:rPr lang="ru-RU" dirty="0"/>
              <a:t>систематизация знаний слушателей в области нормативной база в образовательном процессе;</a:t>
            </a:r>
          </a:p>
          <a:p>
            <a:r>
              <a:rPr lang="ru-RU" dirty="0"/>
              <a:t>            Практическое применение полученных знаний для решения конкретных проблемных ситуаций. </a:t>
            </a:r>
          </a:p>
        </p:txBody>
      </p:sp>
    </p:spTree>
    <p:extLst>
      <p:ext uri="{BB962C8B-B14F-4D97-AF65-F5344CB8AC3E}">
        <p14:creationId xmlns:p14="http://schemas.microsoft.com/office/powerpoint/2010/main" val="3673761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1104406" y="653143"/>
            <a:ext cx="7068042" cy="5320146"/>
          </a:xfrm>
          <a:prstGeom prst="clou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663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Нормативно-правовая база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– </a:t>
            </a:r>
            <a:r>
              <a:rPr lang="ru-RU" sz="4400" dirty="0"/>
              <a:t>это набор нормативно-правовых актов, касающихся всех участников образовательного и воспитательного процесса и </a:t>
            </a:r>
            <a:r>
              <a:rPr lang="ru-RU" sz="4400" dirty="0" smtClean="0"/>
              <a:t>регулирующих их </a:t>
            </a:r>
            <a:r>
              <a:rPr lang="ru-RU" sz="4400" dirty="0"/>
              <a:t>деятельность. </a:t>
            </a:r>
          </a:p>
        </p:txBody>
      </p:sp>
    </p:spTree>
    <p:extLst>
      <p:ext uri="{BB962C8B-B14F-4D97-AF65-F5344CB8AC3E}">
        <p14:creationId xmlns:p14="http://schemas.microsoft.com/office/powerpoint/2010/main" val="2108912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43608" y="908720"/>
            <a:ext cx="7200897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551" y="548680"/>
            <a:ext cx="7200897" cy="53271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Целями правового регулирования отношений в сфере образования являются </a:t>
            </a:r>
            <a:r>
              <a:rPr lang="ru-RU" dirty="0">
                <a:solidFill>
                  <a:srgbClr val="FF0000"/>
                </a:solidFill>
              </a:rPr>
              <a:t>установление государственных гарантий</a:t>
            </a:r>
            <a:r>
              <a:rPr lang="ru-RU" dirty="0"/>
              <a:t>, механизмов реализации прав и свобод человека в сфере образования, создание условий развития системы образования, </a:t>
            </a:r>
            <a:r>
              <a:rPr lang="ru-RU" dirty="0">
                <a:solidFill>
                  <a:srgbClr val="FF0000"/>
                </a:solidFill>
              </a:rPr>
              <a:t>защита прав и интересов </a:t>
            </a:r>
            <a:r>
              <a:rPr lang="ru-RU" dirty="0"/>
              <a:t>участников отношений в сфере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1385813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67987" y="617518"/>
            <a:ext cx="3844577" cy="52529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По уровням регламентации образовательной деятельности:</a:t>
            </a:r>
            <a:endParaRPr lang="ru-RU" sz="2800" b="1" dirty="0"/>
          </a:p>
          <a:p>
            <a:r>
              <a:rPr lang="ru-RU" sz="2800" dirty="0" smtClean="0"/>
              <a:t>Международный</a:t>
            </a:r>
          </a:p>
          <a:p>
            <a:r>
              <a:rPr lang="ru-RU" sz="2800" dirty="0" smtClean="0"/>
              <a:t>Федеральный</a:t>
            </a:r>
          </a:p>
          <a:p>
            <a:r>
              <a:rPr lang="ru-RU" sz="2800" dirty="0" smtClean="0"/>
              <a:t>Региональный</a:t>
            </a:r>
          </a:p>
          <a:p>
            <a:r>
              <a:rPr lang="ru-RU" sz="2800" dirty="0" smtClean="0"/>
              <a:t>Муниципальный</a:t>
            </a:r>
          </a:p>
          <a:p>
            <a:r>
              <a:rPr lang="ru-RU" sz="2800" dirty="0" smtClean="0"/>
              <a:t>локальный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6008" y="843148"/>
            <a:ext cx="3538728" cy="50273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В зависимости от порядка принятия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Коллегиально: (Закон, положение, постановление)</a:t>
            </a:r>
          </a:p>
          <a:p>
            <a:r>
              <a:rPr lang="ru-RU" dirty="0" smtClean="0"/>
              <a:t>Единолично (приказ)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733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697231" y="836615"/>
            <a:ext cx="770826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800" b="1" dirty="0"/>
              <a:t>Конвенция</a:t>
            </a:r>
            <a:r>
              <a:rPr lang="ru-RU" altLang="ru-RU" b="1" dirty="0"/>
              <a:t> – </a:t>
            </a:r>
            <a:r>
              <a:rPr lang="ru-RU" altLang="ru-RU" sz="2000" b="1" dirty="0"/>
              <a:t>это международный юридический документ, </a:t>
            </a:r>
          </a:p>
          <a:p>
            <a:pPr algn="ctr"/>
            <a:r>
              <a:rPr lang="ru-RU" altLang="ru-RU" sz="2000" b="1" dirty="0"/>
              <a:t>признающий все права человека в отношении детей от 0 до 18 лет.</a:t>
            </a:r>
          </a:p>
          <a:p>
            <a:pPr algn="ctr"/>
            <a:r>
              <a:rPr lang="ru-RU" altLang="ru-RU" sz="2000" b="1" dirty="0"/>
              <a:t>Конвенция принята</a:t>
            </a:r>
            <a:r>
              <a:rPr lang="ru-RU" altLang="ru-RU" b="1" dirty="0"/>
              <a:t> </a:t>
            </a:r>
            <a:r>
              <a:rPr lang="ru-RU" altLang="ru-RU" sz="2400" b="1" dirty="0"/>
              <a:t>20 ноября 1989 года</a:t>
            </a:r>
            <a:r>
              <a:rPr lang="ru-RU" altLang="ru-RU" b="1" dirty="0"/>
              <a:t>.</a:t>
            </a:r>
          </a:p>
        </p:txBody>
      </p:sp>
      <p:sp>
        <p:nvSpPr>
          <p:cNvPr id="156677" name="Text Box 5"/>
          <p:cNvSpPr txBox="1">
            <a:spLocks noChangeArrowheads="1"/>
          </p:cNvSpPr>
          <p:nvPr/>
        </p:nvSpPr>
        <p:spPr bwMode="auto">
          <a:xfrm>
            <a:off x="541389" y="4797427"/>
            <a:ext cx="788183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000" b="1" dirty="0"/>
              <a:t>На территории нашей страны Конвенция о правах ребенка вступила </a:t>
            </a:r>
          </a:p>
          <a:p>
            <a:pPr algn="ctr"/>
            <a:r>
              <a:rPr lang="ru-RU" altLang="ru-RU" sz="2000" b="1" dirty="0"/>
              <a:t>в законную силу</a:t>
            </a:r>
            <a:r>
              <a:rPr lang="ru-RU" altLang="ru-RU" b="1" dirty="0"/>
              <a:t> </a:t>
            </a:r>
            <a:r>
              <a:rPr lang="ru-RU" altLang="ru-RU" sz="2000" b="1" dirty="0"/>
              <a:t>15 сентября 1990 года.</a:t>
            </a:r>
          </a:p>
          <a:p>
            <a:pPr algn="ctr"/>
            <a:endParaRPr lang="ru-RU" altLang="ru-RU" sz="2000" b="1" dirty="0">
              <a:solidFill>
                <a:srgbClr val="3399FF"/>
              </a:solidFill>
            </a:endParaRPr>
          </a:p>
        </p:txBody>
      </p:sp>
      <p:pic>
        <p:nvPicPr>
          <p:cNvPr id="156678" name="Picture 6" descr="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89" y="2133600"/>
            <a:ext cx="1560512" cy="237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79" name="Picture 7" descr="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9" y="5229227"/>
            <a:ext cx="1798637" cy="134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11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6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15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6" grpId="0"/>
      <p:bldP spid="1566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584145" y="689847"/>
            <a:ext cx="16001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i="1" dirty="0"/>
              <a:t>Статья 2</a:t>
            </a:r>
            <a:r>
              <a:rPr lang="ru-RU" altLang="ru-RU" sz="2400" b="1" i="1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99025" y="3187701"/>
            <a:ext cx="8772915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000" b="1" dirty="0"/>
              <a:t>Каждый ребенок, независимо от расы, цвета кожи, пола, языка,</a:t>
            </a:r>
          </a:p>
          <a:p>
            <a:pPr algn="ctr"/>
            <a:r>
              <a:rPr lang="ru-RU" altLang="ru-RU" sz="2000" b="1" dirty="0"/>
              <a:t> религии, достатка и социального происхождения, </a:t>
            </a:r>
          </a:p>
          <a:p>
            <a:pPr algn="ctr"/>
            <a:r>
              <a:rPr lang="ru-RU" altLang="ru-RU" sz="2000" b="1" dirty="0"/>
              <a:t>обладает всеми правами, </a:t>
            </a:r>
          </a:p>
          <a:p>
            <a:pPr algn="ctr"/>
            <a:r>
              <a:rPr lang="ru-RU" altLang="ru-RU" sz="2000" b="1" dirty="0"/>
              <a:t>предусмотренными данной Конвенцией.</a:t>
            </a:r>
          </a:p>
          <a:p>
            <a:pPr algn="ctr"/>
            <a:endParaRPr lang="ru-RU" altLang="ru-RU" sz="2000" b="1" dirty="0">
              <a:solidFill>
                <a:schemeClr val="bg2"/>
              </a:solidFill>
            </a:endParaRPr>
          </a:p>
          <a:p>
            <a:pPr algn="ctr"/>
            <a:endParaRPr lang="ru-RU" altLang="ru-RU" sz="2000" b="1" dirty="0">
              <a:solidFill>
                <a:schemeClr val="bg2"/>
              </a:solidFill>
            </a:endParaRPr>
          </a:p>
          <a:p>
            <a:pPr algn="ctr"/>
            <a:r>
              <a:rPr lang="ru-RU" altLang="ru-RU" sz="2800" b="1" dirty="0">
                <a:solidFill>
                  <a:srgbClr val="0033CC"/>
                </a:solidFill>
              </a:rPr>
              <a:t>Никто не должен подвергаться дискриминации.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68314" y="1268414"/>
            <a:ext cx="59378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600" b="1">
                <a:solidFill>
                  <a:srgbClr val="3399FF"/>
                </a:solidFill>
                <a:latin typeface="Monotype Corsiva" pitchFamily="66" charset="0"/>
              </a:rPr>
              <a:t>Предотвращение дискриминации</a:t>
            </a:r>
          </a:p>
        </p:txBody>
      </p:sp>
      <p:pic>
        <p:nvPicPr>
          <p:cNvPr id="4103" name="Picture 7" descr="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4" y="1916113"/>
            <a:ext cx="1639887" cy="123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5589588"/>
            <a:ext cx="1703388" cy="113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9206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187450" y="692151"/>
            <a:ext cx="17556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i="1" dirty="0"/>
              <a:t>Статья 13 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79389" y="2565401"/>
            <a:ext cx="8713787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Ребенок имеет право свободно выражать свое мнение, </a:t>
            </a:r>
          </a:p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искать, получать и передавать информацию </a:t>
            </a:r>
          </a:p>
          <a:p>
            <a:pPr algn="ctr"/>
            <a:r>
              <a:rPr lang="ru-RU" altLang="ru-RU" sz="2400" b="1" dirty="0">
                <a:solidFill>
                  <a:srgbClr val="0033CC"/>
                </a:solidFill>
              </a:rPr>
              <a:t>и идеи любого рода.</a:t>
            </a:r>
          </a:p>
          <a:p>
            <a:pPr algn="ctr"/>
            <a:endParaRPr lang="ru-RU" altLang="ru-RU" sz="2400" b="1" dirty="0">
              <a:solidFill>
                <a:srgbClr val="0033CC"/>
              </a:solidFill>
            </a:endParaRPr>
          </a:p>
          <a:p>
            <a:pPr algn="ctr"/>
            <a:r>
              <a:rPr lang="ru-RU" altLang="ru-RU" sz="2400" b="1" dirty="0"/>
              <a:t>Если только это не вредит другим людям, </a:t>
            </a:r>
          </a:p>
          <a:p>
            <a:pPr algn="ctr"/>
            <a:r>
              <a:rPr lang="ru-RU" altLang="ru-RU" sz="2400" b="1" dirty="0"/>
              <a:t>не уважая их права и репутацию, </a:t>
            </a:r>
          </a:p>
          <a:p>
            <a:pPr algn="ctr"/>
            <a:r>
              <a:rPr lang="ru-RU" altLang="ru-RU" sz="2400" b="1" dirty="0"/>
              <a:t>не нарушает государственную безопасность </a:t>
            </a:r>
          </a:p>
          <a:p>
            <a:pPr algn="ctr"/>
            <a:r>
              <a:rPr lang="ru-RU" altLang="ru-RU" sz="2400" b="1" dirty="0">
                <a:solidFill>
                  <a:srgbClr val="544E4F"/>
                </a:solidFill>
              </a:rPr>
              <a:t>и общественный порядок</a:t>
            </a:r>
            <a:r>
              <a:rPr lang="ru-RU" altLang="ru-RU" sz="2400" b="1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179389" y="1268415"/>
            <a:ext cx="445186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rgbClr val="3399FF"/>
                </a:solidFill>
                <a:latin typeface="Monotype Corsiva" pitchFamily="66" charset="0"/>
              </a:rPr>
              <a:t>Свобода выражения мнения</a:t>
            </a:r>
          </a:p>
        </p:txBody>
      </p:sp>
      <p:pic>
        <p:nvPicPr>
          <p:cNvPr id="16391" name="Picture 7" descr="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429000"/>
            <a:ext cx="1138238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692150"/>
            <a:ext cx="155733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3" name="Picture 9" descr="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6" y="5334002"/>
            <a:ext cx="1728788" cy="101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4437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285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Franklin Gothic Book</vt:lpstr>
      <vt:lpstr>Franklin Gothic Medium</vt:lpstr>
      <vt:lpstr>Monotype Corsiva</vt:lpstr>
      <vt:lpstr>Wingdings 2</vt:lpstr>
      <vt:lpstr>Трек</vt:lpstr>
      <vt:lpstr>Методическая секция «Школа молодого педагога»</vt:lpstr>
      <vt:lpstr>Методическая секция «Школа молодого педагога»</vt:lpstr>
      <vt:lpstr>Презентация PowerPoint</vt:lpstr>
      <vt:lpstr>Нормативно-правовая база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 проблемных ситуаций (доказательство-выдержка из соответствующего нормативного акта)</vt:lpstr>
      <vt:lpstr>Итог Составить кластер по теме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секция «Школа молодого педагога»</dc:title>
  <dc:creator>Б44</dc:creator>
  <cp:lastModifiedBy>сашуля</cp:lastModifiedBy>
  <cp:revision>3</cp:revision>
  <dcterms:created xsi:type="dcterms:W3CDTF">2021-11-13T12:33:52Z</dcterms:created>
  <dcterms:modified xsi:type="dcterms:W3CDTF">2022-04-03T18:49:56Z</dcterms:modified>
</cp:coreProperties>
</file>