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6" r:id="rId2"/>
    <p:sldId id="266" r:id="rId3"/>
    <p:sldId id="287" r:id="rId4"/>
    <p:sldId id="290" r:id="rId5"/>
    <p:sldId id="291" r:id="rId6"/>
    <p:sldId id="288" r:id="rId7"/>
    <p:sldId id="289" r:id="rId8"/>
    <p:sldId id="258" r:id="rId9"/>
    <p:sldId id="256" r:id="rId10"/>
    <p:sldId id="257" r:id="rId11"/>
    <p:sldId id="259" r:id="rId12"/>
    <p:sldId id="260" r:id="rId13"/>
    <p:sldId id="261" r:id="rId14"/>
    <p:sldId id="262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1" autoAdjust="0"/>
    <p:restoredTop sz="94717" autoAdjust="0"/>
  </p:normalViewPr>
  <p:slideViewPr>
    <p:cSldViewPr>
      <p:cViewPr varScale="1">
        <p:scale>
          <a:sx n="68" d="100"/>
          <a:sy n="68" d="100"/>
        </p:scale>
        <p:origin x="14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3-24T09:19:40.28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3-24T09:19:40.284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A229-8BB8-4954-99EE-2B81FB03F3F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75E6C4-A1F1-42DA-A1FF-447D46A84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147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>
            <a:extLst>
              <a:ext uri="{FF2B5EF4-FFF2-40B4-BE49-F238E27FC236}">
                <a16:creationId xmlns:a16="http://schemas.microsoft.com/office/drawing/2014/main" id="{FDACFE16-A395-4E52-8C29-AC8FC13787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>
            <a:extLst>
              <a:ext uri="{FF2B5EF4-FFF2-40B4-BE49-F238E27FC236}">
                <a16:creationId xmlns:a16="http://schemas.microsoft.com/office/drawing/2014/main" id="{48D1B0E4-A44B-4507-B699-D0FFEC4251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0724" name="Номер слайда 3">
            <a:extLst>
              <a:ext uri="{FF2B5EF4-FFF2-40B4-BE49-F238E27FC236}">
                <a16:creationId xmlns:a16="http://schemas.microsoft.com/office/drawing/2014/main" id="{001ECC99-146F-418A-880D-81D15EA6EE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62A33E-FB2A-4B92-AB53-5E0684E15161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D5F12-3AB1-47DA-8F41-0DAD933D7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2906711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Экологический  проект </a:t>
            </a:r>
            <a:br>
              <a:rPr lang="ru-RU" sz="5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«Зимняя сказка» </a:t>
            </a:r>
            <a:br>
              <a:rPr lang="ru-RU" sz="5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для детей средней группы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711B4BC9-3325-490F-9A8A-DFACC44CE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3043237"/>
            <a:ext cx="8840788" cy="3473452"/>
          </a:xfrm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   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Воспитатель Государственного бюджетного общеобразовательного учреждения города Москвы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 "Школа № 2101"</a:t>
            </a:r>
          </a:p>
          <a:p>
            <a:pPr marL="0" indent="0" algn="ctr">
              <a:buNone/>
              <a:defRPr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Токарева Людмила Владимировна</a:t>
            </a:r>
            <a:b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</a:b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Москва, 2018</a:t>
            </a:r>
            <a:b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80" name="Picture 14" descr="D:\2014-2015\Проэкты\70 лет Победы\Картинки\0004.gif">
            <a:extLst>
              <a:ext uri="{FF2B5EF4-FFF2-40B4-BE49-F238E27FC236}">
                <a16:creationId xmlns:a16="http://schemas.microsoft.com/office/drawing/2014/main" id="{BFE22F55-9F12-4D4C-BE74-2CC2D2CDB85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2660650"/>
            <a:ext cx="923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nastol.com.ua/download.php?img=201804/1920x1200/nastol.com.ua-2780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21508" name="Picture 4" descr="http://1.bp.blogspot.com/-ROqN1Zto1lU/UKphxNCb2DI/AAAAAAAAAzQ/QUDETs4tUgU/s1600/mod_article26465676_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990600"/>
            <a:ext cx="1684694" cy="1981200"/>
          </a:xfrm>
          <a:prstGeom prst="rect">
            <a:avLst/>
          </a:prstGeom>
          <a:noFill/>
        </p:spPr>
      </p:pic>
      <p:pic>
        <p:nvPicPr>
          <p:cNvPr id="21518" name="Picture 14" descr="http://www.pngmart.com/files/5/Moose-PNG-Pic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72200" y="1600200"/>
            <a:ext cx="2555631" cy="2768600"/>
          </a:xfrm>
          <a:prstGeom prst="rect">
            <a:avLst/>
          </a:prstGeom>
          <a:noFill/>
        </p:spPr>
      </p:pic>
      <p:pic>
        <p:nvPicPr>
          <p:cNvPr id="21532" name="Picture 28" descr="https://img2.freepng.ru/20180620/vup/kisspng-alaskan-tundra-wolf-coyote-snout-fur-gray-wolf-nikita-5b2a4db3cbf375.25043265152949905983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05400" y="4724400"/>
            <a:ext cx="3018971" cy="1981200"/>
          </a:xfrm>
          <a:prstGeom prst="rect">
            <a:avLst/>
          </a:prstGeom>
          <a:noFill/>
        </p:spPr>
      </p:pic>
      <p:pic>
        <p:nvPicPr>
          <p:cNvPr id="21536" name="Picture 32" descr="https://photoshop-kopona.com/uploads/posts/2019-02/1550609067_foxes-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828800" y="4419600"/>
            <a:ext cx="2960914" cy="1828800"/>
          </a:xfrm>
          <a:prstGeom prst="rect">
            <a:avLst/>
          </a:prstGeom>
          <a:noFill/>
        </p:spPr>
      </p:pic>
      <p:pic>
        <p:nvPicPr>
          <p:cNvPr id="21542" name="Picture 38" descr="https://avatars.mds.yandex.net/get-pdb/901820/976602f9-f1e7-4cb2-abb1-825d33d8d110/s120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4800" y="3581400"/>
            <a:ext cx="1238250" cy="2251364"/>
          </a:xfrm>
          <a:prstGeom prst="rect">
            <a:avLst/>
          </a:prstGeom>
          <a:noFill/>
        </p:spPr>
      </p:pic>
      <p:pic>
        <p:nvPicPr>
          <p:cNvPr id="21548" name="Picture 44" descr="https://img2.freepng.ru/20180327/jaw/kisspng-lewa-wildlife-conservancy-african-bush-elephant-wi-boar-5ab9fffb138323.581658731522139131079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4600" y="1371600"/>
            <a:ext cx="3421117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s05.infourok.ru/uploads/ex/137b/0000d6ca-94390536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3556" name="Picture 4" descr="http://cdn01.ru/files/users/images/d3/bc/d3bcae26f26334c15fbb78f6f180d0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81000"/>
            <a:ext cx="4348976" cy="5943600"/>
          </a:xfrm>
          <a:prstGeom prst="rect">
            <a:avLst/>
          </a:prstGeom>
          <a:noFill/>
        </p:spPr>
      </p:pic>
      <p:pic>
        <p:nvPicPr>
          <p:cNvPr id="23558" name="Picture 6" descr="http://cdn01.ru/files/users/images/d3/bc/d3bcae26f26334c15fbb78f6f180d0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81000"/>
            <a:ext cx="4191000" cy="5973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137b/0000d6ca-94390536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get-pdb/199965/3499f206-4f31-41a7-8b31-ea0bea1d3e67/s600"/>
          <p:cNvPicPr>
            <a:picLocks noChangeAspect="1" noChangeArrowheads="1"/>
          </p:cNvPicPr>
          <p:nvPr/>
        </p:nvPicPr>
        <p:blipFill>
          <a:blip r:embed="rId3"/>
          <a:srcRect l="9951" r="10444"/>
          <a:stretch>
            <a:fillRect/>
          </a:stretch>
        </p:blipFill>
        <p:spPr bwMode="auto">
          <a:xfrm>
            <a:off x="152400" y="1905000"/>
            <a:ext cx="4191000" cy="4687661"/>
          </a:xfrm>
          <a:prstGeom prst="rect">
            <a:avLst/>
          </a:prstGeom>
          <a:noFill/>
        </p:spPr>
      </p:pic>
      <p:pic>
        <p:nvPicPr>
          <p:cNvPr id="24580" name="Picture 4" descr="https://avatars.mds.yandex.net/get-pdb/805781/b042f37d-036b-4c65-812d-4e5d6e146ef9/s1200?webp=fals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43400" y="228600"/>
            <a:ext cx="461697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5.infourok.ru/uploads/ex/137b/0000d6ca-94390536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5602" name="Picture 2" descr="http://s1.fotokto.ru/photo/full/269/26936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4673600" cy="3505200"/>
          </a:xfrm>
          <a:prstGeom prst="rect">
            <a:avLst/>
          </a:prstGeom>
          <a:noFill/>
        </p:spPr>
      </p:pic>
      <p:pic>
        <p:nvPicPr>
          <p:cNvPr id="25604" name="Picture 4" descr="https://avatars.mds.yandex.net/get-zen_doc/61795/pub_5d346988a06eaf00af209f59_5d346b3dfe289100ac7a41f5/scale_12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2895600"/>
            <a:ext cx="5486400" cy="3671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nastol.com.ua/download.php?img=201804/1920x1200/nastol.com.ua-2780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12" descr="http://d02101.edu35.ru/images/158880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1981200"/>
            <a:ext cx="2740025" cy="467631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07974" y="360284"/>
            <a:ext cx="5711825" cy="62478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Физкультминутка.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 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На дворе у нас мороз (Дети хлопают себя ладонями по плечам 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Чтобы носик не замерз, 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Надо ножками потопать (топают ногами)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И ладошками похлопать (хлопают)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С неба падают снежинки, (плавные движения руками перед собой)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Как на сказочной картинке. 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Будем их ловить руками (хватательные движения руками над головой)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И покажем дома маме (показывают ладони)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А вокруг лежат сугробы, (потягивания — руки в стороны)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Снегом замело дороги.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Не завязнуть в поле чтобы, (ходьба на месте с высоким подниманием колен)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Поднимаем выше ноги.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Мы идем, идем, идем (ходьба на месте)</a:t>
            </a:r>
            <a:b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И к себе приходим в дом (дети садятся на свои места)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laycast.ru/uploads/2016/11/13/2051170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2" descr="http://d02101.edu35.ru/images/158880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1981200"/>
            <a:ext cx="2740025" cy="4676310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52400" y="2514600"/>
            <a:ext cx="4800600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 «Какие вы молодцы, всё запомнили. Можете рассказать про мой лес своим друзьям, родителям, а если будет скучно,  зовите в гости, я ещё что-нибудь расскажу. А теперь мне пора, у вас тут тепло и я начинаю таять. До новых встреч! Пока, пока!» Снеговик постепенно исчезает со слайда.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playcast.ru/uploads/2016/11/13/2051170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2" descr="http://d02101.edu35.ru/images/158880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1981200"/>
            <a:ext cx="2740025" cy="467631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09600" y="170647"/>
            <a:ext cx="8382000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«Правда снегопад – это очень красивое явление природы?».</a:t>
            </a:r>
            <a:endParaRPr kumimoji="0" lang="ru-RU" sz="48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playcast.ru/uploads/2016/11/13/2051170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2" descr="http://d02101.edu35.ru/images/158880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1981200"/>
            <a:ext cx="2740025" cy="467631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7ACEAF-82BA-478E-A3B1-47FE2044467A}"/>
              </a:ext>
            </a:extLst>
          </p:cNvPr>
          <p:cNvSpPr txBox="1"/>
          <p:nvPr/>
        </p:nvSpPr>
        <p:spPr>
          <a:xfrm>
            <a:off x="914400" y="381000"/>
            <a:ext cx="76962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Экологический  проект «Зима» </a:t>
            </a:r>
            <a:br>
              <a:rPr lang="ru-RU" sz="66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endParaRPr lang="ru-RU" sz="6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7653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1F216EA-818A-4B08-8A60-BE8D2ECB55F9}"/>
              </a:ext>
            </a:extLst>
          </p:cNvPr>
          <p:cNvSpPr txBox="1"/>
          <p:nvPr/>
        </p:nvSpPr>
        <p:spPr>
          <a:xfrm>
            <a:off x="304800" y="228600"/>
            <a:ext cx="853440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Введение</a:t>
            </a:r>
            <a:b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</a:b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1. Первый этап – подготовительный.</a:t>
            </a:r>
            <a:b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</a:b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2. Второй этап – практический.</a:t>
            </a:r>
            <a:b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</a:b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3. Третий этап – заключительный.</a:t>
            </a:r>
            <a:b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</a:b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4. Консультация для родителей «Здоровье без лекарств»</a:t>
            </a:r>
            <a:b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</a:b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5. Консультация для родителей «Зимние травмы»</a:t>
            </a:r>
            <a:b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</a:b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6. Консультация для родителей на тему «Профилактика простудных заболеваний»</a:t>
            </a:r>
            <a:endParaRPr lang="ru-RU" sz="2800" b="0" i="0" dirty="0">
              <a:solidFill>
                <a:srgbClr val="002060"/>
              </a:solidFill>
              <a:effectLst/>
              <a:latin typeface="Monotype Corsiva" panose="03010101010201010101" pitchFamily="66" charset="0"/>
              <a:cs typeface="Microsoft Uighur" panose="02000000000000000000" pitchFamily="2" charset="-78"/>
            </a:endParaRPr>
          </a:p>
          <a:p>
            <a:pPr algn="l"/>
            <a:r>
              <a:rPr lang="ru-RU" sz="2800" b="0" i="0" u="sng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Тип проекта</a:t>
            </a:r>
            <a:r>
              <a:rPr lang="ru-RU" sz="2800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:</a:t>
            </a:r>
          </a:p>
          <a:p>
            <a:pPr algn="just"/>
            <a:r>
              <a:rPr lang="ru-RU" sz="2800" b="0" i="0" u="sng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По тематике</a:t>
            </a: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: </a:t>
            </a:r>
            <a:r>
              <a:rPr lang="ru-RU" sz="2800" b="0" i="0" u="none" strike="noStrike" dirty="0" err="1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творческо</a:t>
            </a: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 – информационный.</a:t>
            </a:r>
            <a:endParaRPr lang="ru-RU" sz="2800" b="0" i="0" dirty="0">
              <a:solidFill>
                <a:srgbClr val="002060"/>
              </a:solidFill>
              <a:effectLst/>
              <a:latin typeface="Monotype Corsiva" panose="03010101010201010101" pitchFamily="66" charset="0"/>
              <a:cs typeface="Microsoft Uighur" panose="02000000000000000000" pitchFamily="2" charset="-78"/>
            </a:endParaRPr>
          </a:p>
          <a:p>
            <a:pPr algn="just"/>
            <a:r>
              <a:rPr lang="ru-RU" sz="2800" b="0" i="0" u="sng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По числу участников</a:t>
            </a: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: групповой.</a:t>
            </a:r>
            <a:endParaRPr lang="ru-RU" sz="2800" b="0" i="0" dirty="0">
              <a:solidFill>
                <a:srgbClr val="002060"/>
              </a:solidFill>
              <a:effectLst/>
              <a:latin typeface="Monotype Corsiva" panose="03010101010201010101" pitchFamily="66" charset="0"/>
              <a:cs typeface="Microsoft Uighur" panose="02000000000000000000" pitchFamily="2" charset="-78"/>
            </a:endParaRPr>
          </a:p>
          <a:p>
            <a:pPr algn="just"/>
            <a:r>
              <a:rPr lang="ru-RU" sz="2800" b="0" i="0" u="sng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По времени проведения</a:t>
            </a: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: долгосрочный (с 1.12. по 31.12.20</a:t>
            </a:r>
            <a:r>
              <a:rPr lang="en-US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18</a:t>
            </a:r>
            <a:r>
              <a:rPr lang="ru-RU" sz="2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г.)</a:t>
            </a:r>
            <a:endParaRPr lang="ru-RU" sz="2800" b="0" i="0" dirty="0">
              <a:solidFill>
                <a:srgbClr val="002060"/>
              </a:solidFill>
              <a:effectLst/>
              <a:latin typeface="Monotype Corsiva" panose="03010101010201010101" pitchFamily="66" charset="0"/>
              <a:cs typeface="Microsoft Uighur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41780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BFBB487-92DB-4ACA-AE9F-9EDF35C2BE5E}"/>
              </a:ext>
            </a:extLst>
          </p:cNvPr>
          <p:cNvSpPr txBox="1"/>
          <p:nvPr/>
        </p:nvSpPr>
        <p:spPr>
          <a:xfrm>
            <a:off x="457200" y="304800"/>
            <a:ext cx="8382000" cy="5816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500"/>
              </a:spcAft>
            </a:pPr>
            <a:r>
              <a:rPr lang="ru-RU" sz="2400" u="sng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Microsoft Uighur" panose="02000000000000000000" pitchFamily="2" charset="-78"/>
              </a:rPr>
              <a:t>Цель</a:t>
            </a:r>
            <a:r>
              <a:rPr lang="ru-RU" sz="240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Microsoft Uighur" panose="02000000000000000000" pitchFamily="2" charset="-78"/>
              </a:rPr>
              <a:t>: сформировать у детей целостную картину мира о зиме, зимних явлениях в живой и неживой природе, о зимних развлечениях.</a:t>
            </a:r>
          </a:p>
          <a:p>
            <a:pPr algn="just">
              <a:lnSpc>
                <a:spcPct val="115000"/>
              </a:lnSpc>
              <a:spcAft>
                <a:spcPts val="500"/>
              </a:spcAft>
            </a:pPr>
            <a:r>
              <a:rPr lang="ru-RU" sz="2400" u="sng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Microsoft Uighur" panose="02000000000000000000" pitchFamily="2" charset="-78"/>
              </a:rPr>
              <a:t>Задачи</a:t>
            </a:r>
            <a:r>
              <a:rPr lang="ru-RU" sz="240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Microsoft Uighur" panose="02000000000000000000" pitchFamily="2" charset="-78"/>
              </a:rPr>
              <a:t>: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Microsoft Uighur" panose="02000000000000000000" pitchFamily="2" charset="-78"/>
              </a:rPr>
              <a:t>Способствовать формированию элементарных представлений о явлениях природы зимой.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Microsoft Uighur" panose="02000000000000000000" pitchFamily="2" charset="-78"/>
              </a:rPr>
              <a:t>Развивать и поддерживать потребность ребёнка в общении, содействовать активизации словаря.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Microsoft Uighur" panose="02000000000000000000" pitchFamily="2" charset="-78"/>
              </a:rPr>
              <a:t>Побуждать к эмоциональному отклику в процессе игр, хороводов и игровых упражнений.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Microsoft Uighur" panose="02000000000000000000" pitchFamily="2" charset="-78"/>
              </a:rPr>
              <a:t>Формировать навыки сотворчества с взрослыми и самостоятельного творчества.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Microsoft Uighur" panose="02000000000000000000" pitchFamily="2" charset="-78"/>
              </a:rPr>
              <a:t>Вовлечь родителей в творческий процесс.</a:t>
            </a:r>
          </a:p>
        </p:txBody>
      </p:sp>
    </p:spTree>
    <p:extLst>
      <p:ext uri="{BB962C8B-B14F-4D97-AF65-F5344CB8AC3E}">
        <p14:creationId xmlns:p14="http://schemas.microsoft.com/office/powerpoint/2010/main" val="2925024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4.infourok.ru/uploads/ex/1275/00065404-97e4ed9c/1/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1" y="-5862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4EC6E2-8976-4F41-A17C-8823B067C1FD}"/>
              </a:ext>
            </a:extLst>
          </p:cNvPr>
          <p:cNvSpPr txBox="1"/>
          <p:nvPr/>
        </p:nvSpPr>
        <p:spPr>
          <a:xfrm>
            <a:off x="152401" y="152400"/>
            <a:ext cx="26670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0" i="0" u="sng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Участники проекта</a:t>
            </a:r>
            <a:r>
              <a:rPr lang="ru-RU" sz="20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: дети, воспитатели, родители.</a:t>
            </a:r>
            <a:endParaRPr lang="ru-RU" sz="2000" b="0" i="0" dirty="0">
              <a:solidFill>
                <a:srgbClr val="002060"/>
              </a:solidFill>
              <a:effectLst/>
              <a:latin typeface="Monotype Corsiva" panose="03010101010201010101" pitchFamily="66" charset="0"/>
              <a:cs typeface="Microsoft Uighur" panose="02000000000000000000" pitchFamily="2" charset="-78"/>
            </a:endParaRPr>
          </a:p>
          <a:p>
            <a:pPr algn="just"/>
            <a:r>
              <a:rPr lang="ru-RU" sz="2000" b="0" i="0" u="sng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Актуальность.</a:t>
            </a:r>
            <a:r>
              <a:rPr lang="ru-RU" sz="20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 Все дети любят зиму, но не все задумываются, почему времена года сменяют друг друга, всем ли хорошо зимой, что было бы, если бы зимой не было снега. Предоставить детям возможность в течение двух месяцев работать над одной темой, чтобы получить ответы на интересующие их вопросы.</a:t>
            </a:r>
            <a:endParaRPr lang="ru-RU" sz="2000" b="0" i="0" dirty="0">
              <a:solidFill>
                <a:srgbClr val="002060"/>
              </a:solidFill>
              <a:effectLst/>
              <a:latin typeface="Monotype Corsiva" panose="03010101010201010101" pitchFamily="66" charset="0"/>
              <a:cs typeface="Microsoft Uighur" panose="020000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C9ABF1-6D49-4FD6-9846-84E85FFD80AC}"/>
              </a:ext>
            </a:extLst>
          </p:cNvPr>
          <p:cNvSpPr txBox="1"/>
          <p:nvPr/>
        </p:nvSpPr>
        <p:spPr>
          <a:xfrm>
            <a:off x="5867399" y="304800"/>
            <a:ext cx="31242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0" i="0" u="sng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Задачи</a:t>
            </a:r>
            <a:r>
              <a:rPr lang="ru-RU" sz="1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:</a:t>
            </a:r>
            <a:endParaRPr lang="ru-RU" sz="1600" b="0" i="0" dirty="0">
              <a:solidFill>
                <a:srgbClr val="002060"/>
              </a:solidFill>
              <a:effectLst/>
              <a:latin typeface="Monotype Corsiva" panose="03010101010201010101" pitchFamily="66" charset="0"/>
            </a:endParaRPr>
          </a:p>
          <a:p>
            <a:pPr marL="190500" algn="l">
              <a:buFont typeface="Arial" panose="020B0604020202020204" pitchFamily="34" charset="0"/>
              <a:buChar char="•"/>
            </a:pPr>
            <a:r>
              <a:rPr lang="ru-RU" sz="1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Способствовать формированию элементарных представлений о явлениях природы зимой.</a:t>
            </a:r>
            <a:endParaRPr lang="ru-RU" sz="1600" b="0" i="0" dirty="0">
              <a:solidFill>
                <a:srgbClr val="002060"/>
              </a:solidFill>
              <a:effectLst/>
              <a:latin typeface="Monotype Corsiva" panose="03010101010201010101" pitchFamily="66" charset="0"/>
            </a:endParaRPr>
          </a:p>
          <a:p>
            <a:pPr marL="190500" algn="l">
              <a:buFont typeface="Arial" panose="020B0604020202020204" pitchFamily="34" charset="0"/>
              <a:buChar char="•"/>
            </a:pPr>
            <a:r>
              <a:rPr lang="ru-RU" sz="1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Развивать и поддерживать потребность ребёнка в общении, содействовать активизации словаря.</a:t>
            </a:r>
            <a:endParaRPr lang="ru-RU" sz="1600" b="0" i="0" dirty="0">
              <a:solidFill>
                <a:srgbClr val="002060"/>
              </a:solidFill>
              <a:effectLst/>
              <a:latin typeface="Monotype Corsiva" panose="03010101010201010101" pitchFamily="66" charset="0"/>
            </a:endParaRPr>
          </a:p>
          <a:p>
            <a:pPr marL="190500" algn="l">
              <a:buFont typeface="Arial" panose="020B0604020202020204" pitchFamily="34" charset="0"/>
              <a:buChar char="•"/>
            </a:pPr>
            <a:r>
              <a:rPr lang="ru-RU" sz="1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Побуждать к эмоциональному отклику в процессе игр, хороводов и игровых упражнений.</a:t>
            </a:r>
            <a:endParaRPr lang="ru-RU" sz="1600" b="0" i="0" dirty="0">
              <a:solidFill>
                <a:srgbClr val="002060"/>
              </a:solidFill>
              <a:effectLst/>
              <a:latin typeface="Monotype Corsiva" panose="03010101010201010101" pitchFamily="66" charset="0"/>
            </a:endParaRPr>
          </a:p>
          <a:p>
            <a:pPr marL="190500" algn="l">
              <a:buFont typeface="Arial" panose="020B0604020202020204" pitchFamily="34" charset="0"/>
              <a:buChar char="•"/>
            </a:pPr>
            <a:r>
              <a:rPr lang="ru-RU" sz="1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Формировать навыки сотворчества с взрослыми и самостоятельного творчества.</a:t>
            </a:r>
            <a:endParaRPr lang="ru-RU" sz="1600" b="0" i="0" dirty="0">
              <a:solidFill>
                <a:srgbClr val="002060"/>
              </a:solidFill>
              <a:effectLst/>
              <a:latin typeface="Monotype Corsiva" panose="03010101010201010101" pitchFamily="66" charset="0"/>
            </a:endParaRPr>
          </a:p>
          <a:p>
            <a:pPr marL="190500" algn="l">
              <a:buFont typeface="Arial" panose="020B0604020202020204" pitchFamily="34" charset="0"/>
              <a:buChar char="•"/>
            </a:pPr>
            <a:r>
              <a:rPr lang="ru-RU" sz="1800" b="0" i="0" u="none" strike="noStrike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Вовлечь родителей в творческий процесс</a:t>
            </a:r>
            <a:r>
              <a:rPr lang="ru-RU" sz="1800" b="0" i="0" u="none" strike="noStrike" dirty="0">
                <a:solidFill>
                  <a:srgbClr val="222222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23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1275/00065404-97e4ed9c/1/img6.jpg">
            <a:extLst>
              <a:ext uri="{FF2B5EF4-FFF2-40B4-BE49-F238E27FC236}">
                <a16:creationId xmlns:a16="http://schemas.microsoft.com/office/drawing/2014/main" id="{A8687B27-DECC-4408-8CCA-51C58FB13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1" y="-5862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B4C0DB-5EBE-48EE-B448-4CE64418DFD8}"/>
              </a:ext>
            </a:extLst>
          </p:cNvPr>
          <p:cNvSpPr txBox="1"/>
          <p:nvPr/>
        </p:nvSpPr>
        <p:spPr>
          <a:xfrm>
            <a:off x="457200" y="228600"/>
            <a:ext cx="23622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u="sng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</a:rPr>
              <a:t>Актуальность.</a:t>
            </a:r>
            <a:r>
              <a:rPr lang="ru-RU" sz="180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</a:rPr>
              <a:t> Все дети любят зиму, но не все задумываются, почему времена года сменяют друг друга, всем ли хорошо зимой, что было бы, если бы зимой не было снега. Предоставить детям возможность в течение двух месяцев работать над одной темой, чтобы получить ответы на интересующие их вопросы.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1455B6-7666-4F44-B1A7-A496F59F0F14}"/>
              </a:ext>
            </a:extLst>
          </p:cNvPr>
          <p:cNvSpPr txBox="1"/>
          <p:nvPr/>
        </p:nvSpPr>
        <p:spPr>
          <a:xfrm>
            <a:off x="5715000" y="228600"/>
            <a:ext cx="3429000" cy="6134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500"/>
              </a:spcAft>
            </a:pPr>
            <a:r>
              <a:rPr lang="ru-RU" sz="180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Поддерживая стремления детей к творчеству, проект поможет детям обогатить имеющиеся знания и навыки, даст возможность использовать их, пережить радость открытий, побед и успеха. Исходя из потребностей, интересов и предпочтений детей, работа над проектом позволит каждому ребенку продвинуться вперед и обеспечить выход каждого на свой более высокий уровень. Проект «</a:t>
            </a:r>
            <a:r>
              <a:rPr lang="ru-RU" sz="1800" i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Здравствуй, Зимушка-зима</a:t>
            </a:r>
            <a:r>
              <a:rPr lang="ru-RU" sz="1800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предоставляет большие возможности для творчества, позволяет приблизить обучение к жизни, развивает активность, самостоятельность,  работать в коллективе.</a:t>
            </a:r>
            <a:endParaRPr lang="ru-RU" sz="1600" dirty="0">
              <a:solidFill>
                <a:srgbClr val="002060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895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4.infourok.ru/uploads/ex/1275/00065404-97e4ed9c/1/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609600"/>
            <a:ext cx="2438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Вот мы с вами  оказались в  лесу и  я хочу познакомить вас со своим домом. А живу я в лесу, но в лесу не простом, а волшебном, где случаются чудеса, а какие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я вам сейчас расскажу.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www.nastol.com.ua/download.php?img=201804/1920x1200/nastol.com.ua-2780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204" name="Picture 12" descr="http://d02101.edu35.ru/images/1588801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1981200"/>
            <a:ext cx="2740025" cy="4676310"/>
          </a:xfrm>
          <a:prstGeom prst="rect">
            <a:avLst/>
          </a:prstGeom>
          <a:noFill/>
        </p:spPr>
      </p:pic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306461" y="3810000"/>
            <a:ext cx="3276600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«Посмотрите, ребята, правда очень красивый лес! А как вы думаете какое время года сейчас в волшебном лесу? Почему вы так думаете?» 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745</Words>
  <Application>Microsoft Office PowerPoint</Application>
  <PresentationFormat>Экран (4:3)</PresentationFormat>
  <Paragraphs>35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Monotype Corsiva</vt:lpstr>
      <vt:lpstr>Symbol</vt:lpstr>
      <vt:lpstr>Times New Roman</vt:lpstr>
      <vt:lpstr>Office Theme</vt:lpstr>
      <vt:lpstr>Экологический  проект  «Зимняя сказка»  для детей средней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Токарева Людмила Владимировна</dc:creator>
  <cp:lastModifiedBy>User</cp:lastModifiedBy>
  <cp:revision>20</cp:revision>
  <dcterms:created xsi:type="dcterms:W3CDTF">2019-12-01T09:38:41Z</dcterms:created>
  <dcterms:modified xsi:type="dcterms:W3CDTF">2022-04-03T09:45:42Z</dcterms:modified>
</cp:coreProperties>
</file>