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4" r:id="rId9"/>
    <p:sldId id="276" r:id="rId10"/>
    <p:sldId id="279" r:id="rId11"/>
    <p:sldId id="274" r:id="rId12"/>
    <p:sldId id="271" r:id="rId13"/>
    <p:sldId id="285" r:id="rId14"/>
    <p:sldId id="287" r:id="rId15"/>
    <p:sldId id="286" r:id="rId16"/>
    <p:sldId id="284" r:id="rId17"/>
    <p:sldId id="283" r:id="rId18"/>
    <p:sldId id="299" r:id="rId19"/>
    <p:sldId id="273" r:id="rId20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A49962-23E4-4837-881A-EA880823269C}" type="doc">
      <dgm:prSet loTypeId="urn:microsoft.com/office/officeart/2005/8/layout/chevron2" loCatId="process" qsTypeId="urn:microsoft.com/office/officeart/2005/8/quickstyle/simple1#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2E84C89-F47E-4C86-AB0B-5C3A05799032}">
      <dgm:prSet phldrT="[Текст]" custT="1"/>
      <dgm:spPr/>
      <dgm:t>
        <a:bodyPr/>
        <a:lstStyle/>
        <a:p>
          <a:r>
            <a:rPr lang="ru-RU" sz="1800" b="1" dirty="0"/>
            <a:t>1 этап</a:t>
          </a:r>
        </a:p>
        <a:p>
          <a:r>
            <a:rPr lang="ru-RU" sz="1800" b="1" dirty="0"/>
            <a:t>подготовительный</a:t>
          </a:r>
        </a:p>
      </dgm:t>
    </dgm:pt>
    <dgm:pt modelId="{A3002EF2-841A-4E0F-997C-0C645E99277F}" type="parTrans" cxnId="{B14DD02A-9811-4698-8096-C2DDEE5CC6DE}">
      <dgm:prSet/>
      <dgm:spPr/>
      <dgm:t>
        <a:bodyPr/>
        <a:lstStyle/>
        <a:p>
          <a:endParaRPr lang="ru-RU"/>
        </a:p>
      </dgm:t>
    </dgm:pt>
    <dgm:pt modelId="{A837A639-2184-4BF4-A7CD-197319191BDE}" type="sibTrans" cxnId="{B14DD02A-9811-4698-8096-C2DDEE5CC6DE}">
      <dgm:prSet/>
      <dgm:spPr/>
      <dgm:t>
        <a:bodyPr/>
        <a:lstStyle/>
        <a:p>
          <a:endParaRPr lang="ru-RU"/>
        </a:p>
      </dgm:t>
    </dgm:pt>
    <dgm:pt modelId="{327C0DFD-5E74-4894-9FB2-A410838151AA}">
      <dgm:prSet phldrT="[Текст]"/>
      <dgm:spPr/>
      <dgm:t>
        <a:bodyPr/>
        <a:lstStyle/>
        <a:p>
          <a:r>
            <a:rPr lang="ru-RU" b="1"/>
            <a:t>Первичная диагностика детей, организация предметно-развивающей среды: изготовление дидактических игр, раскраски на новогоднюю тему, приобретение искусственной елки и игрушек в группу. Пополнение театральной зоны: театром ложек, платковым театром, театральной ширмой. </a:t>
          </a:r>
          <a:endParaRPr lang="ru-RU" b="1" dirty="0"/>
        </a:p>
      </dgm:t>
    </dgm:pt>
    <dgm:pt modelId="{C8A5909A-E6EA-4CF2-8111-0F6BAA921544}" type="parTrans" cxnId="{C0B385C2-F481-4D62-95B7-368D817E4CCD}">
      <dgm:prSet/>
      <dgm:spPr/>
      <dgm:t>
        <a:bodyPr/>
        <a:lstStyle/>
        <a:p>
          <a:endParaRPr lang="ru-RU"/>
        </a:p>
      </dgm:t>
    </dgm:pt>
    <dgm:pt modelId="{B54E6228-AD69-4191-BD12-54452A1ED5CF}" type="sibTrans" cxnId="{C0B385C2-F481-4D62-95B7-368D817E4CCD}">
      <dgm:prSet/>
      <dgm:spPr/>
      <dgm:t>
        <a:bodyPr/>
        <a:lstStyle/>
        <a:p>
          <a:endParaRPr lang="ru-RU"/>
        </a:p>
      </dgm:t>
    </dgm:pt>
    <dgm:pt modelId="{68E6240C-BDA8-46FB-A661-EF4697012E00}">
      <dgm:prSet phldrT="[Текст]" custT="1"/>
      <dgm:spPr/>
      <dgm:t>
        <a:bodyPr/>
        <a:lstStyle/>
        <a:p>
          <a:r>
            <a:rPr lang="ru-RU" sz="1800" b="1" dirty="0"/>
            <a:t>2 этап</a:t>
          </a:r>
        </a:p>
        <a:p>
          <a:r>
            <a:rPr lang="ru-RU" sz="1800" b="1" dirty="0"/>
            <a:t>основной</a:t>
          </a:r>
        </a:p>
      </dgm:t>
    </dgm:pt>
    <dgm:pt modelId="{C461A70A-7023-4885-8CB1-8F92A542820F}" type="parTrans" cxnId="{3D8E5913-2951-4B6A-A9BA-C9F2EA4A9B21}">
      <dgm:prSet/>
      <dgm:spPr/>
      <dgm:t>
        <a:bodyPr/>
        <a:lstStyle/>
        <a:p>
          <a:endParaRPr lang="ru-RU"/>
        </a:p>
      </dgm:t>
    </dgm:pt>
    <dgm:pt modelId="{4C79149D-BF92-423A-9BDC-7D1F2F8E1538}" type="sibTrans" cxnId="{3D8E5913-2951-4B6A-A9BA-C9F2EA4A9B21}">
      <dgm:prSet/>
      <dgm:spPr/>
      <dgm:t>
        <a:bodyPr/>
        <a:lstStyle/>
        <a:p>
          <a:endParaRPr lang="ru-RU"/>
        </a:p>
      </dgm:t>
    </dgm:pt>
    <dgm:pt modelId="{BF273476-6140-4C9B-BB08-CDD73F456290}">
      <dgm:prSet phldrT="[Текст]" custT="1"/>
      <dgm:spPr/>
      <dgm:t>
        <a:bodyPr/>
        <a:lstStyle/>
        <a:p>
          <a:pPr algn="l"/>
          <a:r>
            <a:rPr lang="ru-RU" sz="2000" b="1"/>
            <a:t>Взаимодействие с детьми. </a:t>
          </a:r>
          <a:endParaRPr lang="ru-RU" sz="2000" b="1" dirty="0"/>
        </a:p>
      </dgm:t>
    </dgm:pt>
    <dgm:pt modelId="{5C83F749-1A5D-41F3-8D7B-E6510A4FF72A}" type="parTrans" cxnId="{D24C45DD-C938-4E99-83DE-CE691327081C}">
      <dgm:prSet/>
      <dgm:spPr/>
      <dgm:t>
        <a:bodyPr/>
        <a:lstStyle/>
        <a:p>
          <a:endParaRPr lang="ru-RU"/>
        </a:p>
      </dgm:t>
    </dgm:pt>
    <dgm:pt modelId="{A40D4445-5E6D-48FC-B0A7-716EA17E0B55}" type="sibTrans" cxnId="{D24C45DD-C938-4E99-83DE-CE691327081C}">
      <dgm:prSet/>
      <dgm:spPr/>
      <dgm:t>
        <a:bodyPr/>
        <a:lstStyle/>
        <a:p>
          <a:endParaRPr lang="ru-RU"/>
        </a:p>
      </dgm:t>
    </dgm:pt>
    <dgm:pt modelId="{DB06A466-FC88-45F7-B748-E666C911909E}">
      <dgm:prSet phldrT="[Текст]" custT="1"/>
      <dgm:spPr/>
      <dgm:t>
        <a:bodyPr/>
        <a:lstStyle/>
        <a:p>
          <a:r>
            <a:rPr lang="ru-RU" sz="1800" b="1" dirty="0"/>
            <a:t>3 этап</a:t>
          </a:r>
        </a:p>
        <a:p>
          <a:r>
            <a:rPr lang="ru-RU" sz="1800" b="1" dirty="0"/>
            <a:t>заключительный</a:t>
          </a:r>
        </a:p>
      </dgm:t>
    </dgm:pt>
    <dgm:pt modelId="{9FED2094-37DF-469E-8074-84A53FBA35FD}" type="parTrans" cxnId="{86B37A2F-3E9B-4FB9-BF7D-717884F6AAAC}">
      <dgm:prSet/>
      <dgm:spPr/>
      <dgm:t>
        <a:bodyPr/>
        <a:lstStyle/>
        <a:p>
          <a:endParaRPr lang="ru-RU"/>
        </a:p>
      </dgm:t>
    </dgm:pt>
    <dgm:pt modelId="{8C430602-CAB6-4C5E-AF3E-82BCC5A6A2B9}" type="sibTrans" cxnId="{86B37A2F-3E9B-4FB9-BF7D-717884F6AAAC}">
      <dgm:prSet/>
      <dgm:spPr/>
      <dgm:t>
        <a:bodyPr/>
        <a:lstStyle/>
        <a:p>
          <a:endParaRPr lang="ru-RU"/>
        </a:p>
      </dgm:t>
    </dgm:pt>
    <dgm:pt modelId="{F4173C84-B600-4B3B-BFF7-1989ED32E3F1}">
      <dgm:prSet phldrT="[Текст]" custT="1"/>
      <dgm:spPr/>
      <dgm:t>
        <a:bodyPr/>
        <a:lstStyle/>
        <a:p>
          <a:r>
            <a:rPr lang="ru-RU" sz="2000" b="1"/>
            <a:t>Развлечения, досуги.</a:t>
          </a:r>
          <a:endParaRPr lang="ru-RU" sz="2000" b="1" dirty="0"/>
        </a:p>
      </dgm:t>
    </dgm:pt>
    <dgm:pt modelId="{2A0B810B-F4ED-4014-9C2B-2FDFE5DB0055}" type="parTrans" cxnId="{0C1569EB-D25E-4BF2-B17E-7E6DE121DBF9}">
      <dgm:prSet/>
      <dgm:spPr/>
      <dgm:t>
        <a:bodyPr/>
        <a:lstStyle/>
        <a:p>
          <a:endParaRPr lang="ru-RU"/>
        </a:p>
      </dgm:t>
    </dgm:pt>
    <dgm:pt modelId="{828009E7-1A06-4867-A87D-D9013ECDEACB}" type="sibTrans" cxnId="{0C1569EB-D25E-4BF2-B17E-7E6DE121DBF9}">
      <dgm:prSet/>
      <dgm:spPr/>
      <dgm:t>
        <a:bodyPr/>
        <a:lstStyle/>
        <a:p>
          <a:endParaRPr lang="ru-RU"/>
        </a:p>
      </dgm:t>
    </dgm:pt>
    <dgm:pt modelId="{12F25122-AA90-42EE-9651-00C09A92040A}">
      <dgm:prSet custT="1"/>
      <dgm:spPr/>
      <dgm:t>
        <a:bodyPr/>
        <a:lstStyle/>
        <a:p>
          <a:r>
            <a:rPr lang="ru-RU" sz="2000" b="1"/>
            <a:t>Презентация проекта</a:t>
          </a:r>
          <a:r>
            <a:rPr lang="ru-RU" sz="2000"/>
            <a:t>.</a:t>
          </a:r>
          <a:endParaRPr lang="ru-RU" sz="2000" dirty="0"/>
        </a:p>
      </dgm:t>
    </dgm:pt>
    <dgm:pt modelId="{69B0A039-0734-4297-A8EC-5B8DDAC25DD2}" type="parTrans" cxnId="{92103D34-B664-465E-A1D0-5621E39C5FBB}">
      <dgm:prSet/>
      <dgm:spPr/>
      <dgm:t>
        <a:bodyPr/>
        <a:lstStyle/>
        <a:p>
          <a:endParaRPr lang="ru-RU"/>
        </a:p>
      </dgm:t>
    </dgm:pt>
    <dgm:pt modelId="{97F86EA3-0F1D-4B08-8FC0-0CF6620E3647}" type="sibTrans" cxnId="{92103D34-B664-465E-A1D0-5621E39C5FBB}">
      <dgm:prSet/>
      <dgm:spPr/>
      <dgm:t>
        <a:bodyPr/>
        <a:lstStyle/>
        <a:p>
          <a:endParaRPr lang="ru-RU"/>
        </a:p>
      </dgm:t>
    </dgm:pt>
    <dgm:pt modelId="{BA8B8AFD-B348-49DB-AE8B-9BDA41A74246}">
      <dgm:prSet phldrT="[Текст]" custT="1"/>
      <dgm:spPr/>
      <dgm:t>
        <a:bodyPr/>
        <a:lstStyle/>
        <a:p>
          <a:pPr algn="l"/>
          <a:r>
            <a:rPr lang="ru-RU" sz="2000" b="1"/>
            <a:t>Взаимодействие с родителями</a:t>
          </a:r>
          <a:endParaRPr lang="ru-RU" sz="2000" b="1" dirty="0"/>
        </a:p>
      </dgm:t>
    </dgm:pt>
    <dgm:pt modelId="{A5DB5C9E-D6E8-4321-956E-969C5EB8B442}" type="parTrans" cxnId="{93070E6B-9DE9-4F24-8E64-37E82E52BF9E}">
      <dgm:prSet/>
      <dgm:spPr/>
      <dgm:t>
        <a:bodyPr/>
        <a:lstStyle/>
        <a:p>
          <a:endParaRPr lang="ru-RU"/>
        </a:p>
      </dgm:t>
    </dgm:pt>
    <dgm:pt modelId="{B3D8436D-9F34-43A0-84AC-31E063B92307}" type="sibTrans" cxnId="{93070E6B-9DE9-4F24-8E64-37E82E52BF9E}">
      <dgm:prSet/>
      <dgm:spPr/>
      <dgm:t>
        <a:bodyPr/>
        <a:lstStyle/>
        <a:p>
          <a:endParaRPr lang="ru-RU"/>
        </a:p>
      </dgm:t>
    </dgm:pt>
    <dgm:pt modelId="{283D3833-F1AD-4912-BDFA-F986B714B30B}" type="pres">
      <dgm:prSet presAssocID="{12A49962-23E4-4837-881A-EA880823269C}" presName="linearFlow" presStyleCnt="0">
        <dgm:presLayoutVars>
          <dgm:dir/>
          <dgm:animLvl val="lvl"/>
          <dgm:resizeHandles val="exact"/>
        </dgm:presLayoutVars>
      </dgm:prSet>
      <dgm:spPr/>
    </dgm:pt>
    <dgm:pt modelId="{C17DA0B6-F72F-4CBA-B265-B3A8BD2AF95F}" type="pres">
      <dgm:prSet presAssocID="{92E84C89-F47E-4C86-AB0B-5C3A05799032}" presName="composite" presStyleCnt="0"/>
      <dgm:spPr/>
    </dgm:pt>
    <dgm:pt modelId="{7E992AFE-688E-428E-A9AB-4FA141D5E949}" type="pres">
      <dgm:prSet presAssocID="{92E84C89-F47E-4C86-AB0B-5C3A05799032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87B160F-ECAC-4086-B6F9-6CC8770B70EC}" type="pres">
      <dgm:prSet presAssocID="{92E84C89-F47E-4C86-AB0B-5C3A05799032}" presName="descendantText" presStyleLbl="alignAcc1" presStyleIdx="0" presStyleCnt="3">
        <dgm:presLayoutVars>
          <dgm:bulletEnabled val="1"/>
        </dgm:presLayoutVars>
      </dgm:prSet>
      <dgm:spPr/>
    </dgm:pt>
    <dgm:pt modelId="{2FACAA3F-C97D-4D6C-BFCC-8B28A89C7CFF}" type="pres">
      <dgm:prSet presAssocID="{A837A639-2184-4BF4-A7CD-197319191BDE}" presName="sp" presStyleCnt="0"/>
      <dgm:spPr/>
    </dgm:pt>
    <dgm:pt modelId="{322C4DF4-DD99-4FAF-8965-A1152552FC56}" type="pres">
      <dgm:prSet presAssocID="{68E6240C-BDA8-46FB-A661-EF4697012E00}" presName="composite" presStyleCnt="0"/>
      <dgm:spPr/>
    </dgm:pt>
    <dgm:pt modelId="{BEC8854A-5E37-4A8D-B764-52730072A434}" type="pres">
      <dgm:prSet presAssocID="{68E6240C-BDA8-46FB-A661-EF4697012E0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65F3FDB1-9FB2-4915-AA92-6F525EDD6AAC}" type="pres">
      <dgm:prSet presAssocID="{68E6240C-BDA8-46FB-A661-EF4697012E00}" presName="descendantText" presStyleLbl="alignAcc1" presStyleIdx="1" presStyleCnt="3" custLinFactNeighborX="567">
        <dgm:presLayoutVars>
          <dgm:bulletEnabled val="1"/>
        </dgm:presLayoutVars>
      </dgm:prSet>
      <dgm:spPr/>
    </dgm:pt>
    <dgm:pt modelId="{9C30D918-E24C-4767-B5D6-59F847EF8BD8}" type="pres">
      <dgm:prSet presAssocID="{4C79149D-BF92-423A-9BDC-7D1F2F8E1538}" presName="sp" presStyleCnt="0"/>
      <dgm:spPr/>
    </dgm:pt>
    <dgm:pt modelId="{A343400D-12D8-4991-92A0-9A95AC54F713}" type="pres">
      <dgm:prSet presAssocID="{DB06A466-FC88-45F7-B748-E666C911909E}" presName="composite" presStyleCnt="0"/>
      <dgm:spPr/>
    </dgm:pt>
    <dgm:pt modelId="{B7A3A38B-7D15-4DCC-9B48-00FEE13E2C88}" type="pres">
      <dgm:prSet presAssocID="{DB06A466-FC88-45F7-B748-E666C911909E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2377187-8F57-4EE6-8F1A-F72876538257}" type="pres">
      <dgm:prSet presAssocID="{DB06A466-FC88-45F7-B748-E666C911909E}" presName="descendantText" presStyleLbl="alignAcc1" presStyleIdx="2" presStyleCnt="3" custLinFactNeighborX="-874" custLinFactNeighborY="-2109">
        <dgm:presLayoutVars>
          <dgm:bulletEnabled val="1"/>
        </dgm:presLayoutVars>
      </dgm:prSet>
      <dgm:spPr/>
    </dgm:pt>
  </dgm:ptLst>
  <dgm:cxnLst>
    <dgm:cxn modelId="{FF996D0B-B03C-4B0B-AAAF-22ECDAC177AF}" type="presOf" srcId="{BA8B8AFD-B348-49DB-AE8B-9BDA41A74246}" destId="{65F3FDB1-9FB2-4915-AA92-6F525EDD6AAC}" srcOrd="0" destOrd="1" presId="urn:microsoft.com/office/officeart/2005/8/layout/chevron2"/>
    <dgm:cxn modelId="{3D8E5913-2951-4B6A-A9BA-C9F2EA4A9B21}" srcId="{12A49962-23E4-4837-881A-EA880823269C}" destId="{68E6240C-BDA8-46FB-A661-EF4697012E00}" srcOrd="1" destOrd="0" parTransId="{C461A70A-7023-4885-8CB1-8F92A542820F}" sibTransId="{4C79149D-BF92-423A-9BDC-7D1F2F8E1538}"/>
    <dgm:cxn modelId="{B67C9C28-12BF-4A07-9D72-3FEF3A37003D}" type="presOf" srcId="{68E6240C-BDA8-46FB-A661-EF4697012E00}" destId="{BEC8854A-5E37-4A8D-B764-52730072A434}" srcOrd="0" destOrd="0" presId="urn:microsoft.com/office/officeart/2005/8/layout/chevron2"/>
    <dgm:cxn modelId="{B14DD02A-9811-4698-8096-C2DDEE5CC6DE}" srcId="{12A49962-23E4-4837-881A-EA880823269C}" destId="{92E84C89-F47E-4C86-AB0B-5C3A05799032}" srcOrd="0" destOrd="0" parTransId="{A3002EF2-841A-4E0F-997C-0C645E99277F}" sibTransId="{A837A639-2184-4BF4-A7CD-197319191BDE}"/>
    <dgm:cxn modelId="{86B37A2F-3E9B-4FB9-BF7D-717884F6AAAC}" srcId="{12A49962-23E4-4837-881A-EA880823269C}" destId="{DB06A466-FC88-45F7-B748-E666C911909E}" srcOrd="2" destOrd="0" parTransId="{9FED2094-37DF-469E-8074-84A53FBA35FD}" sibTransId="{8C430602-CAB6-4C5E-AF3E-82BCC5A6A2B9}"/>
    <dgm:cxn modelId="{1763A530-B8F1-43AF-9190-87582A2562C8}" type="presOf" srcId="{BF273476-6140-4C9B-BB08-CDD73F456290}" destId="{65F3FDB1-9FB2-4915-AA92-6F525EDD6AAC}" srcOrd="0" destOrd="0" presId="urn:microsoft.com/office/officeart/2005/8/layout/chevron2"/>
    <dgm:cxn modelId="{92103D34-B664-465E-A1D0-5621E39C5FBB}" srcId="{DB06A466-FC88-45F7-B748-E666C911909E}" destId="{12F25122-AA90-42EE-9651-00C09A92040A}" srcOrd="1" destOrd="0" parTransId="{69B0A039-0734-4297-A8EC-5B8DDAC25DD2}" sibTransId="{97F86EA3-0F1D-4B08-8FC0-0CF6620E3647}"/>
    <dgm:cxn modelId="{A2BE6361-24A6-4FBB-8D5A-EFAD413B0747}" type="presOf" srcId="{12F25122-AA90-42EE-9651-00C09A92040A}" destId="{02377187-8F57-4EE6-8F1A-F72876538257}" srcOrd="0" destOrd="1" presId="urn:microsoft.com/office/officeart/2005/8/layout/chevron2"/>
    <dgm:cxn modelId="{93070E6B-9DE9-4F24-8E64-37E82E52BF9E}" srcId="{68E6240C-BDA8-46FB-A661-EF4697012E00}" destId="{BA8B8AFD-B348-49DB-AE8B-9BDA41A74246}" srcOrd="1" destOrd="0" parTransId="{A5DB5C9E-D6E8-4321-956E-969C5EB8B442}" sibTransId="{B3D8436D-9F34-43A0-84AC-31E063B92307}"/>
    <dgm:cxn modelId="{1B861C6F-3252-4903-B741-0C2D55AB1131}" type="presOf" srcId="{327C0DFD-5E74-4894-9FB2-A410838151AA}" destId="{587B160F-ECAC-4086-B6F9-6CC8770B70EC}" srcOrd="0" destOrd="0" presId="urn:microsoft.com/office/officeart/2005/8/layout/chevron2"/>
    <dgm:cxn modelId="{A78B1DB7-A9B8-4C38-AC5A-AF4FB6D13A7B}" type="presOf" srcId="{92E84C89-F47E-4C86-AB0B-5C3A05799032}" destId="{7E992AFE-688E-428E-A9AB-4FA141D5E949}" srcOrd="0" destOrd="0" presId="urn:microsoft.com/office/officeart/2005/8/layout/chevron2"/>
    <dgm:cxn modelId="{C0B385C2-F481-4D62-95B7-368D817E4CCD}" srcId="{92E84C89-F47E-4C86-AB0B-5C3A05799032}" destId="{327C0DFD-5E74-4894-9FB2-A410838151AA}" srcOrd="0" destOrd="0" parTransId="{C8A5909A-E6EA-4CF2-8111-0F6BAA921544}" sibTransId="{B54E6228-AD69-4191-BD12-54452A1ED5CF}"/>
    <dgm:cxn modelId="{46685CCB-AD67-4412-B03B-E8ACC79DC1E4}" type="presOf" srcId="{DB06A466-FC88-45F7-B748-E666C911909E}" destId="{B7A3A38B-7D15-4DCC-9B48-00FEE13E2C88}" srcOrd="0" destOrd="0" presId="urn:microsoft.com/office/officeart/2005/8/layout/chevron2"/>
    <dgm:cxn modelId="{D24C45DD-C938-4E99-83DE-CE691327081C}" srcId="{68E6240C-BDA8-46FB-A661-EF4697012E00}" destId="{BF273476-6140-4C9B-BB08-CDD73F456290}" srcOrd="0" destOrd="0" parTransId="{5C83F749-1A5D-41F3-8D7B-E6510A4FF72A}" sibTransId="{A40D4445-5E6D-48FC-B0A7-716EA17E0B55}"/>
    <dgm:cxn modelId="{DCD971E9-59B6-49F2-994B-27391E295FB9}" type="presOf" srcId="{F4173C84-B600-4B3B-BFF7-1989ED32E3F1}" destId="{02377187-8F57-4EE6-8F1A-F72876538257}" srcOrd="0" destOrd="0" presId="urn:microsoft.com/office/officeart/2005/8/layout/chevron2"/>
    <dgm:cxn modelId="{0C1569EB-D25E-4BF2-B17E-7E6DE121DBF9}" srcId="{DB06A466-FC88-45F7-B748-E666C911909E}" destId="{F4173C84-B600-4B3B-BFF7-1989ED32E3F1}" srcOrd="0" destOrd="0" parTransId="{2A0B810B-F4ED-4014-9C2B-2FDFE5DB0055}" sibTransId="{828009E7-1A06-4867-A87D-D9013ECDEACB}"/>
    <dgm:cxn modelId="{190F44EE-0DE7-4BDC-A241-A2BDF5F739C2}" type="presOf" srcId="{12A49962-23E4-4837-881A-EA880823269C}" destId="{283D3833-F1AD-4912-BDFA-F986B714B30B}" srcOrd="0" destOrd="0" presId="urn:microsoft.com/office/officeart/2005/8/layout/chevron2"/>
    <dgm:cxn modelId="{FF155511-4488-4359-AD15-A65AB39E63D9}" type="presParOf" srcId="{283D3833-F1AD-4912-BDFA-F986B714B30B}" destId="{C17DA0B6-F72F-4CBA-B265-B3A8BD2AF95F}" srcOrd="0" destOrd="0" presId="urn:microsoft.com/office/officeart/2005/8/layout/chevron2"/>
    <dgm:cxn modelId="{D230D498-4957-4253-B68A-05F440D790DF}" type="presParOf" srcId="{C17DA0B6-F72F-4CBA-B265-B3A8BD2AF95F}" destId="{7E992AFE-688E-428E-A9AB-4FA141D5E949}" srcOrd="0" destOrd="0" presId="urn:microsoft.com/office/officeart/2005/8/layout/chevron2"/>
    <dgm:cxn modelId="{0CAD7A10-A87D-4C60-AD05-EA58E6BAA7A0}" type="presParOf" srcId="{C17DA0B6-F72F-4CBA-B265-B3A8BD2AF95F}" destId="{587B160F-ECAC-4086-B6F9-6CC8770B70EC}" srcOrd="1" destOrd="0" presId="urn:microsoft.com/office/officeart/2005/8/layout/chevron2"/>
    <dgm:cxn modelId="{4EBF2419-7F2F-4537-8ED1-186A50BBC8B9}" type="presParOf" srcId="{283D3833-F1AD-4912-BDFA-F986B714B30B}" destId="{2FACAA3F-C97D-4D6C-BFCC-8B28A89C7CFF}" srcOrd="1" destOrd="0" presId="urn:microsoft.com/office/officeart/2005/8/layout/chevron2"/>
    <dgm:cxn modelId="{0C0218B5-14E4-4AD0-9571-5411FB876D52}" type="presParOf" srcId="{283D3833-F1AD-4912-BDFA-F986B714B30B}" destId="{322C4DF4-DD99-4FAF-8965-A1152552FC56}" srcOrd="2" destOrd="0" presId="urn:microsoft.com/office/officeart/2005/8/layout/chevron2"/>
    <dgm:cxn modelId="{3C9C379D-B7B9-4DA1-8C32-25876F49AB56}" type="presParOf" srcId="{322C4DF4-DD99-4FAF-8965-A1152552FC56}" destId="{BEC8854A-5E37-4A8D-B764-52730072A434}" srcOrd="0" destOrd="0" presId="urn:microsoft.com/office/officeart/2005/8/layout/chevron2"/>
    <dgm:cxn modelId="{3DB768E0-87AB-4312-8520-1244B3D43C0F}" type="presParOf" srcId="{322C4DF4-DD99-4FAF-8965-A1152552FC56}" destId="{65F3FDB1-9FB2-4915-AA92-6F525EDD6AAC}" srcOrd="1" destOrd="0" presId="urn:microsoft.com/office/officeart/2005/8/layout/chevron2"/>
    <dgm:cxn modelId="{858318C5-7877-4908-9798-5473E4DA49FF}" type="presParOf" srcId="{283D3833-F1AD-4912-BDFA-F986B714B30B}" destId="{9C30D918-E24C-4767-B5D6-59F847EF8BD8}" srcOrd="3" destOrd="0" presId="urn:microsoft.com/office/officeart/2005/8/layout/chevron2"/>
    <dgm:cxn modelId="{70944244-F68A-420D-9771-2DD61C9BAD45}" type="presParOf" srcId="{283D3833-F1AD-4912-BDFA-F986B714B30B}" destId="{A343400D-12D8-4991-92A0-9A95AC54F713}" srcOrd="4" destOrd="0" presId="urn:microsoft.com/office/officeart/2005/8/layout/chevron2"/>
    <dgm:cxn modelId="{36762AB0-8CC2-4979-8C9D-6D7F04539FDB}" type="presParOf" srcId="{A343400D-12D8-4991-92A0-9A95AC54F713}" destId="{B7A3A38B-7D15-4DCC-9B48-00FEE13E2C88}" srcOrd="0" destOrd="0" presId="urn:microsoft.com/office/officeart/2005/8/layout/chevron2"/>
    <dgm:cxn modelId="{035C9644-8E38-4DC7-9E24-1D974EB1EC9B}" type="presParOf" srcId="{A343400D-12D8-4991-92A0-9A95AC54F713}" destId="{02377187-8F57-4EE6-8F1A-F7287653825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92AFE-688E-428E-A9AB-4FA141D5E949}">
      <dsp:nvSpPr>
        <dsp:cNvPr id="0" name=""/>
        <dsp:cNvSpPr/>
      </dsp:nvSpPr>
      <dsp:spPr>
        <a:xfrm rot="5400000">
          <a:off x="-277910" y="281144"/>
          <a:ext cx="1852735" cy="12969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1 этап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подготовительный</a:t>
          </a:r>
        </a:p>
      </dsp:txBody>
      <dsp:txXfrm rot="-5400000">
        <a:off x="1" y="651692"/>
        <a:ext cx="1296915" cy="555820"/>
      </dsp:txXfrm>
    </dsp:sp>
    <dsp:sp modelId="{587B160F-ECAC-4086-B6F9-6CC8770B70EC}">
      <dsp:nvSpPr>
        <dsp:cNvPr id="0" name=""/>
        <dsp:cNvSpPr/>
      </dsp:nvSpPr>
      <dsp:spPr>
        <a:xfrm rot="5400000">
          <a:off x="5056151" y="-3756002"/>
          <a:ext cx="1204911" cy="87233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900" b="1" kern="1200"/>
            <a:t>Первичная диагностика детей, организация предметно-развивающей среды: изготовление дидактических игр, раскраски на новогоднюю тему, приобретение искусственной елки и игрушек в группу. Пополнение театральной зоны: театром ложек, платковым театром, театральной ширмой. </a:t>
          </a:r>
          <a:endParaRPr lang="ru-RU" sz="1900" b="1" kern="1200" dirty="0"/>
        </a:p>
      </dsp:txBody>
      <dsp:txXfrm rot="-5400000">
        <a:off x="1296915" y="62053"/>
        <a:ext cx="8664565" cy="1087273"/>
      </dsp:txXfrm>
    </dsp:sp>
    <dsp:sp modelId="{BEC8854A-5E37-4A8D-B764-52730072A434}">
      <dsp:nvSpPr>
        <dsp:cNvPr id="0" name=""/>
        <dsp:cNvSpPr/>
      </dsp:nvSpPr>
      <dsp:spPr>
        <a:xfrm rot="5400000">
          <a:off x="-277910" y="1942341"/>
          <a:ext cx="1852735" cy="12969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2 этап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основной</a:t>
          </a:r>
        </a:p>
      </dsp:txBody>
      <dsp:txXfrm rot="-5400000">
        <a:off x="1" y="2312889"/>
        <a:ext cx="1296915" cy="555820"/>
      </dsp:txXfrm>
    </dsp:sp>
    <dsp:sp modelId="{65F3FDB1-9FB2-4915-AA92-6F525EDD6AAC}">
      <dsp:nvSpPr>
        <dsp:cNvPr id="0" name=""/>
        <dsp:cNvSpPr/>
      </dsp:nvSpPr>
      <dsp:spPr>
        <a:xfrm rot="5400000">
          <a:off x="5056468" y="-2095121"/>
          <a:ext cx="1204278" cy="87233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/>
            <a:t>Взаимодействие с детьми. 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/>
            <a:t>Взаимодействие с родителями</a:t>
          </a:r>
          <a:endParaRPr lang="ru-RU" sz="2000" b="1" kern="1200" dirty="0"/>
        </a:p>
      </dsp:txBody>
      <dsp:txXfrm rot="-5400000">
        <a:off x="1296915" y="1723220"/>
        <a:ext cx="8664596" cy="1086702"/>
      </dsp:txXfrm>
    </dsp:sp>
    <dsp:sp modelId="{B7A3A38B-7D15-4DCC-9B48-00FEE13E2C88}">
      <dsp:nvSpPr>
        <dsp:cNvPr id="0" name=""/>
        <dsp:cNvSpPr/>
      </dsp:nvSpPr>
      <dsp:spPr>
        <a:xfrm rot="5400000">
          <a:off x="-277910" y="3603539"/>
          <a:ext cx="1852735" cy="12969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3 этап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заключительный</a:t>
          </a:r>
        </a:p>
      </dsp:txBody>
      <dsp:txXfrm rot="-5400000">
        <a:off x="1" y="3974087"/>
        <a:ext cx="1296915" cy="555820"/>
      </dsp:txXfrm>
    </dsp:sp>
    <dsp:sp modelId="{02377187-8F57-4EE6-8F1A-F72876538257}">
      <dsp:nvSpPr>
        <dsp:cNvPr id="0" name=""/>
        <dsp:cNvSpPr/>
      </dsp:nvSpPr>
      <dsp:spPr>
        <a:xfrm rot="5400000">
          <a:off x="4980226" y="-459322"/>
          <a:ext cx="1204278" cy="87233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/>
            <a:t>Развлечения, досуги.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/>
            <a:t>Презентация проекта</a:t>
          </a:r>
          <a:r>
            <a:rPr lang="ru-RU" sz="2000" kern="1200"/>
            <a:t>.</a:t>
          </a:r>
          <a:endParaRPr lang="ru-RU" sz="2000" kern="1200" dirty="0"/>
        </a:p>
      </dsp:txBody>
      <dsp:txXfrm rot="-5400000">
        <a:off x="1220673" y="3359019"/>
        <a:ext cx="8664596" cy="1086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DB5F7-8856-463B-960E-7327A663667F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276C-C166-4536-B18E-12A031BEC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11D17-768E-49E4-A0C6-A9FA38B1BAEC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E0DB0-92B9-4CB0-8FEA-97187A570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A030B-EE3E-4023-A21D-44A952D9223D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A1CFD-D5CB-427D-B0A3-F8EA91792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7861-89C2-4941-A355-B8463D62CFEA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3023-301D-46E1-B96A-13A790F1D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1ADD8-BA60-49D9-AB00-56084E31122E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61E4E-4348-4443-B716-0C73F4D95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D685-9D7F-46D0-81B9-A6C39F404663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39DB1-5A5E-4E6E-AA76-A49C732FE0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11A68-794A-483E-9927-CEF9FE12E860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3084A-3820-455A-ABB5-1511F383D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486C0-D606-4F11-8CCC-1E81ECF3BB3B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DEF55-D7F8-4E0D-BD02-1112768C0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D273F-A4C4-4F27-A3A9-993B24505251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4F8FE-A830-41AA-AA89-3DEF4132A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7E7A3-B68F-4955-8C2B-AE07C3DE697F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32E5-8CF6-49C9-95EC-7E4FC31AD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C9956-C0FC-4500-A2E7-8FBCEB712A0F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835AA-A688-4B95-A09B-4C729859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275F93-E436-49CA-B435-1FE38378108B}" type="datetimeFigureOut">
              <a:rPr lang="ru-RU"/>
              <a:pPr>
                <a:defRPr/>
              </a:pPr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0EC2D9-6D1E-4B18-9C5F-C9AE94871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imgres?imgurl=http://logopsi.ucoz.com/_ph/101/122225889.jpg&amp;imgrefurl=http://logopsi.ucoz.com/photo/fony/zimnie_fony/101&amp;h=476&amp;w=840&amp;tbnid=Gj0NK9plFCHYUM:&amp;zoom=1&amp;docid=aBjRWbys5H_gkM&amp;ei=RGuDVLqPLqvMygPdr4GIDw&amp;tbm=isch&amp;ved=0CGsQMyhBMEE&amp;iact=rc&amp;uact=3&amp;dur=1868&amp;page=4&amp;start=54&amp;ndsp=1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source=images&amp;cd=&amp;cad=rja&amp;uact=8&amp;ved=0CAcQjRw&amp;url=http://photoshopand.ucoz.ru/publ/ramki_dlja_foto/fon_kartinki/prazdnichnye_zimnie_fony_dlja_oformlenija_ramok_fotoalbomov_kollazhej/24-1-0-10947&amp;ei=kGuDVOaSD6b5yQP4n4LgAg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url?sa=i&amp;rct=j&amp;q=&amp;esrc=s&amp;source=images&amp;cd=&amp;cad=rja&amp;uact=8&amp;ved=0CAcQjRw&amp;url=http://logopsi.ucoz.com/photo/fony/zimnie_fony/101&amp;ei=RmuDVOGTLMfhywPUwICwDw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source=images&amp;cd=&amp;cad=rja&amp;uact=8&amp;ved=0CAcQjRw&amp;url=http://background-pictures.picphotos.net/winter-backdrop-set-in-a-red-gradient-decorated-with-snow-flakes-a/vectorfree.com*media*vectors*red-gradient-snow-design.jpg/&amp;ei=zmuDVPCIB4j8ygPktIHQDg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source=images&amp;cd=&amp;cad=rja&amp;uact=8&amp;ved=0CAcQjRw&amp;url=http://photoshopand.ucoz.ru/publ/ramki_dlja_foto/fon_kartinki/prazdnichnye_zimnie_fony_dlja_oformlenija_ramok_fotoalbomov_kollazhej/24-1-0-10947&amp;ei=kGuDVOaSD6b5yQP4n4LgAg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rct=j&amp;q=&amp;esrc=s&amp;source=images&amp;cd=&amp;cad=rja&amp;uact=8&amp;ved=0CAcQjRw&amp;url=http://logopsi.ucoz.com/photo/fony/100&amp;ei=aWuDVKyICaPXyQPW-IGADw&amp;bvm=bv.80642063,d.bGQ&amp;psig=AFQjCNHX4WJAZbdNGM6432NPNHihvJcoOQ&amp;ust=141798522115395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ru/url?sa=i&amp;rct=j&amp;q=&amp;esrc=s&amp;source=images&amp;cd=&amp;cad=rja&amp;uact=8&amp;ved=0CAcQjRw&amp;url=http://logopsi.ucoz.com/photo/fony/zimnie_fony/101&amp;ei=RmuDVOGTLMfhywPUwICwDw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source=images&amp;cd=&amp;cad=rja&amp;uact=8&amp;ved=0CAcQjRw&amp;url=http://photoshopand.ucoz.ru/publ/ramki_dlja_foto/fon_kartinki/prazdnichnye_zimnie_fony_dlja_oformlenija_ramok_fotoalbomov_kollazhej/24-1-0-10947&amp;ei=kGuDVOaSD6b5yQP4n4LgAg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ru/url?sa=i&amp;rct=j&amp;q=&amp;esrc=s&amp;source=images&amp;cd=&amp;cad=rja&amp;uact=8&amp;ved=0CAcQjRw&amp;url=http://www.liveinternet.ru/users/4712822/rubric/2876252/&amp;ei=u2uDVN6iN-f4ywPgmoLgDw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jpeg"/><Relationship Id="rId7" Type="http://schemas.openxmlformats.org/officeDocument/2006/relationships/diagramColors" Target="../diagrams/colors1.xml"/><Relationship Id="rId2" Type="http://schemas.openxmlformats.org/officeDocument/2006/relationships/hyperlink" Target="http://www.google.ru/url?sa=i&amp;rct=j&amp;q=&amp;esrc=s&amp;source=images&amp;cd=&amp;cad=rja&amp;uact=8&amp;ved=0CAcQjRw&amp;url=http://allday2.com/index.php?newsid=586961&amp;ei=pGuDVMSIKoeqywOawYG4Dw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&amp;esrc=s&amp;source=images&amp;cd=&amp;cad=rja&amp;uact=8&amp;ved=0CAcQjRw&amp;url=http://allday2.com/index.php?newsid=586961&amp;ei=pGuDVMSIKoeqywOawYG4Dw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source=images&amp;cd=&amp;cad=rja&amp;uact=8&amp;ved=0CAcQjRw&amp;url=http://photoshopand.ucoz.ru/publ/ramki_dlja_foto/fon_kartinki/prazdnichnye_zimnie_fony_dlja_oformlenija_ramok_fotoalbomov_kollazhej/24-1-0-10947&amp;ei=kGuDVOaSD6b5yQP4n4LgAg&amp;bvm=bv.80642063,d.bGQ&amp;psig=AFQjCNHX4WJAZbdNGM6432NPNHihvJcoOQ&amp;ust=141798522115395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u/url?sa=i&amp;rct=j&amp;q=&amp;esrc=s&amp;source=images&amp;cd=&amp;cad=rja&amp;uact=8&amp;ved=0CAcQjRw&amp;url=http://2berega.tunev.gov.spb.ru/user/Olgas28/file/3700436/&amp;ei=3GuDVLnmGcTfywPv54GgDw&amp;bvm=bv.80642063,d.bGQ&amp;psig=AFQjCNHX4WJAZbdNGM6432NPNHihvJcoOQ&amp;ust=141798522115395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 descr="https://encrypted-tbn1.gstatic.com/images?q=tbn:ANd9GcTqXsOtVbVwwA-tjp9aLVZMzIn63s2RYXlIUr0_oiBSMZ_uGsAP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29948" y="698500"/>
            <a:ext cx="8725452" cy="23749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  <a:cs typeface="Arial" panose="020B0604020202020204" pitchFamily="34" charset="0"/>
              </a:rPr>
              <a:t>Исследовательско</a:t>
            </a:r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  <a:cs typeface="Arial" panose="020B0604020202020204" pitchFamily="34" charset="0"/>
              </a:rPr>
              <a:t>-творческий проект</a:t>
            </a:r>
            <a:b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  <a:cs typeface="Arial" panose="020B0604020202020204" pitchFamily="34" charset="0"/>
              </a:rPr>
            </a:br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  <a:cs typeface="Arial" panose="020B0604020202020204" pitchFamily="34" charset="0"/>
              </a:rPr>
              <a:t>«Зимушка-зима, прекрасная пора!»</a:t>
            </a:r>
            <a:b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  <a:cs typeface="Arial" panose="020B0604020202020204" pitchFamily="34" charset="0"/>
              </a:rPr>
            </a:br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ea typeface="DFKai-SB" panose="03000509000000000000" pitchFamily="65" charset="-120"/>
              </a:rPr>
              <a:t>( для детей 2 младшей группы</a:t>
            </a:r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194300"/>
            <a:ext cx="9144000" cy="1168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b="1" dirty="0">
                <a:solidFill>
                  <a:srgbClr val="002060"/>
                </a:solidFill>
              </a:rPr>
              <a:t>Подготовила воспитатель: Токарева Людмила Владимировна</a:t>
            </a:r>
          </a:p>
          <a:p>
            <a:pPr>
              <a:lnSpc>
                <a:spcPct val="80000"/>
              </a:lnSpc>
            </a:pPr>
            <a:r>
              <a:rPr lang="ru-RU" sz="2200" b="1" dirty="0">
                <a:solidFill>
                  <a:srgbClr val="002060"/>
                </a:solidFill>
              </a:rPr>
              <a:t>ГБОУ № 2101</a:t>
            </a:r>
          </a:p>
          <a:p>
            <a:pPr>
              <a:lnSpc>
                <a:spcPct val="80000"/>
              </a:lnSpc>
            </a:pPr>
            <a:r>
              <a:rPr lang="ru-RU" sz="2200" b="1" dirty="0">
                <a:solidFill>
                  <a:srgbClr val="002060"/>
                </a:solidFill>
              </a:rPr>
              <a:t>г. Москва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 descr="https://encrypted-tbn2.gstatic.com/images?q=tbn:ANd9GcSJv5HrrjY_FAHnS7AR-RVOCB7hF4qNQZMlE4QYXFwFRCJOw7Oj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5ACA11D-E731-40A9-9920-98BF08DF3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362075"/>
            <a:ext cx="598170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3" descr="https://encrypted-tbn2.gstatic.com/images?q=tbn:ANd9GcQDtMXTligVbTWaJKLsRVP3ewIozRItkf5rMpICoMijbmJEhdL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60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D7A251E-7060-459C-9EF4-4F2946CCE2E9}"/>
              </a:ext>
            </a:extLst>
          </p:cNvPr>
          <p:cNvSpPr txBox="1"/>
          <p:nvPr/>
        </p:nvSpPr>
        <p:spPr>
          <a:xfrm>
            <a:off x="3140765" y="683128"/>
            <a:ext cx="88392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План реализации проекта: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Подготовительный этап: </a:t>
            </a: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формулировка цели и задач; подбор методической литературы по теме проекта; обдумывание форм работы с родителями; поиск художественных произведений по теме проекта; подготовка условий для реализации проекта, разработка плана мероприятий.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Основной этап: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1. Беседы «Зимушка – зима и лесные зверюшки », «Чудеса зимнего леса», «Зимующие птицы», «Зимние забавы».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Рассматривание плакатов по правилам безопасного поведения зимой «Опасности зимой или поговорим о зимних травмах», «Одевайся по погоде, а не по моде».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2.Рассматривание картин и иллюстраций о зиме. Составление рассказов по картинам по теме проекта: «Зимние развлечения» и другие.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3. Экскурсия: «Улицы города зимой».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Объект 5" descr="https://encrypted-tbn2.gstatic.com/images?q=tbn:ANd9GcQfFohY56mHJGr4L4q8LR_bN7YqCpHweIOU_vJ_XhBFuIgFj7BAOQ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AFED99-0C8C-4977-A4AC-865E7DB11949}"/>
              </a:ext>
            </a:extLst>
          </p:cNvPr>
          <p:cNvSpPr txBox="1"/>
          <p:nvPr/>
        </p:nvSpPr>
        <p:spPr>
          <a:xfrm>
            <a:off x="225287" y="344556"/>
            <a:ext cx="11728174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4. Чтение художественной литературы: Г. Х. Андерсен «Снежная Королева», Е. Трутнева «Первый снег», К. Бальмонт «Снежинка», В. Зотов «Клёст», «О птицах», В. Бианки «Кто к кормушке прилетел? », «Лиса и волк», </a:t>
            </a:r>
            <a:r>
              <a:rPr lang="ru-RU" b="0" i="0" dirty="0" err="1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Заюшкина</a:t>
            </a: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 избушка», Зимовье зверей».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Организация выставки книг о зиме.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5. Использование в работе загадок, пословиц, поговорок о зиме и зимних явлениях в природе.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6. НОД по Изобразительной деятельности: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Рисование «Забавный снеговик», « Наша нарядная елка».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Аппликация «Заснеженный дом».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Лепка «Снеговик»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Использование раскрасок по теме проекта.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7. Опыты с водой, снегом и льдом.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8. Слушание музыки П. И. Чайковский «Времена года», «Щелкунчик». Разучивание песен о зиме.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9. Труд: расчистка дорожек от снега, «окучивание» снегом деревьев,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расчистка кормушек и подкормка птиц.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Заключительный этап:</a:t>
            </a:r>
            <a:br>
              <a:rPr lang="ru-RU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Итоговое занятие «К нам зима пришла сама»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Рисунок 3" descr="https://encrypted-tbn2.gstatic.com/images?q=tbn:ANd9GcSJv5HrrjY_FAHnS7AR-RVOCB7hF4qNQZMlE4QYXFwFRCJOw7Oj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1739900" y="365125"/>
            <a:ext cx="8750300" cy="779463"/>
          </a:xfrm>
        </p:spPr>
        <p:txBody>
          <a:bodyPr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Мы экспериментируем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B9CCCC4-F6DA-45AD-B3EF-99EB7636A61C}"/>
              </a:ext>
            </a:extLst>
          </p:cNvPr>
          <p:cNvSpPr txBox="1">
            <a:spLocks/>
          </p:cNvSpPr>
          <p:nvPr/>
        </p:nvSpPr>
        <p:spPr bwMode="auto">
          <a:xfrm>
            <a:off x="457200" y="1733550"/>
            <a:ext cx="38481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/>
            <a:r>
              <a:rPr lang="ru-RU" sz="5400" b="1">
                <a:solidFill>
                  <a:srgbClr val="FFFF00"/>
                </a:solidFill>
              </a:rPr>
              <a:t>Зимние прогулки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7A1B04D-2F5A-4E65-ABB3-355F54B69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835" y="1509713"/>
            <a:ext cx="64293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95638" y="1825625"/>
            <a:ext cx="5800725" cy="4351338"/>
          </a:xfrm>
        </p:spPr>
      </p:pic>
      <p:pic>
        <p:nvPicPr>
          <p:cNvPr id="43011" name="Рисунок 3" descr="https://encrypted-tbn2.gstatic.com/images?q=tbn:ANd9GcSJv5HrrjY_FAHnS7AR-RVOCB7hF4qNQZMlE4QYXFwFRCJOw7Oj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2F7ED3-9F45-4DC7-8EAF-C0ECEA3C51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2037" y="528637"/>
            <a:ext cx="10067925" cy="580072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3" descr="https://encrypted-tbn2.gstatic.com/images?q=tbn:ANd9GcSJv5HrrjY_FAHnS7AR-RVOCB7hF4qNQZMlE4QYXFwFRCJOw7Oj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100" y="1144588"/>
            <a:ext cx="5384800" cy="5461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E938BD2-AF9E-42D9-A743-B4979F5CF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447675"/>
            <a:ext cx="5962650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3" descr="https://encrypted-tbn2.gstatic.com/images?q=tbn:ANd9GcSJv5HrrjY_FAHnS7AR-RVOCB7hF4qNQZMlE4QYXFwFRCJOw7Oj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A3CEBE7-C059-466C-9452-B9AFB3DEC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1438275"/>
            <a:ext cx="598170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Объект 3" descr="https://encrypted-tbn2.gstatic.com/images?q=tbn:ANd9GcSJv5HrrjY_FAHnS7AR-RVOCB7hF4qNQZMlE4QYXFwFRCJOw7Oj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571500" y="1689100"/>
            <a:ext cx="3149600" cy="3619500"/>
          </a:xfrm>
        </p:spPr>
        <p:txBody>
          <a:bodyPr/>
          <a:lstStyle/>
          <a:p>
            <a:pPr algn="ctr"/>
            <a:r>
              <a:rPr lang="ru-RU" b="1">
                <a:solidFill>
                  <a:srgbClr val="FF0000"/>
                </a:solidFill>
              </a:rPr>
              <a:t>Трудовой десант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E2DEE3A3-4D3D-463C-9922-FF3474FE5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139" y="808381"/>
            <a:ext cx="7442361" cy="493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3" descr="https://encrypted-tbn2.gstatic.com/images?q=tbn:ANd9GcSJv5HrrjY_FAHnS7AR-RVOCB7hF4qNQZMlE4QYXFwFRCJOw7Oj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206807F6-57FD-4050-9AF2-44EEEF104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789" y="318052"/>
            <a:ext cx="7907131" cy="593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Объект 5" descr="https://encrypted-tbn2.gstatic.com/images?q=tbn:ANd9GcQDtMXTligVbTWaJKLsRVP3ewIozRItkf5rMpICoMijbmJEhdLO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1750"/>
            <a:ext cx="12192000" cy="6858000"/>
          </a:xfrm>
        </p:spPr>
      </p:pic>
      <p:sp>
        <p:nvSpPr>
          <p:cNvPr id="50178" name="Заголовок 3"/>
          <p:cNvSpPr>
            <a:spLocks noGrp="1"/>
          </p:cNvSpPr>
          <p:nvPr>
            <p:ph type="title"/>
          </p:nvPr>
        </p:nvSpPr>
        <p:spPr>
          <a:xfrm>
            <a:off x="3710608" y="495299"/>
            <a:ext cx="7503491" cy="4023691"/>
          </a:xfrm>
        </p:spPr>
        <p:txBody>
          <a:bodyPr/>
          <a:lstStyle/>
          <a:p>
            <a:pPr algn="ctr"/>
            <a:r>
              <a:rPr lang="ru-RU" sz="9600" b="1" dirty="0">
                <a:solidFill>
                  <a:srgbClr val="FFFF00"/>
                </a:solidFill>
                <a:latin typeface="Monotype Corsiva" panose="03010101010201010101" pitchFamily="66" charset="0"/>
                <a:ea typeface="Aparajita"/>
                <a:cs typeface="Aparajita"/>
              </a:rPr>
              <a:t>   До новых встреч!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https://encrypted-tbn1.gstatic.com/images?q=tbn:ANd9GcSZs5ChVr7Px52ZQdZucxeEKAVQwnvXmxbCQ3dDMwzUEfO7Hkk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/>
              <a:t>                                                                                                                  </a:t>
            </a:r>
            <a:endParaRPr lang="ru-RU" sz="4000"/>
          </a:p>
        </p:txBody>
      </p:sp>
      <p:sp>
        <p:nvSpPr>
          <p:cNvPr id="14339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524000" y="1122363"/>
            <a:ext cx="9144000" cy="4833937"/>
          </a:xfrm>
        </p:spPr>
        <p:txBody>
          <a:bodyPr/>
          <a:lstStyle/>
          <a:p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Тип проекта</a:t>
            </a:r>
            <a: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  <a:t>:  </a:t>
            </a:r>
            <a:r>
              <a:rPr lang="ru-RU" sz="4400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Исследовательско</a:t>
            </a:r>
            <a: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  <a:t>-творческий.</a:t>
            </a:r>
          </a:p>
          <a:p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Продолжительность</a:t>
            </a:r>
            <a: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  <a:t>: средне- срочный (3 недели).</a:t>
            </a:r>
          </a:p>
          <a:p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Участники проекта</a:t>
            </a:r>
            <a:r>
              <a:rPr lang="ru-RU" sz="4400" dirty="0">
                <a:solidFill>
                  <a:srgbClr val="002060"/>
                </a:solidFill>
                <a:latin typeface="Monotype Corsiva" panose="03010101010201010101" pitchFamily="66" charset="0"/>
              </a:rPr>
              <a:t>: воспитатели,  дети 2 младшей группы,  родители, музыкальный руководитель.</a:t>
            </a:r>
          </a:p>
          <a:p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 descr="https://encrypted-tbn2.gstatic.com/images?q=tbn:ANd9GcQfFohY56mHJGr4L4q8LR_bN7YqCpHweIOU_vJ_XhBFuIgFj7BAOQ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  <a:cs typeface="Arial" charset="0"/>
              </a:rPr>
              <a:t>АКТУАЛЬНОСТЬ: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i="1" u="sng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Детский сад – это первый </a:t>
            </a:r>
            <a:r>
              <a:rPr lang="ru-RU" b="1" dirty="0" err="1">
                <a:solidFill>
                  <a:srgbClr val="002060"/>
                </a:solidFill>
                <a:latin typeface="Monotype Corsiva" panose="03010101010201010101" pitchFamily="66" charset="0"/>
              </a:rPr>
              <a:t>внесемейный</a:t>
            </a: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социальный институт, с которым вступают в контакт родители. Дальнейшее развитие зависит от совместной работы родителей и педагогов. Ведь как бы серьезно ни продумывались формы воспитания детей в детском саду, невозможно достигнуть поставленной цели без постоянной поддержки и активного участия родителей в педагогическом процессе.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Дети и родители не знакомы с историей Новогодней елки. Совместная деятельность сближает родителей и детей, учит взаимопониманию, доверию, делает их настоящими партнерами.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>
                <a:solidFill>
                  <a:srgbClr val="3333FF"/>
                </a:solidFill>
              </a:rPr>
              <a:t> 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3" descr="https://encrypted-tbn2.gstatic.com/images?q=tbn:ANd9GcQDtMXTligVbTWaJKLsRVP3ewIozRItkf5rMpICoMijbmJEhdL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810000" y="787400"/>
            <a:ext cx="7277100" cy="90328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charset="0"/>
                <a:cs typeface="Arial" charset="0"/>
              </a:rPr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3000" y="1690688"/>
            <a:ext cx="7670800" cy="4486275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/>
              <a:t>                    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Формировать у детей представления о зимних природных явлениях, забавах, праздниках.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Формировать представление детей  дошкольного возраста о обычаях и традициях народов мира.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Развивать творческий потенциал детей средствами проектной деятельности.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b="1" dirty="0">
                <a:solidFill>
                  <a:srgbClr val="00206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Повысить эффективность детско-родительских отношений и самооценку родителей в воспитании ребенка.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3" descr="https://encrypted-tbn2.gstatic.com/images?q=tbn:ANd9GcRLmAOluqpqu8j_efq3RueSeyvy1ZYaqavmDZnj8CC-LEs_XIS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280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16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Задачи:</a:t>
            </a: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1473200" y="876300"/>
            <a:ext cx="9740900" cy="5619750"/>
          </a:xfrm>
        </p:spPr>
        <p:txBody>
          <a:bodyPr/>
          <a:lstStyle/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Конкретизировать и углубить представления детей о зиме.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Учить видеть красоту природы, зимнего леса, родного края.</a:t>
            </a:r>
            <a:b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endParaRPr lang="ru-RU" sz="20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Формировать у детей представления о зиме, зимних месяцах, явлениях природы, празднике «Новый год»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Познакомить детей с народными традициями, обычаями , связанными с народными зимними праздниками;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Укреплять здоровье детей, осуществлять закаливающие процедуры, приобщать детей к здоровому образу жизни;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Развивать продуктивную деятельность детей, совершенствовать навыки и умения в рисовании, лепке, аппликации; творческие способности; 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формировать первичные представления о выразительных возможностях музыки; ее способности передавать различные эмоции, настроения.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Развивать познавательный интерес, мыслительную активность, воображение.</a:t>
            </a:r>
            <a:b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Учить видеть красоту природы, зимнего леса, родного края.</a:t>
            </a:r>
            <a:b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Вызывать желание играть на улице в зимние виды игр</a:t>
            </a:r>
          </a:p>
          <a:p>
            <a:r>
              <a:rPr lang="ru-RU" sz="2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Воспитывать любознательность и эмоциональную отзывчивость. </a:t>
            </a:r>
          </a:p>
          <a:p>
            <a:endParaRPr lang="ru-RU" sz="2000" b="1" dirty="0">
              <a:solidFill>
                <a:srgbClr val="3333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3" descr="https://encrypted-tbn3.gstatic.com/images?q=tbn:ANd9GcSmx5qI5IWB19Xaf-49cXj3O4wJ_UQIomXAyvyEID-zXKVYvELT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7900" y="0"/>
            <a:ext cx="6121400" cy="143668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latin typeface="+mn-lt"/>
              </a:rPr>
              <a:t>Реализация проекта: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092200" y="1536700"/>
          <a:ext cx="10020300" cy="5181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 descr="https://encrypted-tbn3.gstatic.com/images?q=tbn:ANd9GcSmx5qI5IWB19Xaf-49cXj3O4wJ_UQIomXAyvyEID-zXKVYvELT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73100" y="1397000"/>
            <a:ext cx="3771900" cy="4000500"/>
          </a:xfrm>
        </p:spPr>
        <p:txBody>
          <a:bodyPr/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Зимние постройки на участке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4BFF4E3-9877-4115-8CFB-2C9B3DD6A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0" y="1810199"/>
            <a:ext cx="7247747" cy="31741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 descr="https://encrypted-tbn2.gstatic.com/images?q=tbn:ANd9GcQDtMXTligVbTWaJKLsRVP3ewIozRItkf5rMpICoMijbmJEhdL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3D4361-F2D5-46C7-BAC0-A285DDA1BC1F}"/>
              </a:ext>
            </a:extLst>
          </p:cNvPr>
          <p:cNvSpPr txBox="1"/>
          <p:nvPr/>
        </p:nvSpPr>
        <p:spPr>
          <a:xfrm>
            <a:off x="3048000" y="318052"/>
            <a:ext cx="899822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Задачи проектной деятельности: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Развивающие: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1. Развивать речевую и продуктивную активность детей в процессе проекта, умение обосновывать своё мнение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2. Уточнять и расширять представления детей о живой и неживой природе зимой;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3. Пополнить словарь детей </a:t>
            </a:r>
            <a:r>
              <a:rPr lang="ru-RU" sz="2800" b="0" i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(словарь признаков, глаголов, родственные слова)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4. Способствовать умению детей составлять рассказ на зимнюю тематику.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Воспитательные: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1. Воспитывать бережное отношение ко всему живому, поощрять стремление заботиться о птицах зимой.</a:t>
            </a:r>
            <a:b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0" i="0" dirty="0">
                <a:solidFill>
                  <a:srgbClr val="002060"/>
                </a:solidFill>
                <a:effectLst/>
                <a:latin typeface="Monotype Corsiva" panose="03010101010201010101" pitchFamily="66" charset="0"/>
              </a:rPr>
              <a:t>2. Приобщать к культуре и традициям празднования зимних праздников.</a:t>
            </a: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 descr="https://encrypted-tbn3.gstatic.com/images?q=tbn:ANd9GcQyYiIv0PQqSMKOO2gqXkYAoA5y0BrserLyEO0-HUEKt5pg3qo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3FC87B38-CE2D-41BB-9475-E158F13D7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051" y="154056"/>
            <a:ext cx="8733183" cy="654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837</Words>
  <Application>Microsoft Office PowerPoint</Application>
  <PresentationFormat>Широкоэкранный</PresentationFormat>
  <Paragraphs>49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Monotype Corsiva</vt:lpstr>
      <vt:lpstr>Times New Roman</vt:lpstr>
      <vt:lpstr>Тема Office</vt:lpstr>
      <vt:lpstr>Исследовательско-творческий проект «Зимушка-зима, прекрасная пора!» ( для детей 2 младшей группы)</vt:lpstr>
      <vt:lpstr>                                                                                                                  </vt:lpstr>
      <vt:lpstr>АКТУАЛЬНОСТЬ:</vt:lpstr>
      <vt:lpstr>Цель проекта:</vt:lpstr>
      <vt:lpstr>Задачи:</vt:lpstr>
      <vt:lpstr>Реализация проекта:</vt:lpstr>
      <vt:lpstr>Зимние постройки на участке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Мы экспериментируем</vt:lpstr>
      <vt:lpstr>Презентация PowerPoint</vt:lpstr>
      <vt:lpstr>Презентация PowerPoint</vt:lpstr>
      <vt:lpstr>Презентация PowerPoint</vt:lpstr>
      <vt:lpstr>Трудовой десант</vt:lpstr>
      <vt:lpstr>Презентация PowerPoint</vt:lpstr>
      <vt:lpstr>   До новых встреч!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«ЗДРАВСТВУЙ, ЗИМУШКА - ЗИМА!»</dc:title>
  <dc:creator>Токарева Людмила Владимировна</dc:creator>
  <cp:lastModifiedBy>User</cp:lastModifiedBy>
  <cp:revision>46</cp:revision>
  <dcterms:created xsi:type="dcterms:W3CDTF">2014-12-14T21:05:00Z</dcterms:created>
  <dcterms:modified xsi:type="dcterms:W3CDTF">2022-03-27T17:28:31Z</dcterms:modified>
</cp:coreProperties>
</file>